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charts/chart7.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195" r:id="rId1"/>
    <p:sldMasterId id="2147484207" r:id="rId2"/>
  </p:sldMasterIdLst>
  <p:notesMasterIdLst>
    <p:notesMasterId r:id="rId103"/>
  </p:notesMasterIdLst>
  <p:sldIdLst>
    <p:sldId id="49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2" r:id="rId37"/>
    <p:sldId id="533" r:id="rId38"/>
    <p:sldId id="534" r:id="rId39"/>
    <p:sldId id="535" r:id="rId40"/>
    <p:sldId id="486" r:id="rId41"/>
    <p:sldId id="487" r:id="rId42"/>
    <p:sldId id="488" r:id="rId43"/>
    <p:sldId id="489" r:id="rId44"/>
    <p:sldId id="490" r:id="rId45"/>
    <p:sldId id="491" r:id="rId46"/>
    <p:sldId id="492" r:id="rId47"/>
    <p:sldId id="493" r:id="rId48"/>
    <p:sldId id="494" r:id="rId49"/>
    <p:sldId id="462" r:id="rId50"/>
    <p:sldId id="463" r:id="rId51"/>
    <p:sldId id="464" r:id="rId52"/>
    <p:sldId id="465" r:id="rId53"/>
    <p:sldId id="467" r:id="rId54"/>
    <p:sldId id="468" r:id="rId55"/>
    <p:sldId id="469" r:id="rId56"/>
    <p:sldId id="496" r:id="rId57"/>
    <p:sldId id="470" r:id="rId58"/>
    <p:sldId id="475" r:id="rId59"/>
    <p:sldId id="476" r:id="rId60"/>
    <p:sldId id="477" r:id="rId61"/>
    <p:sldId id="478" r:id="rId62"/>
    <p:sldId id="480" r:id="rId63"/>
    <p:sldId id="481" r:id="rId64"/>
    <p:sldId id="482" r:id="rId65"/>
    <p:sldId id="483" r:id="rId66"/>
    <p:sldId id="484" r:id="rId67"/>
    <p:sldId id="485" r:id="rId68"/>
    <p:sldId id="536" r:id="rId69"/>
    <p:sldId id="537" r:id="rId70"/>
    <p:sldId id="538" r:id="rId71"/>
    <p:sldId id="539" r:id="rId72"/>
    <p:sldId id="540" r:id="rId73"/>
    <p:sldId id="541" r:id="rId74"/>
    <p:sldId id="542" r:id="rId75"/>
    <p:sldId id="543" r:id="rId76"/>
    <p:sldId id="544" r:id="rId77"/>
    <p:sldId id="545" r:id="rId78"/>
    <p:sldId id="546" r:id="rId79"/>
    <p:sldId id="547" r:id="rId80"/>
    <p:sldId id="548" r:id="rId81"/>
    <p:sldId id="549" r:id="rId82"/>
    <p:sldId id="550" r:id="rId83"/>
    <p:sldId id="551" r:id="rId84"/>
    <p:sldId id="552" r:id="rId85"/>
    <p:sldId id="553" r:id="rId86"/>
    <p:sldId id="554" r:id="rId87"/>
    <p:sldId id="555" r:id="rId88"/>
    <p:sldId id="556" r:id="rId89"/>
    <p:sldId id="557" r:id="rId90"/>
    <p:sldId id="558" r:id="rId91"/>
    <p:sldId id="559" r:id="rId92"/>
    <p:sldId id="560" r:id="rId93"/>
    <p:sldId id="561" r:id="rId94"/>
    <p:sldId id="562" r:id="rId95"/>
    <p:sldId id="563" r:id="rId96"/>
    <p:sldId id="564" r:id="rId97"/>
    <p:sldId id="565" r:id="rId98"/>
    <p:sldId id="566" r:id="rId99"/>
    <p:sldId id="567" r:id="rId100"/>
    <p:sldId id="568" r:id="rId101"/>
    <p:sldId id="569" r:id="rId102"/>
  </p:sldIdLst>
  <p:sldSz cx="9144000" cy="6858000" type="screen4x3"/>
  <p:notesSz cx="7010400" cy="92964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A9C65E00-84F0-4E6A-ABC2-91E946372EA1}">
          <p14:sldIdLst>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2"/>
            <p14:sldId id="533"/>
            <p14:sldId id="534"/>
            <p14:sldId id="535"/>
            <p14:sldId id="486"/>
            <p14:sldId id="487"/>
            <p14:sldId id="488"/>
            <p14:sldId id="489"/>
            <p14:sldId id="490"/>
            <p14:sldId id="491"/>
            <p14:sldId id="492"/>
            <p14:sldId id="493"/>
            <p14:sldId id="494"/>
            <p14:sldId id="462"/>
            <p14:sldId id="463"/>
            <p14:sldId id="464"/>
            <p14:sldId id="465"/>
            <p14:sldId id="467"/>
            <p14:sldId id="468"/>
            <p14:sldId id="469"/>
            <p14:sldId id="496"/>
            <p14:sldId id="470"/>
            <p14:sldId id="475"/>
            <p14:sldId id="476"/>
            <p14:sldId id="477"/>
            <p14:sldId id="478"/>
            <p14:sldId id="480"/>
            <p14:sldId id="481"/>
            <p14:sldId id="482"/>
            <p14:sldId id="483"/>
            <p14:sldId id="484"/>
            <p14:sldId id="485"/>
          </p14:sldIdLst>
        </p14:section>
        <p14:section name="مقاييس النزعة المركزية" id="{23F15B74-FED0-44AF-A3D5-4B58FA92752F}">
          <p14:sldIdLst>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Lst>
        </p14:section>
        <p14:section name="مقاييس التشتت" id="{B44C506C-3C2C-4A5C-9CFD-4213D563A3A0}">
          <p14:sldIdLst/>
        </p14:section>
        <p14:section name="الإحتمالات" id="{9CA56D44-B4F0-4F32-918C-ED7C147321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066FF"/>
    <a:srgbClr val="009900"/>
    <a:srgbClr val="FF0000"/>
    <a:srgbClr val="3366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نمط داكن 1 - تميي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000" autoAdjust="0"/>
    <p:restoredTop sz="94737" autoAdjust="0"/>
  </p:normalViewPr>
  <p:slideViewPr>
    <p:cSldViewPr>
      <p:cViewPr varScale="1">
        <p:scale>
          <a:sx n="75" d="100"/>
          <a:sy n="75" d="100"/>
        </p:scale>
        <p:origin x="12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xPr>
        <a:bodyPr/>
        <a:lstStyle/>
        <a:p>
          <a:pPr>
            <a:defRPr lang="en-CA"/>
          </a:pPr>
          <a:endParaRPr lang="en-US"/>
        </a:p>
      </c:txPr>
    </c:title>
    <c:autoTitleDeleted val="0"/>
    <c:plotArea>
      <c:layout/>
      <c:pieChart>
        <c:varyColors val="1"/>
        <c:ser>
          <c:idx val="0"/>
          <c:order val="0"/>
          <c:tx>
            <c:strRef>
              <c:f>ورقة1!$B$1</c:f>
              <c:strCache>
                <c:ptCount val="1"/>
                <c:pt idx="0">
                  <c:v>عدد الموظفين</c:v>
                </c:pt>
              </c:strCache>
            </c:strRef>
          </c:tx>
          <c:dLbls>
            <c:spPr>
              <a:noFill/>
              <a:ln>
                <a:noFill/>
              </a:ln>
              <a:effectLst/>
            </c:spPr>
            <c:txPr>
              <a:bodyPr/>
              <a:lstStyle/>
              <a:p>
                <a:pPr>
                  <a:defRPr lang="en-CA"/>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ورقة1!$A$2:$A$4</c:f>
              <c:strCache>
                <c:ptCount val="3"/>
                <c:pt idx="0">
                  <c:v>سعودي</c:v>
                </c:pt>
                <c:pt idx="1">
                  <c:v>مصري</c:v>
                </c:pt>
                <c:pt idx="2">
                  <c:v>أخرى</c:v>
                </c:pt>
              </c:strCache>
            </c:strRef>
          </c:cat>
          <c:val>
            <c:numRef>
              <c:f>ورقة1!$B$2:$B$4</c:f>
              <c:numCache>
                <c:formatCode>General</c:formatCode>
                <c:ptCount val="3"/>
                <c:pt idx="0">
                  <c:v>900</c:v>
                </c:pt>
                <c:pt idx="1">
                  <c:v>250</c:v>
                </c:pt>
                <c:pt idx="2">
                  <c:v>100</c:v>
                </c:pt>
              </c:numCache>
            </c:numRef>
          </c:val>
        </c:ser>
        <c:dLbls>
          <c:showLegendKey val="0"/>
          <c:showVal val="0"/>
          <c:showCatName val="0"/>
          <c:showSerName val="0"/>
          <c:showPercent val="1"/>
          <c:showBubbleSize val="0"/>
          <c:showLeaderLines val="1"/>
        </c:dLbls>
        <c:firstSliceAng val="0"/>
      </c:pieChart>
    </c:plotArea>
    <c:legend>
      <c:legendPos val="t"/>
      <c:overlay val="0"/>
      <c:txPr>
        <a:bodyPr/>
        <a:lstStyle/>
        <a:p>
          <a:pPr>
            <a:defRPr lang="en-CA"/>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txPr>
        <a:bodyPr/>
        <a:lstStyle/>
        <a:p>
          <a:pPr>
            <a:defRPr lang="en-CA"/>
          </a:pPr>
          <a:endParaRPr lang="en-US"/>
        </a:p>
      </c:txPr>
    </c:title>
    <c:autoTitleDeleted val="0"/>
    <c:plotArea>
      <c:layout/>
      <c:barChart>
        <c:barDir val="col"/>
        <c:grouping val="clustered"/>
        <c:varyColors val="0"/>
        <c:ser>
          <c:idx val="0"/>
          <c:order val="0"/>
          <c:tx>
            <c:strRef>
              <c:f>ورقة1!$B$1</c:f>
              <c:strCache>
                <c:ptCount val="1"/>
                <c:pt idx="0">
                  <c:v>عدد الطلاب</c:v>
                </c:pt>
              </c:strCache>
            </c:strRef>
          </c:tx>
          <c:invertIfNegative val="0"/>
          <c:cat>
            <c:strRef>
              <c:f>ورقة1!$A$2:$A$6</c:f>
              <c:strCache>
                <c:ptCount val="5"/>
                <c:pt idx="0">
                  <c:v>دكتوراه</c:v>
                </c:pt>
                <c:pt idx="1">
                  <c:v>ماجستير</c:v>
                </c:pt>
                <c:pt idx="2">
                  <c:v>بكالوريوس</c:v>
                </c:pt>
                <c:pt idx="3">
                  <c:v>دبلوم</c:v>
                </c:pt>
                <c:pt idx="4">
                  <c:v>ثانوي</c:v>
                </c:pt>
              </c:strCache>
            </c:strRef>
          </c:cat>
          <c:val>
            <c:numRef>
              <c:f>ورقة1!$B$2:$B$6</c:f>
              <c:numCache>
                <c:formatCode>General</c:formatCode>
                <c:ptCount val="5"/>
                <c:pt idx="0">
                  <c:v>200</c:v>
                </c:pt>
                <c:pt idx="1">
                  <c:v>300</c:v>
                </c:pt>
                <c:pt idx="2">
                  <c:v>1000</c:v>
                </c:pt>
                <c:pt idx="3">
                  <c:v>2500</c:v>
                </c:pt>
                <c:pt idx="4">
                  <c:v>500</c:v>
                </c:pt>
              </c:numCache>
            </c:numRef>
          </c:val>
        </c:ser>
        <c:ser>
          <c:idx val="1"/>
          <c:order val="1"/>
          <c:tx>
            <c:strRef>
              <c:f>ورقة1!$C$1</c:f>
              <c:strCache>
                <c:ptCount val="1"/>
              </c:strCache>
            </c:strRef>
          </c:tx>
          <c:invertIfNegative val="0"/>
          <c:cat>
            <c:strRef>
              <c:f>ورقة1!$A$2:$A$6</c:f>
              <c:strCache>
                <c:ptCount val="5"/>
                <c:pt idx="0">
                  <c:v>دكتوراه</c:v>
                </c:pt>
                <c:pt idx="1">
                  <c:v>ماجستير</c:v>
                </c:pt>
                <c:pt idx="2">
                  <c:v>بكالوريوس</c:v>
                </c:pt>
                <c:pt idx="3">
                  <c:v>دبلوم</c:v>
                </c:pt>
                <c:pt idx="4">
                  <c:v>ثانوي</c:v>
                </c:pt>
              </c:strCache>
            </c:strRef>
          </c:cat>
          <c:val>
            <c:numRef>
              <c:f>ورقة1!$C$2:$C$7</c:f>
              <c:numCache>
                <c:formatCode>General</c:formatCode>
                <c:ptCount val="6"/>
              </c:numCache>
            </c:numRef>
          </c:val>
        </c:ser>
        <c:ser>
          <c:idx val="2"/>
          <c:order val="2"/>
          <c:tx>
            <c:strRef>
              <c:f>ورقة1!$D$1</c:f>
              <c:strCache>
                <c:ptCount val="1"/>
              </c:strCache>
            </c:strRef>
          </c:tx>
          <c:invertIfNegative val="0"/>
          <c:cat>
            <c:strRef>
              <c:f>ورقة1!$A$2:$A$6</c:f>
              <c:strCache>
                <c:ptCount val="5"/>
                <c:pt idx="0">
                  <c:v>دكتوراه</c:v>
                </c:pt>
                <c:pt idx="1">
                  <c:v>ماجستير</c:v>
                </c:pt>
                <c:pt idx="2">
                  <c:v>بكالوريوس</c:v>
                </c:pt>
                <c:pt idx="3">
                  <c:v>دبلوم</c:v>
                </c:pt>
                <c:pt idx="4">
                  <c:v>ثانوي</c:v>
                </c:pt>
              </c:strCache>
            </c:strRef>
          </c:cat>
          <c:val>
            <c:numRef>
              <c:f>ورقة1!$D$2:$D$7</c:f>
              <c:numCache>
                <c:formatCode>General</c:formatCode>
                <c:ptCount val="6"/>
              </c:numCache>
            </c:numRef>
          </c:val>
        </c:ser>
        <c:dLbls>
          <c:showLegendKey val="0"/>
          <c:showVal val="0"/>
          <c:showCatName val="0"/>
          <c:showSerName val="0"/>
          <c:showPercent val="0"/>
          <c:showBubbleSize val="0"/>
        </c:dLbls>
        <c:gapWidth val="75"/>
        <c:overlap val="-25"/>
        <c:axId val="-1631815888"/>
        <c:axId val="-1631816976"/>
      </c:barChart>
      <c:catAx>
        <c:axId val="-1631815888"/>
        <c:scaling>
          <c:orientation val="minMax"/>
        </c:scaling>
        <c:delete val="0"/>
        <c:axPos val="b"/>
        <c:title>
          <c:tx>
            <c:rich>
              <a:bodyPr/>
              <a:lstStyle/>
              <a:p>
                <a:pPr>
                  <a:defRPr lang="en-CA" sz="1200"/>
                </a:pPr>
                <a:r>
                  <a:rPr lang="ar-SA" sz="1200" dirty="0" smtClean="0"/>
                  <a:t>نوع الدراسة</a:t>
                </a:r>
                <a:endParaRPr lang="ar-SA" sz="1200" dirty="0"/>
              </a:p>
            </c:rich>
          </c:tx>
          <c:layout>
            <c:manualLayout>
              <c:xMode val="edge"/>
              <c:yMode val="edge"/>
              <c:x val="0.84562374595593792"/>
              <c:y val="0.74861673181741006"/>
            </c:manualLayout>
          </c:layout>
          <c:overlay val="0"/>
        </c:title>
        <c:numFmt formatCode="General" sourceLinked="1"/>
        <c:majorTickMark val="none"/>
        <c:minorTickMark val="none"/>
        <c:tickLblPos val="nextTo"/>
        <c:txPr>
          <a:bodyPr/>
          <a:lstStyle/>
          <a:p>
            <a:pPr>
              <a:defRPr lang="en-CA"/>
            </a:pPr>
            <a:endParaRPr lang="en-US"/>
          </a:p>
        </c:txPr>
        <c:crossAx val="-1631816976"/>
        <c:crosses val="autoZero"/>
        <c:auto val="1"/>
        <c:lblAlgn val="ctr"/>
        <c:lblOffset val="100"/>
        <c:noMultiLvlLbl val="0"/>
      </c:catAx>
      <c:valAx>
        <c:axId val="-1631816976"/>
        <c:scaling>
          <c:orientation val="minMax"/>
        </c:scaling>
        <c:delete val="0"/>
        <c:axPos val="l"/>
        <c:majorGridlines/>
        <c:numFmt formatCode="General" sourceLinked="1"/>
        <c:majorTickMark val="none"/>
        <c:minorTickMark val="none"/>
        <c:tickLblPos val="nextTo"/>
        <c:spPr>
          <a:ln w="9525">
            <a:noFill/>
          </a:ln>
        </c:spPr>
        <c:txPr>
          <a:bodyPr/>
          <a:lstStyle/>
          <a:p>
            <a:pPr>
              <a:defRPr lang="en-CA"/>
            </a:pPr>
            <a:endParaRPr lang="en-US"/>
          </a:p>
        </c:txPr>
        <c:crossAx val="-16318158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ورقة1!$B$1</c:f>
              <c:strCache>
                <c:ptCount val="1"/>
                <c:pt idx="0">
                  <c:v>عمود2</c:v>
                </c:pt>
              </c:strCache>
            </c:strRef>
          </c:tx>
          <c:invertIfNegative val="0"/>
          <c:cat>
            <c:numRef>
              <c:f>ورقة1!$A$2:$A$6</c:f>
              <c:numCache>
                <c:formatCode>General</c:formatCode>
                <c:ptCount val="5"/>
                <c:pt idx="0">
                  <c:v>0</c:v>
                </c:pt>
                <c:pt idx="1">
                  <c:v>1</c:v>
                </c:pt>
                <c:pt idx="2">
                  <c:v>2</c:v>
                </c:pt>
                <c:pt idx="3">
                  <c:v>3</c:v>
                </c:pt>
                <c:pt idx="4">
                  <c:v>4</c:v>
                </c:pt>
              </c:numCache>
            </c:numRef>
          </c:cat>
          <c:val>
            <c:numRef>
              <c:f>ورقة1!$B$2:$B$6</c:f>
              <c:numCache>
                <c:formatCode>General</c:formatCode>
                <c:ptCount val="5"/>
                <c:pt idx="0">
                  <c:v>200</c:v>
                </c:pt>
                <c:pt idx="1">
                  <c:v>40</c:v>
                </c:pt>
                <c:pt idx="2">
                  <c:v>30</c:v>
                </c:pt>
                <c:pt idx="3">
                  <c:v>20</c:v>
                </c:pt>
                <c:pt idx="4">
                  <c:v>10</c:v>
                </c:pt>
              </c:numCache>
            </c:numRef>
          </c:val>
        </c:ser>
        <c:dLbls>
          <c:showLegendKey val="0"/>
          <c:showVal val="0"/>
          <c:showCatName val="0"/>
          <c:showSerName val="0"/>
          <c:showPercent val="0"/>
          <c:showBubbleSize val="0"/>
        </c:dLbls>
        <c:gapWidth val="150"/>
        <c:axId val="-1631811536"/>
        <c:axId val="-1631813712"/>
      </c:barChart>
      <c:catAx>
        <c:axId val="-1631811536"/>
        <c:scaling>
          <c:orientation val="minMax"/>
        </c:scaling>
        <c:delete val="0"/>
        <c:axPos val="b"/>
        <c:title>
          <c:tx>
            <c:rich>
              <a:bodyPr/>
              <a:lstStyle/>
              <a:p>
                <a:pPr>
                  <a:defRPr lang="en-CA" sz="1200"/>
                </a:pPr>
                <a:r>
                  <a:rPr lang="ar-SA" sz="1200" dirty="0" smtClean="0"/>
                  <a:t>عدد الكتب</a:t>
                </a:r>
                <a:endParaRPr lang="ar-SA" sz="1200" dirty="0"/>
              </a:p>
            </c:rich>
          </c:tx>
          <c:overlay val="0"/>
        </c:title>
        <c:numFmt formatCode="General" sourceLinked="1"/>
        <c:majorTickMark val="none"/>
        <c:minorTickMark val="none"/>
        <c:tickLblPos val="nextTo"/>
        <c:txPr>
          <a:bodyPr/>
          <a:lstStyle/>
          <a:p>
            <a:pPr>
              <a:defRPr lang="en-CA"/>
            </a:pPr>
            <a:endParaRPr lang="en-US"/>
          </a:p>
        </c:txPr>
        <c:crossAx val="-1631813712"/>
        <c:crosses val="autoZero"/>
        <c:auto val="1"/>
        <c:lblAlgn val="ctr"/>
        <c:lblOffset val="100"/>
        <c:noMultiLvlLbl val="0"/>
      </c:catAx>
      <c:valAx>
        <c:axId val="-1631813712"/>
        <c:scaling>
          <c:orientation val="minMax"/>
        </c:scaling>
        <c:delete val="0"/>
        <c:axPos val="l"/>
        <c:majorGridlines/>
        <c:numFmt formatCode="General" sourceLinked="1"/>
        <c:majorTickMark val="none"/>
        <c:minorTickMark val="none"/>
        <c:tickLblPos val="nextTo"/>
        <c:txPr>
          <a:bodyPr/>
          <a:lstStyle/>
          <a:p>
            <a:pPr>
              <a:defRPr lang="en-CA"/>
            </a:pPr>
            <a:endParaRPr lang="en-US"/>
          </a:p>
        </c:txPr>
        <c:crossAx val="-1631811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ورقة1!$B$1</c:f>
              <c:strCache>
                <c:ptCount val="1"/>
                <c:pt idx="0">
                  <c:v>قيم ص</c:v>
                </c:pt>
              </c:strCache>
            </c:strRef>
          </c:tx>
          <c:xVal>
            <c:numRef>
              <c:f>ورقة1!$A$2:$A$9</c:f>
              <c:numCache>
                <c:formatCode>General</c:formatCode>
                <c:ptCount val="8"/>
                <c:pt idx="0">
                  <c:v>10</c:v>
                </c:pt>
                <c:pt idx="1">
                  <c:v>20</c:v>
                </c:pt>
                <c:pt idx="2">
                  <c:v>30</c:v>
                </c:pt>
                <c:pt idx="3">
                  <c:v>40</c:v>
                </c:pt>
                <c:pt idx="4">
                  <c:v>50</c:v>
                </c:pt>
                <c:pt idx="5">
                  <c:v>60</c:v>
                </c:pt>
                <c:pt idx="6">
                  <c:v>70</c:v>
                </c:pt>
                <c:pt idx="7">
                  <c:v>80</c:v>
                </c:pt>
              </c:numCache>
            </c:numRef>
          </c:xVal>
          <c:yVal>
            <c:numRef>
              <c:f>ورقة1!$B$2:$B$9</c:f>
              <c:numCache>
                <c:formatCode>General</c:formatCode>
                <c:ptCount val="8"/>
                <c:pt idx="0">
                  <c:v>0</c:v>
                </c:pt>
                <c:pt idx="1">
                  <c:v>3</c:v>
                </c:pt>
                <c:pt idx="2">
                  <c:v>9</c:v>
                </c:pt>
                <c:pt idx="3">
                  <c:v>19</c:v>
                </c:pt>
                <c:pt idx="4">
                  <c:v>34</c:v>
                </c:pt>
                <c:pt idx="5">
                  <c:v>42</c:v>
                </c:pt>
                <c:pt idx="6">
                  <c:v>47</c:v>
                </c:pt>
                <c:pt idx="7">
                  <c:v>50</c:v>
                </c:pt>
              </c:numCache>
            </c:numRef>
          </c:yVal>
          <c:smooth val="1"/>
        </c:ser>
        <c:dLbls>
          <c:showLegendKey val="0"/>
          <c:showVal val="0"/>
          <c:showCatName val="0"/>
          <c:showSerName val="0"/>
          <c:showPercent val="0"/>
          <c:showBubbleSize val="0"/>
        </c:dLbls>
        <c:axId val="-1631803376"/>
        <c:axId val="-1631802832"/>
      </c:scatterChart>
      <c:valAx>
        <c:axId val="-1631803376"/>
        <c:scaling>
          <c:orientation val="minMax"/>
        </c:scaling>
        <c:delete val="0"/>
        <c:axPos val="b"/>
        <c:majorGridlines/>
        <c:minorGridlines/>
        <c:numFmt formatCode="General" sourceLinked="1"/>
        <c:majorTickMark val="out"/>
        <c:minorTickMark val="none"/>
        <c:tickLblPos val="nextTo"/>
        <c:txPr>
          <a:bodyPr/>
          <a:lstStyle/>
          <a:p>
            <a:pPr>
              <a:defRPr lang="en-CA"/>
            </a:pPr>
            <a:endParaRPr lang="en-US"/>
          </a:p>
        </c:txPr>
        <c:crossAx val="-1631802832"/>
        <c:crosses val="autoZero"/>
        <c:crossBetween val="midCat"/>
        <c:majorUnit val="10"/>
      </c:valAx>
      <c:valAx>
        <c:axId val="-1631802832"/>
        <c:scaling>
          <c:orientation val="minMax"/>
        </c:scaling>
        <c:delete val="0"/>
        <c:axPos val="l"/>
        <c:majorGridlines/>
        <c:minorGridlines/>
        <c:numFmt formatCode="General" sourceLinked="1"/>
        <c:majorTickMark val="out"/>
        <c:minorTickMark val="none"/>
        <c:tickLblPos val="nextTo"/>
        <c:txPr>
          <a:bodyPr/>
          <a:lstStyle/>
          <a:p>
            <a:pPr>
              <a:defRPr lang="en-CA"/>
            </a:pPr>
            <a:endParaRPr lang="en-US"/>
          </a:p>
        </c:txPr>
        <c:crossAx val="-1631803376"/>
        <c:crosses val="autoZero"/>
        <c:crossBetween val="midCat"/>
        <c:majorUnit val="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CA" sz="1800"/>
            </a:pPr>
            <a:r>
              <a:rPr lang="ar-SA" sz="1800" dirty="0" smtClean="0"/>
              <a:t>المنحنى المتجمع النازل</a:t>
            </a:r>
            <a:endParaRPr lang="ar-SA" sz="1800" dirty="0"/>
          </a:p>
        </c:rich>
      </c:tx>
      <c:overlay val="0"/>
    </c:title>
    <c:autoTitleDeleted val="0"/>
    <c:plotArea>
      <c:layout/>
      <c:scatterChart>
        <c:scatterStyle val="smoothMarker"/>
        <c:varyColors val="0"/>
        <c:ser>
          <c:idx val="0"/>
          <c:order val="0"/>
          <c:tx>
            <c:strRef>
              <c:f>ورقة1!$B$1</c:f>
              <c:strCache>
                <c:ptCount val="1"/>
                <c:pt idx="0">
                  <c:v>ت.م.ن</c:v>
                </c:pt>
              </c:strCache>
            </c:strRef>
          </c:tx>
          <c:xVal>
            <c:numRef>
              <c:f>ورقة1!$A$2:$A$8</c:f>
              <c:numCache>
                <c:formatCode>General</c:formatCode>
                <c:ptCount val="7"/>
                <c:pt idx="0">
                  <c:v>10</c:v>
                </c:pt>
                <c:pt idx="1">
                  <c:v>20</c:v>
                </c:pt>
                <c:pt idx="2">
                  <c:v>30</c:v>
                </c:pt>
                <c:pt idx="3">
                  <c:v>40</c:v>
                </c:pt>
                <c:pt idx="4">
                  <c:v>50</c:v>
                </c:pt>
                <c:pt idx="5">
                  <c:v>60</c:v>
                </c:pt>
                <c:pt idx="6">
                  <c:v>70</c:v>
                </c:pt>
              </c:numCache>
            </c:numRef>
          </c:xVal>
          <c:yVal>
            <c:numRef>
              <c:f>ورقة1!$B$2:$B$8</c:f>
              <c:numCache>
                <c:formatCode>General</c:formatCode>
                <c:ptCount val="7"/>
                <c:pt idx="0">
                  <c:v>50</c:v>
                </c:pt>
                <c:pt idx="1">
                  <c:v>47</c:v>
                </c:pt>
                <c:pt idx="2">
                  <c:v>41</c:v>
                </c:pt>
                <c:pt idx="3">
                  <c:v>31</c:v>
                </c:pt>
                <c:pt idx="4">
                  <c:v>16</c:v>
                </c:pt>
                <c:pt idx="5">
                  <c:v>8</c:v>
                </c:pt>
                <c:pt idx="6">
                  <c:v>3</c:v>
                </c:pt>
              </c:numCache>
            </c:numRef>
          </c:yVal>
          <c:smooth val="1"/>
        </c:ser>
        <c:dLbls>
          <c:showLegendKey val="0"/>
          <c:showVal val="0"/>
          <c:showCatName val="0"/>
          <c:showSerName val="0"/>
          <c:showPercent val="0"/>
          <c:showBubbleSize val="0"/>
        </c:dLbls>
        <c:axId val="-1631802288"/>
        <c:axId val="-1726684112"/>
      </c:scatterChart>
      <c:valAx>
        <c:axId val="-1631802288"/>
        <c:scaling>
          <c:orientation val="minMax"/>
          <c:min val="0"/>
        </c:scaling>
        <c:delete val="0"/>
        <c:axPos val="b"/>
        <c:majorGridlines/>
        <c:minorGridlines/>
        <c:numFmt formatCode="General" sourceLinked="1"/>
        <c:majorTickMark val="out"/>
        <c:minorTickMark val="none"/>
        <c:tickLblPos val="nextTo"/>
        <c:txPr>
          <a:bodyPr/>
          <a:lstStyle/>
          <a:p>
            <a:pPr>
              <a:defRPr lang="en-CA"/>
            </a:pPr>
            <a:endParaRPr lang="en-US"/>
          </a:p>
        </c:txPr>
        <c:crossAx val="-1726684112"/>
        <c:crosses val="autoZero"/>
        <c:crossBetween val="midCat"/>
      </c:valAx>
      <c:valAx>
        <c:axId val="-1726684112"/>
        <c:scaling>
          <c:orientation val="minMax"/>
        </c:scaling>
        <c:delete val="0"/>
        <c:axPos val="l"/>
        <c:majorGridlines/>
        <c:minorGridlines/>
        <c:numFmt formatCode="General" sourceLinked="1"/>
        <c:majorTickMark val="out"/>
        <c:minorTickMark val="none"/>
        <c:tickLblPos val="nextTo"/>
        <c:txPr>
          <a:bodyPr/>
          <a:lstStyle/>
          <a:p>
            <a:pPr>
              <a:defRPr lang="en-CA"/>
            </a:pPr>
            <a:endParaRPr lang="en-US"/>
          </a:p>
        </c:txPr>
        <c:crossAx val="-1631802288"/>
        <c:crosses val="autoZero"/>
        <c:crossBetween val="midCat"/>
      </c:valAx>
    </c:plotArea>
    <c:legend>
      <c:legendPos val="r"/>
      <c:overlay val="0"/>
      <c:txPr>
        <a:bodyPr/>
        <a:lstStyle/>
        <a:p>
          <a:pPr>
            <a:defRPr lang="en-CA"/>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ورقة1!$B$1</c:f>
              <c:strCache>
                <c:ptCount val="1"/>
                <c:pt idx="0">
                  <c:v>عمود1</c:v>
                </c:pt>
              </c:strCache>
            </c:strRef>
          </c:tx>
          <c:xVal>
            <c:numRef>
              <c:f>ورقة1!$A$2:$A$8</c:f>
              <c:numCache>
                <c:formatCode>General</c:formatCode>
                <c:ptCount val="7"/>
                <c:pt idx="0">
                  <c:v>30</c:v>
                </c:pt>
                <c:pt idx="1">
                  <c:v>40</c:v>
                </c:pt>
                <c:pt idx="2">
                  <c:v>50</c:v>
                </c:pt>
                <c:pt idx="3">
                  <c:v>60</c:v>
                </c:pt>
                <c:pt idx="4">
                  <c:v>70</c:v>
                </c:pt>
                <c:pt idx="5">
                  <c:v>80</c:v>
                </c:pt>
                <c:pt idx="6">
                  <c:v>90</c:v>
                </c:pt>
              </c:numCache>
            </c:numRef>
          </c:xVal>
          <c:yVal>
            <c:numRef>
              <c:f>ورقة1!$B$2:$B$8</c:f>
              <c:numCache>
                <c:formatCode>General</c:formatCode>
                <c:ptCount val="7"/>
                <c:pt idx="0">
                  <c:v>100</c:v>
                </c:pt>
                <c:pt idx="1">
                  <c:v>96</c:v>
                </c:pt>
                <c:pt idx="2">
                  <c:v>85</c:v>
                </c:pt>
                <c:pt idx="3">
                  <c:v>65</c:v>
                </c:pt>
                <c:pt idx="4">
                  <c:v>29</c:v>
                </c:pt>
                <c:pt idx="5">
                  <c:v>12</c:v>
                </c:pt>
                <c:pt idx="6">
                  <c:v>4</c:v>
                </c:pt>
              </c:numCache>
            </c:numRef>
          </c:yVal>
          <c:smooth val="1"/>
        </c:ser>
        <c:dLbls>
          <c:showLegendKey val="0"/>
          <c:showVal val="0"/>
          <c:showCatName val="0"/>
          <c:showSerName val="0"/>
          <c:showPercent val="0"/>
          <c:showBubbleSize val="0"/>
        </c:dLbls>
        <c:axId val="-1726679216"/>
        <c:axId val="-1726686832"/>
      </c:scatterChart>
      <c:valAx>
        <c:axId val="-1726679216"/>
        <c:scaling>
          <c:orientation val="minMax"/>
        </c:scaling>
        <c:delete val="0"/>
        <c:axPos val="b"/>
        <c:majorGridlines/>
        <c:minorGridlines/>
        <c:numFmt formatCode="General" sourceLinked="1"/>
        <c:majorTickMark val="out"/>
        <c:minorTickMark val="none"/>
        <c:tickLblPos val="nextTo"/>
        <c:txPr>
          <a:bodyPr/>
          <a:lstStyle/>
          <a:p>
            <a:pPr>
              <a:defRPr lang="en-CA"/>
            </a:pPr>
            <a:endParaRPr lang="en-US"/>
          </a:p>
        </c:txPr>
        <c:crossAx val="-1726686832"/>
        <c:crosses val="autoZero"/>
        <c:crossBetween val="midCat"/>
        <c:majorUnit val="10"/>
      </c:valAx>
      <c:valAx>
        <c:axId val="-1726686832"/>
        <c:scaling>
          <c:orientation val="minMax"/>
        </c:scaling>
        <c:delete val="0"/>
        <c:axPos val="l"/>
        <c:majorGridlines/>
        <c:numFmt formatCode="General" sourceLinked="1"/>
        <c:majorTickMark val="out"/>
        <c:minorTickMark val="none"/>
        <c:tickLblPos val="nextTo"/>
        <c:txPr>
          <a:bodyPr/>
          <a:lstStyle/>
          <a:p>
            <a:pPr>
              <a:defRPr lang="en-CA"/>
            </a:pPr>
            <a:endParaRPr lang="en-US"/>
          </a:p>
        </c:txPr>
        <c:crossAx val="-1726679216"/>
        <c:crosses val="autoZero"/>
        <c:crossBetween val="midCat"/>
        <c:majorUnit val="1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barChart>
        <c:barDir val="col"/>
        <c:grouping val="clustered"/>
        <c:varyColors val="0"/>
        <c:ser>
          <c:idx val="0"/>
          <c:order val="0"/>
          <c:tx>
            <c:strRef>
              <c:f>ورقة1!$B$1</c:f>
              <c:strCache>
                <c:ptCount val="1"/>
                <c:pt idx="0">
                  <c:v>عمود1</c:v>
                </c:pt>
              </c:strCache>
            </c:strRef>
          </c:tx>
          <c:invertIfNegative val="0"/>
          <c:cat>
            <c:strRef>
              <c:f>ورقة1!$A$2:$A$5</c:f>
              <c:strCache>
                <c:ptCount val="4"/>
                <c:pt idx="0">
                  <c:v>A</c:v>
                </c:pt>
                <c:pt idx="1">
                  <c:v>B</c:v>
                </c:pt>
                <c:pt idx="2">
                  <c:v>O</c:v>
                </c:pt>
                <c:pt idx="3">
                  <c:v>AB</c:v>
                </c:pt>
              </c:strCache>
            </c:strRef>
          </c:cat>
          <c:val>
            <c:numRef>
              <c:f>ورقة1!$B$2:$B$5</c:f>
              <c:numCache>
                <c:formatCode>General</c:formatCode>
                <c:ptCount val="4"/>
                <c:pt idx="0">
                  <c:v>1</c:v>
                </c:pt>
                <c:pt idx="1">
                  <c:v>3</c:v>
                </c:pt>
                <c:pt idx="2">
                  <c:v>5</c:v>
                </c:pt>
                <c:pt idx="3">
                  <c:v>1</c:v>
                </c:pt>
              </c:numCache>
            </c:numRef>
          </c:val>
        </c:ser>
        <c:dLbls>
          <c:showLegendKey val="0"/>
          <c:showVal val="0"/>
          <c:showCatName val="0"/>
          <c:showSerName val="0"/>
          <c:showPercent val="0"/>
          <c:showBubbleSize val="0"/>
        </c:dLbls>
        <c:gapWidth val="150"/>
        <c:axId val="-1726673232"/>
        <c:axId val="-1726682480"/>
      </c:barChart>
      <c:catAx>
        <c:axId val="-1726673232"/>
        <c:scaling>
          <c:orientation val="minMax"/>
        </c:scaling>
        <c:delete val="0"/>
        <c:axPos val="b"/>
        <c:title>
          <c:tx>
            <c:rich>
              <a:bodyPr/>
              <a:lstStyle/>
              <a:p>
                <a:pPr>
                  <a:defRPr/>
                </a:pPr>
                <a:r>
                  <a:rPr lang="ar-SA"/>
                  <a:t>فصيلة الدم</a:t>
                </a:r>
              </a:p>
            </c:rich>
          </c:tx>
          <c:overlay val="0"/>
        </c:title>
        <c:numFmt formatCode="General" sourceLinked="0"/>
        <c:majorTickMark val="out"/>
        <c:minorTickMark val="none"/>
        <c:tickLblPos val="nextTo"/>
        <c:crossAx val="-1726682480"/>
        <c:crosses val="autoZero"/>
        <c:auto val="1"/>
        <c:lblAlgn val="ctr"/>
        <c:lblOffset val="100"/>
        <c:noMultiLvlLbl val="0"/>
      </c:catAx>
      <c:valAx>
        <c:axId val="-1726682480"/>
        <c:scaling>
          <c:orientation val="minMax"/>
        </c:scaling>
        <c:delete val="0"/>
        <c:axPos val="l"/>
        <c:majorGridlines/>
        <c:title>
          <c:tx>
            <c:rich>
              <a:bodyPr rot="-5400000" vert="horz"/>
              <a:lstStyle/>
              <a:p>
                <a:pPr>
                  <a:defRPr/>
                </a:pPr>
                <a:r>
                  <a:rPr lang="ar-SA"/>
                  <a:t>عدد المرضى</a:t>
                </a:r>
              </a:p>
            </c:rich>
          </c:tx>
          <c:overlay val="0"/>
        </c:title>
        <c:numFmt formatCode="General" sourceLinked="1"/>
        <c:majorTickMark val="out"/>
        <c:minorTickMark val="none"/>
        <c:tickLblPos val="nextTo"/>
        <c:crossAx val="-1726673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167C1-1583-4754-B4B1-9DBE3971BB7F}" type="doc">
      <dgm:prSet loTypeId="urn:microsoft.com/office/officeart/2005/8/layout/hList1" loCatId="list" qsTypeId="urn:microsoft.com/office/officeart/2005/8/quickstyle/simple1" qsCatId="simple" csTypeId="urn:microsoft.com/office/officeart/2005/8/colors/colorful1#5" csCatId="colorful" phldr="1"/>
      <dgm:spPr/>
      <dgm:t>
        <a:bodyPr/>
        <a:lstStyle/>
        <a:p>
          <a:pPr rtl="1"/>
          <a:endParaRPr lang="ar-SA"/>
        </a:p>
      </dgm:t>
    </dgm:pt>
    <dgm:pt modelId="{394272A0-8496-414C-A087-C579F97EF770}">
      <dgm:prSet phldrT="[نص]" custT="1"/>
      <dgm:spPr/>
      <dgm:t>
        <a:bodyPr/>
        <a:lstStyle/>
        <a:p>
          <a:pPr rtl="1"/>
          <a:r>
            <a:rPr lang="ar-SA" sz="2400" b="1" dirty="0" smtClean="0">
              <a:effectLst>
                <a:outerShdw blurRad="38100" dist="38100" dir="2700000" algn="tl">
                  <a:srgbClr val="000000">
                    <a:alpha val="43137"/>
                  </a:srgbClr>
                </a:outerShdw>
              </a:effectLst>
            </a:rPr>
            <a:t>الجنس</a:t>
          </a:r>
          <a:endParaRPr lang="ar-SA" sz="2400" b="1" dirty="0">
            <a:effectLst>
              <a:outerShdw blurRad="38100" dist="38100" dir="2700000" algn="tl">
                <a:srgbClr val="000000">
                  <a:alpha val="43137"/>
                </a:srgbClr>
              </a:outerShdw>
            </a:effectLst>
          </a:endParaRPr>
        </a:p>
      </dgm:t>
    </dgm:pt>
    <dgm:pt modelId="{41C3CC3E-3529-423F-B3B8-0BFFD231BFCC}" type="parTrans" cxnId="{CA5D324F-282A-4461-852E-1580A523A074}">
      <dgm:prSet/>
      <dgm:spPr/>
      <dgm:t>
        <a:bodyPr/>
        <a:lstStyle/>
        <a:p>
          <a:pPr rtl="1"/>
          <a:endParaRPr lang="ar-SA" b="1">
            <a:effectLst>
              <a:outerShdw blurRad="38100" dist="38100" dir="2700000" algn="tl">
                <a:srgbClr val="000000">
                  <a:alpha val="43137"/>
                </a:srgbClr>
              </a:outerShdw>
            </a:effectLst>
          </a:endParaRPr>
        </a:p>
      </dgm:t>
    </dgm:pt>
    <dgm:pt modelId="{B611958C-E1AF-4EA5-A8D1-B2CEAAC7EB73}" type="sibTrans" cxnId="{CA5D324F-282A-4461-852E-1580A523A074}">
      <dgm:prSet/>
      <dgm:spPr/>
      <dgm:t>
        <a:bodyPr/>
        <a:lstStyle/>
        <a:p>
          <a:pPr rtl="1"/>
          <a:endParaRPr lang="ar-SA" b="1">
            <a:effectLst>
              <a:outerShdw blurRad="38100" dist="38100" dir="2700000" algn="tl">
                <a:srgbClr val="000000">
                  <a:alpha val="43137"/>
                </a:srgbClr>
              </a:outerShdw>
            </a:effectLst>
          </a:endParaRPr>
        </a:p>
      </dgm:t>
    </dgm:pt>
    <dgm:pt modelId="{0FC351AB-D564-434E-AA17-A9042CD89BB3}">
      <dgm:prSet phldrT="[نص]"/>
      <dgm:spPr/>
      <dgm:t>
        <a:bodyPr/>
        <a:lstStyle/>
        <a:p>
          <a:pPr rtl="1"/>
          <a:r>
            <a:rPr lang="ar-SA" b="1" dirty="0" smtClean="0">
              <a:effectLst>
                <a:outerShdw blurRad="38100" dist="38100" dir="2700000" algn="tl">
                  <a:srgbClr val="000000">
                    <a:alpha val="43137"/>
                  </a:srgbClr>
                </a:outerShdw>
              </a:effectLst>
            </a:rPr>
            <a:t>ذكر</a:t>
          </a:r>
          <a:endParaRPr lang="ar-SA" b="1" dirty="0">
            <a:effectLst>
              <a:outerShdw blurRad="38100" dist="38100" dir="2700000" algn="tl">
                <a:srgbClr val="000000">
                  <a:alpha val="43137"/>
                </a:srgbClr>
              </a:outerShdw>
            </a:effectLst>
          </a:endParaRPr>
        </a:p>
      </dgm:t>
    </dgm:pt>
    <dgm:pt modelId="{85CCB47C-F0B3-4A07-9073-EF8F37BFC79E}" type="parTrans" cxnId="{6D79CE53-27D3-42BE-B01D-7DDB7FA0BA20}">
      <dgm:prSet/>
      <dgm:spPr/>
      <dgm:t>
        <a:bodyPr/>
        <a:lstStyle/>
        <a:p>
          <a:pPr rtl="1"/>
          <a:endParaRPr lang="ar-SA" b="1">
            <a:effectLst>
              <a:outerShdw blurRad="38100" dist="38100" dir="2700000" algn="tl">
                <a:srgbClr val="000000">
                  <a:alpha val="43137"/>
                </a:srgbClr>
              </a:outerShdw>
            </a:effectLst>
          </a:endParaRPr>
        </a:p>
      </dgm:t>
    </dgm:pt>
    <dgm:pt modelId="{B8C426E8-4226-4085-BA94-51E0C9D25BD1}" type="sibTrans" cxnId="{6D79CE53-27D3-42BE-B01D-7DDB7FA0BA20}">
      <dgm:prSet/>
      <dgm:spPr/>
      <dgm:t>
        <a:bodyPr/>
        <a:lstStyle/>
        <a:p>
          <a:pPr rtl="1"/>
          <a:endParaRPr lang="ar-SA" b="1">
            <a:effectLst>
              <a:outerShdw blurRad="38100" dist="38100" dir="2700000" algn="tl">
                <a:srgbClr val="000000">
                  <a:alpha val="43137"/>
                </a:srgbClr>
              </a:outerShdw>
            </a:effectLst>
          </a:endParaRPr>
        </a:p>
      </dgm:t>
    </dgm:pt>
    <dgm:pt modelId="{1D9D7730-C302-4020-9027-11F889012C76}">
      <dgm:prSet phldrT="[نص]" custT="1"/>
      <dgm:spPr/>
      <dgm:t>
        <a:bodyPr/>
        <a:lstStyle/>
        <a:p>
          <a:pPr rtl="1"/>
          <a:r>
            <a:rPr lang="ar-SA" sz="2400" b="1" dirty="0" smtClean="0">
              <a:effectLst>
                <a:outerShdw blurRad="38100" dist="38100" dir="2700000" algn="tl">
                  <a:srgbClr val="000000">
                    <a:alpha val="43137"/>
                  </a:srgbClr>
                </a:outerShdw>
              </a:effectLst>
            </a:rPr>
            <a:t>المستوى الاقتصادي</a:t>
          </a:r>
          <a:endParaRPr lang="ar-SA" sz="2400" b="1" dirty="0">
            <a:effectLst>
              <a:outerShdw blurRad="38100" dist="38100" dir="2700000" algn="tl">
                <a:srgbClr val="000000">
                  <a:alpha val="43137"/>
                </a:srgbClr>
              </a:outerShdw>
            </a:effectLst>
          </a:endParaRPr>
        </a:p>
      </dgm:t>
    </dgm:pt>
    <dgm:pt modelId="{83973865-4D92-4443-B9F8-5C48EB28BF80}" type="parTrans" cxnId="{EF8AEC6A-015C-4149-BD8D-1CBAFDEA38E6}">
      <dgm:prSet/>
      <dgm:spPr/>
      <dgm:t>
        <a:bodyPr/>
        <a:lstStyle/>
        <a:p>
          <a:pPr rtl="1"/>
          <a:endParaRPr lang="ar-SA" b="1">
            <a:effectLst>
              <a:outerShdw blurRad="38100" dist="38100" dir="2700000" algn="tl">
                <a:srgbClr val="000000">
                  <a:alpha val="43137"/>
                </a:srgbClr>
              </a:outerShdw>
            </a:effectLst>
          </a:endParaRPr>
        </a:p>
      </dgm:t>
    </dgm:pt>
    <dgm:pt modelId="{990A4E77-D6AF-41C6-968F-BB520E4FB7D3}" type="sibTrans" cxnId="{EF8AEC6A-015C-4149-BD8D-1CBAFDEA38E6}">
      <dgm:prSet/>
      <dgm:spPr/>
      <dgm:t>
        <a:bodyPr/>
        <a:lstStyle/>
        <a:p>
          <a:pPr rtl="1"/>
          <a:endParaRPr lang="ar-SA" b="1">
            <a:effectLst>
              <a:outerShdw blurRad="38100" dist="38100" dir="2700000" algn="tl">
                <a:srgbClr val="000000">
                  <a:alpha val="43137"/>
                </a:srgbClr>
              </a:outerShdw>
            </a:effectLst>
          </a:endParaRPr>
        </a:p>
      </dgm:t>
    </dgm:pt>
    <dgm:pt modelId="{01DBE329-0EB1-4E0E-93C0-E41311022D84}">
      <dgm:prSet phldrT="[نص]"/>
      <dgm:spPr/>
      <dgm:t>
        <a:bodyPr/>
        <a:lstStyle/>
        <a:p>
          <a:pPr rtl="1"/>
          <a:r>
            <a:rPr lang="ar-SA" b="1" dirty="0" smtClean="0">
              <a:effectLst>
                <a:outerShdw blurRad="38100" dist="38100" dir="2700000" algn="tl">
                  <a:srgbClr val="000000">
                    <a:alpha val="43137"/>
                  </a:srgbClr>
                </a:outerShdw>
              </a:effectLst>
            </a:rPr>
            <a:t>غني</a:t>
          </a:r>
          <a:endParaRPr lang="ar-SA" b="1" dirty="0">
            <a:effectLst>
              <a:outerShdw blurRad="38100" dist="38100" dir="2700000" algn="tl">
                <a:srgbClr val="000000">
                  <a:alpha val="43137"/>
                </a:srgbClr>
              </a:outerShdw>
            </a:effectLst>
          </a:endParaRPr>
        </a:p>
      </dgm:t>
    </dgm:pt>
    <dgm:pt modelId="{058F28F1-6D50-4A2E-B94C-F76DF66396F9}" type="parTrans" cxnId="{631FFA25-8957-4C0A-B1B4-FF7212C08E3A}">
      <dgm:prSet/>
      <dgm:spPr/>
      <dgm:t>
        <a:bodyPr/>
        <a:lstStyle/>
        <a:p>
          <a:pPr rtl="1"/>
          <a:endParaRPr lang="ar-SA" b="1">
            <a:effectLst>
              <a:outerShdw blurRad="38100" dist="38100" dir="2700000" algn="tl">
                <a:srgbClr val="000000">
                  <a:alpha val="43137"/>
                </a:srgbClr>
              </a:outerShdw>
            </a:effectLst>
          </a:endParaRPr>
        </a:p>
      </dgm:t>
    </dgm:pt>
    <dgm:pt modelId="{1CBAB02D-C1CA-4459-8E96-3BC6B0E61480}" type="sibTrans" cxnId="{631FFA25-8957-4C0A-B1B4-FF7212C08E3A}">
      <dgm:prSet/>
      <dgm:spPr/>
      <dgm:t>
        <a:bodyPr/>
        <a:lstStyle/>
        <a:p>
          <a:pPr rtl="1"/>
          <a:endParaRPr lang="ar-SA" b="1">
            <a:effectLst>
              <a:outerShdw blurRad="38100" dist="38100" dir="2700000" algn="tl">
                <a:srgbClr val="000000">
                  <a:alpha val="43137"/>
                </a:srgbClr>
              </a:outerShdw>
            </a:effectLst>
          </a:endParaRPr>
        </a:p>
      </dgm:t>
    </dgm:pt>
    <dgm:pt modelId="{26DEB2AF-D244-4095-A8B5-9343B6742818}">
      <dgm:prSet phldrT="[نص]"/>
      <dgm:spPr/>
      <dgm:t>
        <a:bodyPr/>
        <a:lstStyle/>
        <a:p>
          <a:pPr rtl="1"/>
          <a:r>
            <a:rPr lang="ar-SA" b="1" dirty="0" smtClean="0">
              <a:effectLst>
                <a:outerShdw blurRad="38100" dist="38100" dir="2700000" algn="tl">
                  <a:srgbClr val="000000">
                    <a:alpha val="43137"/>
                  </a:srgbClr>
                </a:outerShdw>
              </a:effectLst>
            </a:rPr>
            <a:t>فقير</a:t>
          </a:r>
          <a:endParaRPr lang="ar-SA" b="1" dirty="0">
            <a:effectLst>
              <a:outerShdw blurRad="38100" dist="38100" dir="2700000" algn="tl">
                <a:srgbClr val="000000">
                  <a:alpha val="43137"/>
                </a:srgbClr>
              </a:outerShdw>
            </a:effectLst>
          </a:endParaRPr>
        </a:p>
      </dgm:t>
    </dgm:pt>
    <dgm:pt modelId="{877A6BE9-6E07-4852-B584-386D5AACBA2C}" type="parTrans" cxnId="{869C612E-7F36-46D4-8873-08942936525B}">
      <dgm:prSet/>
      <dgm:spPr/>
      <dgm:t>
        <a:bodyPr/>
        <a:lstStyle/>
        <a:p>
          <a:pPr rtl="1"/>
          <a:endParaRPr lang="ar-SA" b="1">
            <a:effectLst>
              <a:outerShdw blurRad="38100" dist="38100" dir="2700000" algn="tl">
                <a:srgbClr val="000000">
                  <a:alpha val="43137"/>
                </a:srgbClr>
              </a:outerShdw>
            </a:effectLst>
          </a:endParaRPr>
        </a:p>
      </dgm:t>
    </dgm:pt>
    <dgm:pt modelId="{7079051D-964F-4B83-879F-1F662E5EC5C7}" type="sibTrans" cxnId="{869C612E-7F36-46D4-8873-08942936525B}">
      <dgm:prSet/>
      <dgm:spPr/>
      <dgm:t>
        <a:bodyPr/>
        <a:lstStyle/>
        <a:p>
          <a:pPr rtl="1"/>
          <a:endParaRPr lang="ar-SA" b="1">
            <a:effectLst>
              <a:outerShdw blurRad="38100" dist="38100" dir="2700000" algn="tl">
                <a:srgbClr val="000000">
                  <a:alpha val="43137"/>
                </a:srgbClr>
              </a:outerShdw>
            </a:effectLst>
          </a:endParaRPr>
        </a:p>
      </dgm:t>
    </dgm:pt>
    <dgm:pt modelId="{DA901758-68A3-42E4-B614-ACB5E1F5C39A}">
      <dgm:prSet phldrT="[نص]" custT="1"/>
      <dgm:spPr/>
      <dgm:t>
        <a:bodyPr/>
        <a:lstStyle/>
        <a:p>
          <a:pPr rtl="1"/>
          <a:r>
            <a:rPr lang="ar-SA" sz="2400" b="1" dirty="0" smtClean="0">
              <a:effectLst>
                <a:outerShdw blurRad="38100" dist="38100" dir="2700000" algn="tl">
                  <a:srgbClr val="000000">
                    <a:alpha val="43137"/>
                  </a:srgbClr>
                </a:outerShdw>
              </a:effectLst>
            </a:rPr>
            <a:t>الأرقام الجامعية</a:t>
          </a:r>
          <a:endParaRPr lang="ar-SA" sz="2400" b="1" dirty="0">
            <a:effectLst>
              <a:outerShdw blurRad="38100" dist="38100" dir="2700000" algn="tl">
                <a:srgbClr val="000000">
                  <a:alpha val="43137"/>
                </a:srgbClr>
              </a:outerShdw>
            </a:effectLst>
          </a:endParaRPr>
        </a:p>
      </dgm:t>
    </dgm:pt>
    <dgm:pt modelId="{251BC80F-8EEB-444E-9594-F1C18E55E4CE}" type="parTrans" cxnId="{74F564BB-0C9A-472F-A030-19190840E10E}">
      <dgm:prSet/>
      <dgm:spPr/>
      <dgm:t>
        <a:bodyPr/>
        <a:lstStyle/>
        <a:p>
          <a:pPr rtl="1"/>
          <a:endParaRPr lang="ar-SA" b="1">
            <a:effectLst>
              <a:outerShdw blurRad="38100" dist="38100" dir="2700000" algn="tl">
                <a:srgbClr val="000000">
                  <a:alpha val="43137"/>
                </a:srgbClr>
              </a:outerShdw>
            </a:effectLst>
          </a:endParaRPr>
        </a:p>
      </dgm:t>
    </dgm:pt>
    <dgm:pt modelId="{71733162-EB37-48D1-8241-7C2406962504}" type="sibTrans" cxnId="{74F564BB-0C9A-472F-A030-19190840E10E}">
      <dgm:prSet/>
      <dgm:spPr/>
      <dgm:t>
        <a:bodyPr/>
        <a:lstStyle/>
        <a:p>
          <a:pPr rtl="1"/>
          <a:endParaRPr lang="ar-SA" b="1">
            <a:effectLst>
              <a:outerShdw blurRad="38100" dist="38100" dir="2700000" algn="tl">
                <a:srgbClr val="000000">
                  <a:alpha val="43137"/>
                </a:srgbClr>
              </a:outerShdw>
            </a:effectLst>
          </a:endParaRPr>
        </a:p>
      </dgm:t>
    </dgm:pt>
    <dgm:pt modelId="{032FC812-EE59-443C-A7F1-A275D7773975}">
      <dgm:prSet phldrT="[نص]"/>
      <dgm:spPr/>
      <dgm:t>
        <a:bodyPr/>
        <a:lstStyle/>
        <a:p>
          <a:pPr rtl="1"/>
          <a:r>
            <a:rPr lang="en-US" b="1" dirty="0" smtClean="0">
              <a:effectLst>
                <a:outerShdw blurRad="38100" dist="38100" dir="2700000" algn="tl">
                  <a:srgbClr val="000000">
                    <a:alpha val="43137"/>
                  </a:srgbClr>
                </a:outerShdw>
              </a:effectLst>
            </a:rPr>
            <a:t>432000011</a:t>
          </a:r>
          <a:endParaRPr lang="ar-SA" b="1" dirty="0">
            <a:effectLst>
              <a:outerShdw blurRad="38100" dist="38100" dir="2700000" algn="tl">
                <a:srgbClr val="000000">
                  <a:alpha val="43137"/>
                </a:srgbClr>
              </a:outerShdw>
            </a:effectLst>
          </a:endParaRPr>
        </a:p>
      </dgm:t>
    </dgm:pt>
    <dgm:pt modelId="{7C89D0EE-E185-453A-AB47-39AD9436D158}" type="parTrans" cxnId="{CAC5C823-3C78-440B-BF89-50E4E94751B3}">
      <dgm:prSet/>
      <dgm:spPr/>
      <dgm:t>
        <a:bodyPr/>
        <a:lstStyle/>
        <a:p>
          <a:pPr rtl="1"/>
          <a:endParaRPr lang="ar-SA" b="1">
            <a:effectLst>
              <a:outerShdw blurRad="38100" dist="38100" dir="2700000" algn="tl">
                <a:srgbClr val="000000">
                  <a:alpha val="43137"/>
                </a:srgbClr>
              </a:outerShdw>
            </a:effectLst>
          </a:endParaRPr>
        </a:p>
      </dgm:t>
    </dgm:pt>
    <dgm:pt modelId="{3F4F5A5F-95C5-4590-8C6B-DE9E87D9D495}" type="sibTrans" cxnId="{CAC5C823-3C78-440B-BF89-50E4E94751B3}">
      <dgm:prSet/>
      <dgm:spPr/>
      <dgm:t>
        <a:bodyPr/>
        <a:lstStyle/>
        <a:p>
          <a:pPr rtl="1"/>
          <a:endParaRPr lang="ar-SA" b="1">
            <a:effectLst>
              <a:outerShdw blurRad="38100" dist="38100" dir="2700000" algn="tl">
                <a:srgbClr val="000000">
                  <a:alpha val="43137"/>
                </a:srgbClr>
              </a:outerShdw>
            </a:effectLst>
          </a:endParaRPr>
        </a:p>
      </dgm:t>
    </dgm:pt>
    <dgm:pt modelId="{05F15229-1CFC-432D-B9B7-77E31D2D4B6B}">
      <dgm:prSet phldrT="[نص]"/>
      <dgm:spPr/>
      <dgm:t>
        <a:bodyPr/>
        <a:lstStyle/>
        <a:p>
          <a:pPr rtl="1"/>
          <a:r>
            <a:rPr lang="ar-SA" b="1" dirty="0" smtClean="0">
              <a:effectLst>
                <a:outerShdw blurRad="38100" dist="38100" dir="2700000" algn="tl">
                  <a:srgbClr val="000000">
                    <a:alpha val="43137"/>
                  </a:srgbClr>
                </a:outerShdw>
              </a:effectLst>
            </a:rPr>
            <a:t>متوسط</a:t>
          </a:r>
          <a:endParaRPr lang="ar-SA" b="1" dirty="0">
            <a:effectLst>
              <a:outerShdw blurRad="38100" dist="38100" dir="2700000" algn="tl">
                <a:srgbClr val="000000">
                  <a:alpha val="43137"/>
                </a:srgbClr>
              </a:outerShdw>
            </a:effectLst>
          </a:endParaRPr>
        </a:p>
      </dgm:t>
    </dgm:pt>
    <dgm:pt modelId="{7455B68D-800A-46B4-A888-FFF8E0303264}" type="parTrans" cxnId="{6A71328D-A6FF-4F33-90B1-F229597FCD59}">
      <dgm:prSet/>
      <dgm:spPr/>
      <dgm:t>
        <a:bodyPr/>
        <a:lstStyle/>
        <a:p>
          <a:pPr rtl="1"/>
          <a:endParaRPr lang="ar-SA"/>
        </a:p>
      </dgm:t>
    </dgm:pt>
    <dgm:pt modelId="{D4614C5C-39D0-4A78-B6EA-6C0DC0EF3E6E}" type="sibTrans" cxnId="{6A71328D-A6FF-4F33-90B1-F229597FCD59}">
      <dgm:prSet/>
      <dgm:spPr/>
      <dgm:t>
        <a:bodyPr/>
        <a:lstStyle/>
        <a:p>
          <a:pPr rtl="1"/>
          <a:endParaRPr lang="ar-SA"/>
        </a:p>
      </dgm:t>
    </dgm:pt>
    <dgm:pt modelId="{56CE9F4C-668F-4702-BE5A-C378544EC24A}">
      <dgm:prSet phldrT="[نص]"/>
      <dgm:spPr/>
      <dgm:t>
        <a:bodyPr/>
        <a:lstStyle/>
        <a:p>
          <a:pPr rtl="1"/>
          <a:r>
            <a:rPr lang="ar-SA" b="1" dirty="0" smtClean="0">
              <a:effectLst>
                <a:outerShdw blurRad="38100" dist="38100" dir="2700000" algn="tl">
                  <a:srgbClr val="000000">
                    <a:alpha val="43137"/>
                  </a:srgbClr>
                </a:outerShdw>
              </a:effectLst>
            </a:rPr>
            <a:t>أنثى</a:t>
          </a:r>
          <a:endParaRPr lang="ar-SA" b="1" dirty="0">
            <a:effectLst>
              <a:outerShdw blurRad="38100" dist="38100" dir="2700000" algn="tl">
                <a:srgbClr val="000000">
                  <a:alpha val="43137"/>
                </a:srgbClr>
              </a:outerShdw>
            </a:effectLst>
          </a:endParaRPr>
        </a:p>
      </dgm:t>
    </dgm:pt>
    <dgm:pt modelId="{C019B9CE-1979-4F9F-85D0-ED43CD266B16}" type="sibTrans" cxnId="{D3A24E73-BCD4-4ACE-90FC-A9442F7A554A}">
      <dgm:prSet/>
      <dgm:spPr/>
      <dgm:t>
        <a:bodyPr/>
        <a:lstStyle/>
        <a:p>
          <a:pPr rtl="1"/>
          <a:endParaRPr lang="ar-SA" b="1">
            <a:effectLst>
              <a:outerShdw blurRad="38100" dist="38100" dir="2700000" algn="tl">
                <a:srgbClr val="000000">
                  <a:alpha val="43137"/>
                </a:srgbClr>
              </a:outerShdw>
            </a:effectLst>
          </a:endParaRPr>
        </a:p>
      </dgm:t>
    </dgm:pt>
    <dgm:pt modelId="{DF4FF8CB-BB8B-4567-B061-D85FA32199D6}" type="parTrans" cxnId="{D3A24E73-BCD4-4ACE-90FC-A9442F7A554A}">
      <dgm:prSet/>
      <dgm:spPr/>
      <dgm:t>
        <a:bodyPr/>
        <a:lstStyle/>
        <a:p>
          <a:pPr rtl="1"/>
          <a:endParaRPr lang="ar-SA" b="1">
            <a:effectLst>
              <a:outerShdw blurRad="38100" dist="38100" dir="2700000" algn="tl">
                <a:srgbClr val="000000">
                  <a:alpha val="43137"/>
                </a:srgbClr>
              </a:outerShdw>
            </a:effectLst>
          </a:endParaRPr>
        </a:p>
      </dgm:t>
    </dgm:pt>
    <dgm:pt modelId="{4DECD904-3637-4DE5-97D1-A42BF389381D}">
      <dgm:prSet phldrT="[نص]"/>
      <dgm:spPr/>
      <dgm:t>
        <a:bodyPr/>
        <a:lstStyle/>
        <a:p>
          <a:pPr rtl="1"/>
          <a:r>
            <a:rPr lang="en-US" b="1" dirty="0" smtClean="0">
              <a:effectLst>
                <a:outerShdw blurRad="38100" dist="38100" dir="2700000" algn="tl">
                  <a:srgbClr val="000000">
                    <a:alpha val="43137"/>
                  </a:srgbClr>
                </a:outerShdw>
              </a:effectLst>
            </a:rPr>
            <a:t>431554555</a:t>
          </a:r>
          <a:endParaRPr lang="ar-SA" b="1" dirty="0">
            <a:effectLst>
              <a:outerShdw blurRad="38100" dist="38100" dir="2700000" algn="tl">
                <a:srgbClr val="000000">
                  <a:alpha val="43137"/>
                </a:srgbClr>
              </a:outerShdw>
            </a:effectLst>
          </a:endParaRPr>
        </a:p>
      </dgm:t>
    </dgm:pt>
    <dgm:pt modelId="{664C9FDF-63E3-4C25-A5EB-FB6882F3F6B8}" type="parTrans" cxnId="{E0A5356E-4810-47F6-A560-949DC3623104}">
      <dgm:prSet/>
      <dgm:spPr/>
      <dgm:t>
        <a:bodyPr/>
        <a:lstStyle/>
        <a:p>
          <a:endParaRPr lang="en-US"/>
        </a:p>
      </dgm:t>
    </dgm:pt>
    <dgm:pt modelId="{0A8CF3A7-BD03-4269-B1C0-DB44BE8888C3}" type="sibTrans" cxnId="{E0A5356E-4810-47F6-A560-949DC3623104}">
      <dgm:prSet/>
      <dgm:spPr/>
      <dgm:t>
        <a:bodyPr/>
        <a:lstStyle/>
        <a:p>
          <a:endParaRPr lang="en-US"/>
        </a:p>
      </dgm:t>
    </dgm:pt>
    <dgm:pt modelId="{B5965B15-4040-4DAA-9D27-77BE7BB170E3}" type="pres">
      <dgm:prSet presAssocID="{8DD167C1-1583-4754-B4B1-9DBE3971BB7F}" presName="Name0" presStyleCnt="0">
        <dgm:presLayoutVars>
          <dgm:dir/>
          <dgm:animLvl val="lvl"/>
          <dgm:resizeHandles val="exact"/>
        </dgm:presLayoutVars>
      </dgm:prSet>
      <dgm:spPr/>
      <dgm:t>
        <a:bodyPr/>
        <a:lstStyle/>
        <a:p>
          <a:pPr rtl="1"/>
          <a:endParaRPr lang="ar-SA"/>
        </a:p>
      </dgm:t>
    </dgm:pt>
    <dgm:pt modelId="{D97F44BA-3675-41EE-A727-55D2F98FAF96}" type="pres">
      <dgm:prSet presAssocID="{394272A0-8496-414C-A087-C579F97EF770}" presName="composite" presStyleCnt="0"/>
      <dgm:spPr/>
      <dgm:t>
        <a:bodyPr/>
        <a:lstStyle/>
        <a:p>
          <a:endParaRPr lang="en-US"/>
        </a:p>
      </dgm:t>
    </dgm:pt>
    <dgm:pt modelId="{CF2BDB03-328E-4C4A-BEEA-5244F8DE38E3}" type="pres">
      <dgm:prSet presAssocID="{394272A0-8496-414C-A087-C579F97EF770}" presName="parTx" presStyleLbl="alignNode1" presStyleIdx="0" presStyleCnt="3">
        <dgm:presLayoutVars>
          <dgm:chMax val="0"/>
          <dgm:chPref val="0"/>
          <dgm:bulletEnabled val="1"/>
        </dgm:presLayoutVars>
      </dgm:prSet>
      <dgm:spPr/>
      <dgm:t>
        <a:bodyPr/>
        <a:lstStyle/>
        <a:p>
          <a:pPr rtl="1"/>
          <a:endParaRPr lang="ar-SA"/>
        </a:p>
      </dgm:t>
    </dgm:pt>
    <dgm:pt modelId="{4363AB4B-99ED-442B-B4CD-B42C61D70FF1}" type="pres">
      <dgm:prSet presAssocID="{394272A0-8496-414C-A087-C579F97EF770}" presName="desTx" presStyleLbl="alignAccFollowNode1" presStyleIdx="0" presStyleCnt="3">
        <dgm:presLayoutVars>
          <dgm:bulletEnabled val="1"/>
        </dgm:presLayoutVars>
      </dgm:prSet>
      <dgm:spPr/>
      <dgm:t>
        <a:bodyPr/>
        <a:lstStyle/>
        <a:p>
          <a:pPr rtl="1"/>
          <a:endParaRPr lang="ar-SA"/>
        </a:p>
      </dgm:t>
    </dgm:pt>
    <dgm:pt modelId="{244DB3BA-F273-4E5D-8B77-256AB558B6E6}" type="pres">
      <dgm:prSet presAssocID="{B611958C-E1AF-4EA5-A8D1-B2CEAAC7EB73}" presName="space" presStyleCnt="0"/>
      <dgm:spPr/>
      <dgm:t>
        <a:bodyPr/>
        <a:lstStyle/>
        <a:p>
          <a:endParaRPr lang="en-US"/>
        </a:p>
      </dgm:t>
    </dgm:pt>
    <dgm:pt modelId="{185CBD3C-AA35-4571-BDD4-59F27B52F6C1}" type="pres">
      <dgm:prSet presAssocID="{1D9D7730-C302-4020-9027-11F889012C76}" presName="composite" presStyleCnt="0"/>
      <dgm:spPr/>
      <dgm:t>
        <a:bodyPr/>
        <a:lstStyle/>
        <a:p>
          <a:endParaRPr lang="en-US"/>
        </a:p>
      </dgm:t>
    </dgm:pt>
    <dgm:pt modelId="{05A8E7D9-12AC-4C07-8869-CB9513EA2A86}" type="pres">
      <dgm:prSet presAssocID="{1D9D7730-C302-4020-9027-11F889012C76}" presName="parTx" presStyleLbl="alignNode1" presStyleIdx="1" presStyleCnt="3">
        <dgm:presLayoutVars>
          <dgm:chMax val="0"/>
          <dgm:chPref val="0"/>
          <dgm:bulletEnabled val="1"/>
        </dgm:presLayoutVars>
      </dgm:prSet>
      <dgm:spPr/>
      <dgm:t>
        <a:bodyPr/>
        <a:lstStyle/>
        <a:p>
          <a:pPr rtl="1"/>
          <a:endParaRPr lang="ar-SA"/>
        </a:p>
      </dgm:t>
    </dgm:pt>
    <dgm:pt modelId="{30E5A7D3-DE25-4585-B1BD-CD545F3C637A}" type="pres">
      <dgm:prSet presAssocID="{1D9D7730-C302-4020-9027-11F889012C76}" presName="desTx" presStyleLbl="alignAccFollowNode1" presStyleIdx="1" presStyleCnt="3">
        <dgm:presLayoutVars>
          <dgm:bulletEnabled val="1"/>
        </dgm:presLayoutVars>
      </dgm:prSet>
      <dgm:spPr/>
      <dgm:t>
        <a:bodyPr/>
        <a:lstStyle/>
        <a:p>
          <a:pPr rtl="1"/>
          <a:endParaRPr lang="ar-SA"/>
        </a:p>
      </dgm:t>
    </dgm:pt>
    <dgm:pt modelId="{6B934266-95A3-4CE6-BC5C-4FFEAEF62F4D}" type="pres">
      <dgm:prSet presAssocID="{990A4E77-D6AF-41C6-968F-BB520E4FB7D3}" presName="space" presStyleCnt="0"/>
      <dgm:spPr/>
      <dgm:t>
        <a:bodyPr/>
        <a:lstStyle/>
        <a:p>
          <a:endParaRPr lang="en-US"/>
        </a:p>
      </dgm:t>
    </dgm:pt>
    <dgm:pt modelId="{ED717D52-1F1E-4CB2-92A5-713ECC61D810}" type="pres">
      <dgm:prSet presAssocID="{DA901758-68A3-42E4-B614-ACB5E1F5C39A}" presName="composite" presStyleCnt="0"/>
      <dgm:spPr/>
      <dgm:t>
        <a:bodyPr/>
        <a:lstStyle/>
        <a:p>
          <a:endParaRPr lang="en-US"/>
        </a:p>
      </dgm:t>
    </dgm:pt>
    <dgm:pt modelId="{91C5F4EB-0861-4EA0-81F1-3DB10B459270}" type="pres">
      <dgm:prSet presAssocID="{DA901758-68A3-42E4-B614-ACB5E1F5C39A}" presName="parTx" presStyleLbl="alignNode1" presStyleIdx="2" presStyleCnt="3">
        <dgm:presLayoutVars>
          <dgm:chMax val="0"/>
          <dgm:chPref val="0"/>
          <dgm:bulletEnabled val="1"/>
        </dgm:presLayoutVars>
      </dgm:prSet>
      <dgm:spPr/>
      <dgm:t>
        <a:bodyPr/>
        <a:lstStyle/>
        <a:p>
          <a:pPr rtl="1"/>
          <a:endParaRPr lang="ar-SA"/>
        </a:p>
      </dgm:t>
    </dgm:pt>
    <dgm:pt modelId="{6DDF934F-78A2-47A9-A330-0CBF74165C75}" type="pres">
      <dgm:prSet presAssocID="{DA901758-68A3-42E4-B614-ACB5E1F5C39A}" presName="desTx" presStyleLbl="alignAccFollowNode1" presStyleIdx="2" presStyleCnt="3">
        <dgm:presLayoutVars>
          <dgm:bulletEnabled val="1"/>
        </dgm:presLayoutVars>
      </dgm:prSet>
      <dgm:spPr/>
      <dgm:t>
        <a:bodyPr/>
        <a:lstStyle/>
        <a:p>
          <a:pPr rtl="1"/>
          <a:endParaRPr lang="ar-SA"/>
        </a:p>
      </dgm:t>
    </dgm:pt>
  </dgm:ptLst>
  <dgm:cxnLst>
    <dgm:cxn modelId="{C6E005E1-030C-4387-8C72-82685E566A2E}" type="presOf" srcId="{01DBE329-0EB1-4E0E-93C0-E41311022D84}" destId="{30E5A7D3-DE25-4585-B1BD-CD545F3C637A}" srcOrd="0" destOrd="0" presId="urn:microsoft.com/office/officeart/2005/8/layout/hList1"/>
    <dgm:cxn modelId="{44AA55CE-5EBF-4076-B322-EAB5B057D5E7}" type="presOf" srcId="{56CE9F4C-668F-4702-BE5A-C378544EC24A}" destId="{4363AB4B-99ED-442B-B4CD-B42C61D70FF1}" srcOrd="0" destOrd="1" presId="urn:microsoft.com/office/officeart/2005/8/layout/hList1"/>
    <dgm:cxn modelId="{25FB00C3-DC34-4A01-8BD3-A101B8BF4739}" type="presOf" srcId="{394272A0-8496-414C-A087-C579F97EF770}" destId="{CF2BDB03-328E-4C4A-BEEA-5244F8DE38E3}" srcOrd="0" destOrd="0" presId="urn:microsoft.com/office/officeart/2005/8/layout/hList1"/>
    <dgm:cxn modelId="{210B4132-608D-4022-AE47-D50358F10134}" type="presOf" srcId="{032FC812-EE59-443C-A7F1-A275D7773975}" destId="{6DDF934F-78A2-47A9-A330-0CBF74165C75}" srcOrd="0" destOrd="0" presId="urn:microsoft.com/office/officeart/2005/8/layout/hList1"/>
    <dgm:cxn modelId="{5FFA4777-5E5E-403A-9DEE-24D4D304496C}" type="presOf" srcId="{26DEB2AF-D244-4095-A8B5-9343B6742818}" destId="{30E5A7D3-DE25-4585-B1BD-CD545F3C637A}" srcOrd="0" destOrd="1" presId="urn:microsoft.com/office/officeart/2005/8/layout/hList1"/>
    <dgm:cxn modelId="{869C612E-7F36-46D4-8873-08942936525B}" srcId="{1D9D7730-C302-4020-9027-11F889012C76}" destId="{26DEB2AF-D244-4095-A8B5-9343B6742818}" srcOrd="1" destOrd="0" parTransId="{877A6BE9-6E07-4852-B584-386D5AACBA2C}" sibTransId="{7079051D-964F-4B83-879F-1F662E5EC5C7}"/>
    <dgm:cxn modelId="{CAC5C823-3C78-440B-BF89-50E4E94751B3}" srcId="{DA901758-68A3-42E4-B614-ACB5E1F5C39A}" destId="{032FC812-EE59-443C-A7F1-A275D7773975}" srcOrd="0" destOrd="0" parTransId="{7C89D0EE-E185-453A-AB47-39AD9436D158}" sibTransId="{3F4F5A5F-95C5-4590-8C6B-DE9E87D9D495}"/>
    <dgm:cxn modelId="{6D79CE53-27D3-42BE-B01D-7DDB7FA0BA20}" srcId="{394272A0-8496-414C-A087-C579F97EF770}" destId="{0FC351AB-D564-434E-AA17-A9042CD89BB3}" srcOrd="0" destOrd="0" parTransId="{85CCB47C-F0B3-4A07-9073-EF8F37BFC79E}" sibTransId="{B8C426E8-4226-4085-BA94-51E0C9D25BD1}"/>
    <dgm:cxn modelId="{8613625A-1479-4E0F-A31E-15A773CE2473}" type="presOf" srcId="{0FC351AB-D564-434E-AA17-A9042CD89BB3}" destId="{4363AB4B-99ED-442B-B4CD-B42C61D70FF1}" srcOrd="0" destOrd="0" presId="urn:microsoft.com/office/officeart/2005/8/layout/hList1"/>
    <dgm:cxn modelId="{CA5D324F-282A-4461-852E-1580A523A074}" srcId="{8DD167C1-1583-4754-B4B1-9DBE3971BB7F}" destId="{394272A0-8496-414C-A087-C579F97EF770}" srcOrd="0" destOrd="0" parTransId="{41C3CC3E-3529-423F-B3B8-0BFFD231BFCC}" sibTransId="{B611958C-E1AF-4EA5-A8D1-B2CEAAC7EB73}"/>
    <dgm:cxn modelId="{631FFA25-8957-4C0A-B1B4-FF7212C08E3A}" srcId="{1D9D7730-C302-4020-9027-11F889012C76}" destId="{01DBE329-0EB1-4E0E-93C0-E41311022D84}" srcOrd="0" destOrd="0" parTransId="{058F28F1-6D50-4A2E-B94C-F76DF66396F9}" sibTransId="{1CBAB02D-C1CA-4459-8E96-3BC6B0E61480}"/>
    <dgm:cxn modelId="{268D971E-0D77-4801-8CF6-C943C0C96800}" type="presOf" srcId="{1D9D7730-C302-4020-9027-11F889012C76}" destId="{05A8E7D9-12AC-4C07-8869-CB9513EA2A86}" srcOrd="0" destOrd="0" presId="urn:microsoft.com/office/officeart/2005/8/layout/hList1"/>
    <dgm:cxn modelId="{6A71328D-A6FF-4F33-90B1-F229597FCD59}" srcId="{1D9D7730-C302-4020-9027-11F889012C76}" destId="{05F15229-1CFC-432D-B9B7-77E31D2D4B6B}" srcOrd="2" destOrd="0" parTransId="{7455B68D-800A-46B4-A888-FFF8E0303264}" sibTransId="{D4614C5C-39D0-4A78-B6EA-6C0DC0EF3E6E}"/>
    <dgm:cxn modelId="{AEB6A800-5994-417B-A265-A0851266F627}" type="presOf" srcId="{DA901758-68A3-42E4-B614-ACB5E1F5C39A}" destId="{91C5F4EB-0861-4EA0-81F1-3DB10B459270}" srcOrd="0" destOrd="0" presId="urn:microsoft.com/office/officeart/2005/8/layout/hList1"/>
    <dgm:cxn modelId="{52A350C4-3FD1-4414-86CB-A4BFA3136938}" type="presOf" srcId="{8DD167C1-1583-4754-B4B1-9DBE3971BB7F}" destId="{B5965B15-4040-4DAA-9D27-77BE7BB170E3}" srcOrd="0" destOrd="0" presId="urn:microsoft.com/office/officeart/2005/8/layout/hList1"/>
    <dgm:cxn modelId="{E0A5356E-4810-47F6-A560-949DC3623104}" srcId="{DA901758-68A3-42E4-B614-ACB5E1F5C39A}" destId="{4DECD904-3637-4DE5-97D1-A42BF389381D}" srcOrd="1" destOrd="0" parTransId="{664C9FDF-63E3-4C25-A5EB-FB6882F3F6B8}" sibTransId="{0A8CF3A7-BD03-4269-B1C0-DB44BE8888C3}"/>
    <dgm:cxn modelId="{D0CFF1C1-85E0-48BA-B782-28C2A55549A9}" type="presOf" srcId="{4DECD904-3637-4DE5-97D1-A42BF389381D}" destId="{6DDF934F-78A2-47A9-A330-0CBF74165C75}" srcOrd="0" destOrd="1" presId="urn:microsoft.com/office/officeart/2005/8/layout/hList1"/>
    <dgm:cxn modelId="{D3A24E73-BCD4-4ACE-90FC-A9442F7A554A}" srcId="{394272A0-8496-414C-A087-C579F97EF770}" destId="{56CE9F4C-668F-4702-BE5A-C378544EC24A}" srcOrd="1" destOrd="0" parTransId="{DF4FF8CB-BB8B-4567-B061-D85FA32199D6}" sibTransId="{C019B9CE-1979-4F9F-85D0-ED43CD266B16}"/>
    <dgm:cxn modelId="{EF8AEC6A-015C-4149-BD8D-1CBAFDEA38E6}" srcId="{8DD167C1-1583-4754-B4B1-9DBE3971BB7F}" destId="{1D9D7730-C302-4020-9027-11F889012C76}" srcOrd="1" destOrd="0" parTransId="{83973865-4D92-4443-B9F8-5C48EB28BF80}" sibTransId="{990A4E77-D6AF-41C6-968F-BB520E4FB7D3}"/>
    <dgm:cxn modelId="{21F9CC3B-B82D-4942-A7E6-E65FA7502F66}" type="presOf" srcId="{05F15229-1CFC-432D-B9B7-77E31D2D4B6B}" destId="{30E5A7D3-DE25-4585-B1BD-CD545F3C637A}" srcOrd="0" destOrd="2" presId="urn:microsoft.com/office/officeart/2005/8/layout/hList1"/>
    <dgm:cxn modelId="{74F564BB-0C9A-472F-A030-19190840E10E}" srcId="{8DD167C1-1583-4754-B4B1-9DBE3971BB7F}" destId="{DA901758-68A3-42E4-B614-ACB5E1F5C39A}" srcOrd="2" destOrd="0" parTransId="{251BC80F-8EEB-444E-9594-F1C18E55E4CE}" sibTransId="{71733162-EB37-48D1-8241-7C2406962504}"/>
    <dgm:cxn modelId="{B83AF8BE-6219-4595-B8D2-9162DD8F7824}" type="presParOf" srcId="{B5965B15-4040-4DAA-9D27-77BE7BB170E3}" destId="{D97F44BA-3675-41EE-A727-55D2F98FAF96}" srcOrd="0" destOrd="0" presId="urn:microsoft.com/office/officeart/2005/8/layout/hList1"/>
    <dgm:cxn modelId="{23E6F94F-B52E-404F-8E66-66C85C0B7B5B}" type="presParOf" srcId="{D97F44BA-3675-41EE-A727-55D2F98FAF96}" destId="{CF2BDB03-328E-4C4A-BEEA-5244F8DE38E3}" srcOrd="0" destOrd="0" presId="urn:microsoft.com/office/officeart/2005/8/layout/hList1"/>
    <dgm:cxn modelId="{BDD4EC8F-692F-4EE1-AAB8-617309D5A67F}" type="presParOf" srcId="{D97F44BA-3675-41EE-A727-55D2F98FAF96}" destId="{4363AB4B-99ED-442B-B4CD-B42C61D70FF1}" srcOrd="1" destOrd="0" presId="urn:microsoft.com/office/officeart/2005/8/layout/hList1"/>
    <dgm:cxn modelId="{9532F059-BC2A-4AAA-B70A-39438161CD6E}" type="presParOf" srcId="{B5965B15-4040-4DAA-9D27-77BE7BB170E3}" destId="{244DB3BA-F273-4E5D-8B77-256AB558B6E6}" srcOrd="1" destOrd="0" presId="urn:microsoft.com/office/officeart/2005/8/layout/hList1"/>
    <dgm:cxn modelId="{CCD5BD2E-5F1F-4AB5-9CD5-A0E4047802FB}" type="presParOf" srcId="{B5965B15-4040-4DAA-9D27-77BE7BB170E3}" destId="{185CBD3C-AA35-4571-BDD4-59F27B52F6C1}" srcOrd="2" destOrd="0" presId="urn:microsoft.com/office/officeart/2005/8/layout/hList1"/>
    <dgm:cxn modelId="{4FE568F1-203A-41D4-8D7F-FDB499E3294C}" type="presParOf" srcId="{185CBD3C-AA35-4571-BDD4-59F27B52F6C1}" destId="{05A8E7D9-12AC-4C07-8869-CB9513EA2A86}" srcOrd="0" destOrd="0" presId="urn:microsoft.com/office/officeart/2005/8/layout/hList1"/>
    <dgm:cxn modelId="{F7A3C385-7705-435B-81D8-B94ABA97EBD1}" type="presParOf" srcId="{185CBD3C-AA35-4571-BDD4-59F27B52F6C1}" destId="{30E5A7D3-DE25-4585-B1BD-CD545F3C637A}" srcOrd="1" destOrd="0" presId="urn:microsoft.com/office/officeart/2005/8/layout/hList1"/>
    <dgm:cxn modelId="{02F5946A-AF96-49F9-9EE7-58BA8EAFCA06}" type="presParOf" srcId="{B5965B15-4040-4DAA-9D27-77BE7BB170E3}" destId="{6B934266-95A3-4CE6-BC5C-4FFEAEF62F4D}" srcOrd="3" destOrd="0" presId="urn:microsoft.com/office/officeart/2005/8/layout/hList1"/>
    <dgm:cxn modelId="{3CB27828-E9D9-4095-A40D-3233A5FD2091}" type="presParOf" srcId="{B5965B15-4040-4DAA-9D27-77BE7BB170E3}" destId="{ED717D52-1F1E-4CB2-92A5-713ECC61D810}" srcOrd="4" destOrd="0" presId="urn:microsoft.com/office/officeart/2005/8/layout/hList1"/>
    <dgm:cxn modelId="{7A356003-9839-45DB-9FAF-A8131162855F}" type="presParOf" srcId="{ED717D52-1F1E-4CB2-92A5-713ECC61D810}" destId="{91C5F4EB-0861-4EA0-81F1-3DB10B459270}" srcOrd="0" destOrd="0" presId="urn:microsoft.com/office/officeart/2005/8/layout/hList1"/>
    <dgm:cxn modelId="{C319291D-DEA7-4BD6-9A09-4DF3ABF0F6F7}" type="presParOf" srcId="{ED717D52-1F1E-4CB2-92A5-713ECC61D810}" destId="{6DDF934F-78A2-47A9-A330-0CBF74165C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B3B5F-9FAB-4878-BC0F-4105421477F0}"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pPr rtl="1"/>
          <a:endParaRPr lang="ar-SA"/>
        </a:p>
      </dgm:t>
    </dgm:pt>
    <dgm:pt modelId="{451A86D0-B707-4FF9-BF11-A510C35BAD36}">
      <dgm:prSet phldrT="[نص]"/>
      <dgm:spPr/>
      <dgm:t>
        <a:bodyPr/>
        <a:lstStyle/>
        <a:p>
          <a:pPr rtl="1"/>
          <a:r>
            <a:rPr lang="ar-SA" b="1" dirty="0" smtClean="0"/>
            <a:t>البيانات الكمية المنفصلة</a:t>
          </a:r>
          <a:endParaRPr lang="ar-SA" b="1" dirty="0"/>
        </a:p>
      </dgm:t>
    </dgm:pt>
    <dgm:pt modelId="{9181BF14-FC3F-473D-9678-174C6E3B8CB1}" type="parTrans" cxnId="{826DD200-F971-4894-BD5F-10080C5D8A15}">
      <dgm:prSet/>
      <dgm:spPr/>
      <dgm:t>
        <a:bodyPr/>
        <a:lstStyle/>
        <a:p>
          <a:pPr rtl="1"/>
          <a:endParaRPr lang="ar-SA"/>
        </a:p>
      </dgm:t>
    </dgm:pt>
    <dgm:pt modelId="{DDE59F18-087B-41D1-BAA1-FDA3DDAE28F2}" type="sibTrans" cxnId="{826DD200-F971-4894-BD5F-10080C5D8A15}">
      <dgm:prSet/>
      <dgm:spPr/>
      <dgm:t>
        <a:bodyPr/>
        <a:lstStyle/>
        <a:p>
          <a:pPr rtl="1"/>
          <a:endParaRPr lang="ar-SA"/>
        </a:p>
      </dgm:t>
    </dgm:pt>
    <dgm:pt modelId="{D2E94C9E-446A-4147-90AA-0BF0711E1757}">
      <dgm:prSet phldrT="[نص]"/>
      <dgm:spPr/>
      <dgm:t>
        <a:bodyPr/>
        <a:lstStyle/>
        <a:p>
          <a:pPr rtl="1"/>
          <a:r>
            <a:rPr lang="ar-SA" b="1" dirty="0" smtClean="0"/>
            <a:t>البيانات الكمية المتصلة</a:t>
          </a:r>
          <a:endParaRPr lang="ar-SA" b="1" dirty="0"/>
        </a:p>
      </dgm:t>
    </dgm:pt>
    <dgm:pt modelId="{61D8D5CF-A62F-4AD3-BF17-BDF8759F2EB4}" type="parTrans" cxnId="{9C9B9311-B7AE-4D08-883E-19D693F750C5}">
      <dgm:prSet/>
      <dgm:spPr/>
      <dgm:t>
        <a:bodyPr/>
        <a:lstStyle/>
        <a:p>
          <a:pPr rtl="1"/>
          <a:endParaRPr lang="ar-SA"/>
        </a:p>
      </dgm:t>
    </dgm:pt>
    <dgm:pt modelId="{6B126A3D-4EB3-4A75-AE33-0B459F32DA8A}" type="sibTrans" cxnId="{9C9B9311-B7AE-4D08-883E-19D693F750C5}">
      <dgm:prSet/>
      <dgm:spPr/>
      <dgm:t>
        <a:bodyPr/>
        <a:lstStyle/>
        <a:p>
          <a:pPr rtl="1"/>
          <a:endParaRPr lang="ar-SA"/>
        </a:p>
      </dgm:t>
    </dgm:pt>
    <dgm:pt modelId="{74F0FD6F-412D-4C91-B23B-9A54B40AB42A}">
      <dgm:prSet phldrT="[نص]"/>
      <dgm:spPr/>
      <dgm:t>
        <a:bodyPr/>
        <a:lstStyle/>
        <a:p>
          <a:pPr rtl="1"/>
          <a:r>
            <a:rPr lang="ar-SA" b="1" dirty="0" smtClean="0"/>
            <a:t>البيانات التي لا يمكن عدها .</a:t>
          </a:r>
          <a:endParaRPr lang="ar-SA" b="1" dirty="0"/>
        </a:p>
      </dgm:t>
    </dgm:pt>
    <dgm:pt modelId="{E8AF2C4B-36C4-4B6C-B99D-84E3FCD4743A}" type="parTrans" cxnId="{1DA3EDF5-ABD3-48F4-90CC-9EEAB702CC00}">
      <dgm:prSet/>
      <dgm:spPr/>
      <dgm:t>
        <a:bodyPr/>
        <a:lstStyle/>
        <a:p>
          <a:pPr rtl="1"/>
          <a:endParaRPr lang="ar-SA"/>
        </a:p>
      </dgm:t>
    </dgm:pt>
    <dgm:pt modelId="{52AED950-C7AD-48BF-A3FE-40854CDB5BB8}" type="sibTrans" cxnId="{1DA3EDF5-ABD3-48F4-90CC-9EEAB702CC00}">
      <dgm:prSet/>
      <dgm:spPr/>
      <dgm:t>
        <a:bodyPr/>
        <a:lstStyle/>
        <a:p>
          <a:pPr rtl="1"/>
          <a:endParaRPr lang="ar-SA"/>
        </a:p>
      </dgm:t>
    </dgm:pt>
    <dgm:pt modelId="{78B90441-80B5-4A39-8BB5-3B4D43651FE8}">
      <dgm:prSet phldrT="[نص]"/>
      <dgm:spPr/>
      <dgm:t>
        <a:bodyPr/>
        <a:lstStyle/>
        <a:p>
          <a:pPr rtl="1"/>
          <a:r>
            <a:rPr lang="ar-SA" b="1" dirty="0" smtClean="0"/>
            <a:t>تكون منفصلة عن بعضها.</a:t>
          </a:r>
          <a:endParaRPr lang="ar-SA" b="1" dirty="0"/>
        </a:p>
      </dgm:t>
    </dgm:pt>
    <dgm:pt modelId="{8089C5E5-2D99-40E0-B05C-B71D67127069}" type="parTrans" cxnId="{EAA1FC22-4FD7-4A5A-88AC-E1E3FFF5A82A}">
      <dgm:prSet/>
      <dgm:spPr/>
      <dgm:t>
        <a:bodyPr/>
        <a:lstStyle/>
        <a:p>
          <a:pPr rtl="1"/>
          <a:endParaRPr lang="ar-SA"/>
        </a:p>
      </dgm:t>
    </dgm:pt>
    <dgm:pt modelId="{6FFD8393-4A16-49E4-8B4E-939848C748C4}" type="sibTrans" cxnId="{EAA1FC22-4FD7-4A5A-88AC-E1E3FFF5A82A}">
      <dgm:prSet/>
      <dgm:spPr/>
      <dgm:t>
        <a:bodyPr/>
        <a:lstStyle/>
        <a:p>
          <a:pPr rtl="1"/>
          <a:endParaRPr lang="ar-SA"/>
        </a:p>
      </dgm:t>
    </dgm:pt>
    <dgm:pt modelId="{7CE5A30D-6230-436C-8CFB-763C271CD18D}">
      <dgm:prSet phldrT="[نص]"/>
      <dgm:spPr/>
      <dgm:t>
        <a:bodyPr/>
        <a:lstStyle/>
        <a:p>
          <a:pPr rtl="1"/>
          <a:r>
            <a:rPr lang="ar-SA" b="1" dirty="0" smtClean="0"/>
            <a:t>يتم الحصول عليها عن طريق القياس.</a:t>
          </a:r>
          <a:endParaRPr lang="ar-SA" b="1" dirty="0"/>
        </a:p>
      </dgm:t>
    </dgm:pt>
    <dgm:pt modelId="{288FB70E-4138-438C-B3DB-DDA4948B3099}" type="parTrans" cxnId="{B7024065-01A8-444D-80F5-B7E54351D4B0}">
      <dgm:prSet/>
      <dgm:spPr/>
      <dgm:t>
        <a:bodyPr/>
        <a:lstStyle/>
        <a:p>
          <a:pPr rtl="1"/>
          <a:endParaRPr lang="ar-SA"/>
        </a:p>
      </dgm:t>
    </dgm:pt>
    <dgm:pt modelId="{DC5887AE-42D6-4BCE-AF7D-70981E8F56FF}" type="sibTrans" cxnId="{B7024065-01A8-444D-80F5-B7E54351D4B0}">
      <dgm:prSet/>
      <dgm:spPr/>
      <dgm:t>
        <a:bodyPr/>
        <a:lstStyle/>
        <a:p>
          <a:pPr rtl="1"/>
          <a:endParaRPr lang="ar-SA"/>
        </a:p>
      </dgm:t>
    </dgm:pt>
    <dgm:pt modelId="{0A784329-A430-4036-BB0D-29925366780D}">
      <dgm:prSet phldrT="[نص]"/>
      <dgm:spPr/>
      <dgm:t>
        <a:bodyPr/>
        <a:lstStyle/>
        <a:p>
          <a:pPr rtl="1"/>
          <a:r>
            <a:rPr lang="ar-SA" b="1" dirty="0" smtClean="0"/>
            <a:t>تأخذ أي قيمة داخل مدى معين سواء كانت صحيحة أو كسرية.</a:t>
          </a:r>
          <a:endParaRPr lang="ar-SA" b="1" dirty="0"/>
        </a:p>
      </dgm:t>
    </dgm:pt>
    <dgm:pt modelId="{069D7C19-970D-4D4D-8717-2686158ADB3D}" type="parTrans" cxnId="{603C2260-67ED-4339-96E7-932417EE19F2}">
      <dgm:prSet/>
      <dgm:spPr/>
      <dgm:t>
        <a:bodyPr/>
        <a:lstStyle/>
        <a:p>
          <a:pPr rtl="1"/>
          <a:endParaRPr lang="ar-SA"/>
        </a:p>
      </dgm:t>
    </dgm:pt>
    <dgm:pt modelId="{89080574-BECA-428A-9128-1A09C7F4250D}" type="sibTrans" cxnId="{603C2260-67ED-4339-96E7-932417EE19F2}">
      <dgm:prSet/>
      <dgm:spPr/>
      <dgm:t>
        <a:bodyPr/>
        <a:lstStyle/>
        <a:p>
          <a:pPr rtl="1"/>
          <a:endParaRPr lang="ar-SA"/>
        </a:p>
      </dgm:t>
    </dgm:pt>
    <dgm:pt modelId="{0EC83199-79F3-4F58-BD50-FE663A302A3D}">
      <dgm:prSet phldrT="[نص]"/>
      <dgm:spPr/>
      <dgm:t>
        <a:bodyPr/>
        <a:lstStyle/>
        <a:p>
          <a:pPr rtl="1"/>
          <a:r>
            <a:rPr lang="ar-SA" b="1" dirty="0" smtClean="0"/>
            <a:t>البيانات التي يمكن عدها</a:t>
          </a:r>
          <a:endParaRPr lang="ar-SA" b="1" dirty="0"/>
        </a:p>
      </dgm:t>
    </dgm:pt>
    <dgm:pt modelId="{D88607F9-B5B8-4B72-AF10-772A6302D92B}" type="parTrans" cxnId="{7FE90814-D172-4F58-9E3C-12C132BBD6DE}">
      <dgm:prSet/>
      <dgm:spPr/>
      <dgm:t>
        <a:bodyPr/>
        <a:lstStyle/>
        <a:p>
          <a:pPr rtl="1"/>
          <a:endParaRPr lang="ar-SA"/>
        </a:p>
      </dgm:t>
    </dgm:pt>
    <dgm:pt modelId="{B77BBC9B-8354-4DC7-AE09-5AD5128810D8}" type="sibTrans" cxnId="{7FE90814-D172-4F58-9E3C-12C132BBD6DE}">
      <dgm:prSet/>
      <dgm:spPr/>
      <dgm:t>
        <a:bodyPr/>
        <a:lstStyle/>
        <a:p>
          <a:pPr rtl="1"/>
          <a:endParaRPr lang="ar-SA"/>
        </a:p>
      </dgm:t>
    </dgm:pt>
    <dgm:pt modelId="{606712A6-281D-49E9-9A60-A67FE53F07B1}">
      <dgm:prSet phldrT="[نص]"/>
      <dgm:spPr/>
      <dgm:t>
        <a:bodyPr/>
        <a:lstStyle/>
        <a:p>
          <a:pPr rtl="1"/>
          <a:r>
            <a:rPr lang="ar-SA" b="1" dirty="0" smtClean="0"/>
            <a:t>مثل عدد غرف المنزل.</a:t>
          </a:r>
          <a:endParaRPr lang="ar-SA" b="1" dirty="0"/>
        </a:p>
      </dgm:t>
    </dgm:pt>
    <dgm:pt modelId="{7C889160-6F89-44E0-9C3A-AC55B4F471C7}" type="parTrans" cxnId="{05BF0192-87E2-4278-B86B-33729D962772}">
      <dgm:prSet/>
      <dgm:spPr/>
      <dgm:t>
        <a:bodyPr/>
        <a:lstStyle/>
        <a:p>
          <a:endParaRPr lang="en-US"/>
        </a:p>
      </dgm:t>
    </dgm:pt>
    <dgm:pt modelId="{53F77FF0-7E2C-43A5-902D-0FA12C8CAF29}" type="sibTrans" cxnId="{05BF0192-87E2-4278-B86B-33729D962772}">
      <dgm:prSet/>
      <dgm:spPr/>
      <dgm:t>
        <a:bodyPr/>
        <a:lstStyle/>
        <a:p>
          <a:endParaRPr lang="en-US"/>
        </a:p>
      </dgm:t>
    </dgm:pt>
    <dgm:pt modelId="{230CC2E6-D39B-41A6-A820-B22A4E047BB6}">
      <dgm:prSet phldrT="[نص]"/>
      <dgm:spPr/>
      <dgm:t>
        <a:bodyPr/>
        <a:lstStyle/>
        <a:p>
          <a:pPr rtl="1"/>
          <a:r>
            <a:rPr lang="ar-SA" b="1" dirty="0" smtClean="0"/>
            <a:t>مثل أطوال الطالبات.</a:t>
          </a:r>
          <a:endParaRPr lang="ar-SA" b="1" dirty="0"/>
        </a:p>
      </dgm:t>
    </dgm:pt>
    <dgm:pt modelId="{E2877B39-A824-4F54-B98B-DC5634D1E2E3}" type="parTrans" cxnId="{70A537CB-9F2D-4F4B-8F9C-6F36B72F6106}">
      <dgm:prSet/>
      <dgm:spPr/>
      <dgm:t>
        <a:bodyPr/>
        <a:lstStyle/>
        <a:p>
          <a:endParaRPr lang="en-US"/>
        </a:p>
      </dgm:t>
    </dgm:pt>
    <dgm:pt modelId="{902A67A1-B620-4FB9-9DC9-7D2DB1F4718D}" type="sibTrans" cxnId="{70A537CB-9F2D-4F4B-8F9C-6F36B72F6106}">
      <dgm:prSet/>
      <dgm:spPr/>
      <dgm:t>
        <a:bodyPr/>
        <a:lstStyle/>
        <a:p>
          <a:endParaRPr lang="en-US"/>
        </a:p>
      </dgm:t>
    </dgm:pt>
    <dgm:pt modelId="{F0C2A492-4D94-46A7-83CE-D23893CE1F36}" type="pres">
      <dgm:prSet presAssocID="{9F5B3B5F-9FAB-4878-BC0F-4105421477F0}" presName="Name0" presStyleCnt="0">
        <dgm:presLayoutVars>
          <dgm:dir val="rev"/>
          <dgm:animLvl val="lvl"/>
          <dgm:resizeHandles/>
        </dgm:presLayoutVars>
      </dgm:prSet>
      <dgm:spPr/>
      <dgm:t>
        <a:bodyPr/>
        <a:lstStyle/>
        <a:p>
          <a:pPr rtl="1"/>
          <a:endParaRPr lang="ar-SA"/>
        </a:p>
      </dgm:t>
    </dgm:pt>
    <dgm:pt modelId="{A569274C-C864-4048-B4B8-07A50E3C7081}" type="pres">
      <dgm:prSet presAssocID="{451A86D0-B707-4FF9-BF11-A510C35BAD36}" presName="linNode" presStyleCnt="0"/>
      <dgm:spPr/>
      <dgm:t>
        <a:bodyPr/>
        <a:lstStyle/>
        <a:p>
          <a:endParaRPr lang="en-US"/>
        </a:p>
      </dgm:t>
    </dgm:pt>
    <dgm:pt modelId="{B40A0DC3-EA21-4322-9F0F-F640332BEF08}" type="pres">
      <dgm:prSet presAssocID="{451A86D0-B707-4FF9-BF11-A510C35BAD36}" presName="parentShp" presStyleLbl="node1" presStyleIdx="0" presStyleCnt="2" custScaleX="148911" custLinFactNeighborX="-917" custLinFactNeighborY="1964">
        <dgm:presLayoutVars>
          <dgm:bulletEnabled val="1"/>
        </dgm:presLayoutVars>
      </dgm:prSet>
      <dgm:spPr/>
      <dgm:t>
        <a:bodyPr/>
        <a:lstStyle/>
        <a:p>
          <a:pPr rtl="1"/>
          <a:endParaRPr lang="ar-SA"/>
        </a:p>
      </dgm:t>
    </dgm:pt>
    <dgm:pt modelId="{2DF2E697-1E48-4E7F-9098-4A0BB33AC6A7}" type="pres">
      <dgm:prSet presAssocID="{451A86D0-B707-4FF9-BF11-A510C35BAD36}" presName="childShp" presStyleLbl="bgAccFollowNode1" presStyleIdx="0" presStyleCnt="2" custScaleX="247450">
        <dgm:presLayoutVars>
          <dgm:bulletEnabled val="1"/>
        </dgm:presLayoutVars>
      </dgm:prSet>
      <dgm:spPr/>
      <dgm:t>
        <a:bodyPr/>
        <a:lstStyle/>
        <a:p>
          <a:pPr rtl="1"/>
          <a:endParaRPr lang="ar-SA"/>
        </a:p>
      </dgm:t>
    </dgm:pt>
    <dgm:pt modelId="{C96F9308-9AD1-49DB-88CE-47033DAAEB88}" type="pres">
      <dgm:prSet presAssocID="{DDE59F18-087B-41D1-BAA1-FDA3DDAE28F2}" presName="spacing" presStyleCnt="0"/>
      <dgm:spPr/>
      <dgm:t>
        <a:bodyPr/>
        <a:lstStyle/>
        <a:p>
          <a:endParaRPr lang="en-US"/>
        </a:p>
      </dgm:t>
    </dgm:pt>
    <dgm:pt modelId="{DC55AF8C-3658-4578-A79F-855B59B5F548}" type="pres">
      <dgm:prSet presAssocID="{D2E94C9E-446A-4147-90AA-0BF0711E1757}" presName="linNode" presStyleCnt="0"/>
      <dgm:spPr/>
      <dgm:t>
        <a:bodyPr/>
        <a:lstStyle/>
        <a:p>
          <a:endParaRPr lang="en-US"/>
        </a:p>
      </dgm:t>
    </dgm:pt>
    <dgm:pt modelId="{44224EB3-6859-40E7-96C7-0DD7888E7D00}" type="pres">
      <dgm:prSet presAssocID="{D2E94C9E-446A-4147-90AA-0BF0711E1757}" presName="parentShp" presStyleLbl="node1" presStyleIdx="1" presStyleCnt="2" custScaleX="75099" custLinFactNeighborX="9735" custLinFactNeighborY="2327">
        <dgm:presLayoutVars>
          <dgm:bulletEnabled val="1"/>
        </dgm:presLayoutVars>
      </dgm:prSet>
      <dgm:spPr/>
      <dgm:t>
        <a:bodyPr/>
        <a:lstStyle/>
        <a:p>
          <a:pPr rtl="1"/>
          <a:endParaRPr lang="ar-SA"/>
        </a:p>
      </dgm:t>
    </dgm:pt>
    <dgm:pt modelId="{3B091CE6-D826-4840-9804-D4267D6BAF4C}" type="pres">
      <dgm:prSet presAssocID="{D2E94C9E-446A-4147-90AA-0BF0711E1757}" presName="childShp" presStyleLbl="bgAccFollowNode1" presStyleIdx="1" presStyleCnt="2" custScaleX="113488">
        <dgm:presLayoutVars>
          <dgm:bulletEnabled val="1"/>
        </dgm:presLayoutVars>
      </dgm:prSet>
      <dgm:spPr/>
      <dgm:t>
        <a:bodyPr/>
        <a:lstStyle/>
        <a:p>
          <a:pPr rtl="1"/>
          <a:endParaRPr lang="ar-SA"/>
        </a:p>
      </dgm:t>
    </dgm:pt>
  </dgm:ptLst>
  <dgm:cxnLst>
    <dgm:cxn modelId="{7FE90814-D172-4F58-9E3C-12C132BBD6DE}" srcId="{451A86D0-B707-4FF9-BF11-A510C35BAD36}" destId="{0EC83199-79F3-4F58-BD50-FE663A302A3D}" srcOrd="0" destOrd="0" parTransId="{D88607F9-B5B8-4B72-AF10-772A6302D92B}" sibTransId="{B77BBC9B-8354-4DC7-AE09-5AD5128810D8}"/>
    <dgm:cxn modelId="{826DD200-F971-4894-BD5F-10080C5D8A15}" srcId="{9F5B3B5F-9FAB-4878-BC0F-4105421477F0}" destId="{451A86D0-B707-4FF9-BF11-A510C35BAD36}" srcOrd="0" destOrd="0" parTransId="{9181BF14-FC3F-473D-9678-174C6E3B8CB1}" sibTransId="{DDE59F18-087B-41D1-BAA1-FDA3DDAE28F2}"/>
    <dgm:cxn modelId="{05BF0192-87E2-4278-B86B-33729D962772}" srcId="{451A86D0-B707-4FF9-BF11-A510C35BAD36}" destId="{606712A6-281D-49E9-9A60-A67FE53F07B1}" srcOrd="2" destOrd="0" parTransId="{7C889160-6F89-44E0-9C3A-AC55B4F471C7}" sibTransId="{53F77FF0-7E2C-43A5-902D-0FA12C8CAF29}"/>
    <dgm:cxn modelId="{720C6250-1025-4143-A653-DC0FBCB3A5A3}" type="presOf" srcId="{451A86D0-B707-4FF9-BF11-A510C35BAD36}" destId="{B40A0DC3-EA21-4322-9F0F-F640332BEF08}" srcOrd="0" destOrd="0" presId="urn:microsoft.com/office/officeart/2005/8/layout/vList6"/>
    <dgm:cxn modelId="{B4731C66-BB29-4EEC-8398-879A209B37EA}" type="presOf" srcId="{0A784329-A430-4036-BB0D-29925366780D}" destId="{3B091CE6-D826-4840-9804-D4267D6BAF4C}" srcOrd="0" destOrd="2" presId="urn:microsoft.com/office/officeart/2005/8/layout/vList6"/>
    <dgm:cxn modelId="{243C5439-0DD1-4062-8DF9-31AD7A98D994}" type="presOf" srcId="{0EC83199-79F3-4F58-BD50-FE663A302A3D}" destId="{2DF2E697-1E48-4E7F-9098-4A0BB33AC6A7}" srcOrd="0" destOrd="0" presId="urn:microsoft.com/office/officeart/2005/8/layout/vList6"/>
    <dgm:cxn modelId="{9EBFF998-EBB6-48C0-82A7-50A0A7CE43A9}" type="presOf" srcId="{74F0FD6F-412D-4C91-B23B-9A54B40AB42A}" destId="{3B091CE6-D826-4840-9804-D4267D6BAF4C}" srcOrd="0" destOrd="0" presId="urn:microsoft.com/office/officeart/2005/8/layout/vList6"/>
    <dgm:cxn modelId="{06EEA3D3-177F-43EE-8266-9789D365D1F5}" type="presOf" srcId="{78B90441-80B5-4A39-8BB5-3B4D43651FE8}" destId="{2DF2E697-1E48-4E7F-9098-4A0BB33AC6A7}" srcOrd="0" destOrd="1" presId="urn:microsoft.com/office/officeart/2005/8/layout/vList6"/>
    <dgm:cxn modelId="{603C2260-67ED-4339-96E7-932417EE19F2}" srcId="{D2E94C9E-446A-4147-90AA-0BF0711E1757}" destId="{0A784329-A430-4036-BB0D-29925366780D}" srcOrd="2" destOrd="0" parTransId="{069D7C19-970D-4D4D-8717-2686158ADB3D}" sibTransId="{89080574-BECA-428A-9128-1A09C7F4250D}"/>
    <dgm:cxn modelId="{1DA3EDF5-ABD3-48F4-90CC-9EEAB702CC00}" srcId="{D2E94C9E-446A-4147-90AA-0BF0711E1757}" destId="{74F0FD6F-412D-4C91-B23B-9A54B40AB42A}" srcOrd="0" destOrd="0" parTransId="{E8AF2C4B-36C4-4B6C-B99D-84E3FCD4743A}" sibTransId="{52AED950-C7AD-48BF-A3FE-40854CDB5BB8}"/>
    <dgm:cxn modelId="{0765F041-70D1-40FD-9965-22985775C5A0}" type="presOf" srcId="{D2E94C9E-446A-4147-90AA-0BF0711E1757}" destId="{44224EB3-6859-40E7-96C7-0DD7888E7D00}" srcOrd="0" destOrd="0" presId="urn:microsoft.com/office/officeart/2005/8/layout/vList6"/>
    <dgm:cxn modelId="{B7024065-01A8-444D-80F5-B7E54351D4B0}" srcId="{D2E94C9E-446A-4147-90AA-0BF0711E1757}" destId="{7CE5A30D-6230-436C-8CFB-763C271CD18D}" srcOrd="1" destOrd="0" parTransId="{288FB70E-4138-438C-B3DB-DDA4948B3099}" sibTransId="{DC5887AE-42D6-4BCE-AF7D-70981E8F56FF}"/>
    <dgm:cxn modelId="{EAA1FC22-4FD7-4A5A-88AC-E1E3FFF5A82A}" srcId="{451A86D0-B707-4FF9-BF11-A510C35BAD36}" destId="{78B90441-80B5-4A39-8BB5-3B4D43651FE8}" srcOrd="1" destOrd="0" parTransId="{8089C5E5-2D99-40E0-B05C-B71D67127069}" sibTransId="{6FFD8393-4A16-49E4-8B4E-939848C748C4}"/>
    <dgm:cxn modelId="{F474D688-8879-46DF-908E-DEDF4F56D4A2}" type="presOf" srcId="{7CE5A30D-6230-436C-8CFB-763C271CD18D}" destId="{3B091CE6-D826-4840-9804-D4267D6BAF4C}" srcOrd="0" destOrd="1" presId="urn:microsoft.com/office/officeart/2005/8/layout/vList6"/>
    <dgm:cxn modelId="{85356B12-01D4-4CC2-8A97-8D128DF30B3C}" type="presOf" srcId="{606712A6-281D-49E9-9A60-A67FE53F07B1}" destId="{2DF2E697-1E48-4E7F-9098-4A0BB33AC6A7}" srcOrd="0" destOrd="2" presId="urn:microsoft.com/office/officeart/2005/8/layout/vList6"/>
    <dgm:cxn modelId="{70A537CB-9F2D-4F4B-8F9C-6F36B72F6106}" srcId="{D2E94C9E-446A-4147-90AA-0BF0711E1757}" destId="{230CC2E6-D39B-41A6-A820-B22A4E047BB6}" srcOrd="3" destOrd="0" parTransId="{E2877B39-A824-4F54-B98B-DC5634D1E2E3}" sibTransId="{902A67A1-B620-4FB9-9DC9-7D2DB1F4718D}"/>
    <dgm:cxn modelId="{851146E0-CEC4-4C8E-A105-6943F7F2C1F2}" type="presOf" srcId="{230CC2E6-D39B-41A6-A820-B22A4E047BB6}" destId="{3B091CE6-D826-4840-9804-D4267D6BAF4C}" srcOrd="0" destOrd="3" presId="urn:microsoft.com/office/officeart/2005/8/layout/vList6"/>
    <dgm:cxn modelId="{BDDD3CB5-5DF0-4861-A1AF-DC0AD8475E35}" type="presOf" srcId="{9F5B3B5F-9FAB-4878-BC0F-4105421477F0}" destId="{F0C2A492-4D94-46A7-83CE-D23893CE1F36}" srcOrd="0" destOrd="0" presId="urn:microsoft.com/office/officeart/2005/8/layout/vList6"/>
    <dgm:cxn modelId="{9C9B9311-B7AE-4D08-883E-19D693F750C5}" srcId="{9F5B3B5F-9FAB-4878-BC0F-4105421477F0}" destId="{D2E94C9E-446A-4147-90AA-0BF0711E1757}" srcOrd="1" destOrd="0" parTransId="{61D8D5CF-A62F-4AD3-BF17-BDF8759F2EB4}" sibTransId="{6B126A3D-4EB3-4A75-AE33-0B459F32DA8A}"/>
    <dgm:cxn modelId="{5A6FF1AB-C358-4F6F-AF91-147E990A025E}" type="presParOf" srcId="{F0C2A492-4D94-46A7-83CE-D23893CE1F36}" destId="{A569274C-C864-4048-B4B8-07A50E3C7081}" srcOrd="0" destOrd="0" presId="urn:microsoft.com/office/officeart/2005/8/layout/vList6"/>
    <dgm:cxn modelId="{77448261-FD62-4272-B33C-96E8789E107D}" type="presParOf" srcId="{A569274C-C864-4048-B4B8-07A50E3C7081}" destId="{B40A0DC3-EA21-4322-9F0F-F640332BEF08}" srcOrd="0" destOrd="0" presId="urn:microsoft.com/office/officeart/2005/8/layout/vList6"/>
    <dgm:cxn modelId="{BADA3000-A5D9-436B-8939-911CB2D05A9D}" type="presParOf" srcId="{A569274C-C864-4048-B4B8-07A50E3C7081}" destId="{2DF2E697-1E48-4E7F-9098-4A0BB33AC6A7}" srcOrd="1" destOrd="0" presId="urn:microsoft.com/office/officeart/2005/8/layout/vList6"/>
    <dgm:cxn modelId="{2A9F382F-A8D7-4390-B783-176A15BB9D9B}" type="presParOf" srcId="{F0C2A492-4D94-46A7-83CE-D23893CE1F36}" destId="{C96F9308-9AD1-49DB-88CE-47033DAAEB88}" srcOrd="1" destOrd="0" presId="urn:microsoft.com/office/officeart/2005/8/layout/vList6"/>
    <dgm:cxn modelId="{0CE28086-7841-47A3-8840-9936E1AEFA42}" type="presParOf" srcId="{F0C2A492-4D94-46A7-83CE-D23893CE1F36}" destId="{DC55AF8C-3658-4578-A79F-855B59B5F548}" srcOrd="2" destOrd="0" presId="urn:microsoft.com/office/officeart/2005/8/layout/vList6"/>
    <dgm:cxn modelId="{61D2F409-1E29-473B-B882-5A7D5DDF03DD}" type="presParOf" srcId="{DC55AF8C-3658-4578-A79F-855B59B5F548}" destId="{44224EB3-6859-40E7-96C7-0DD7888E7D00}" srcOrd="0" destOrd="0" presId="urn:microsoft.com/office/officeart/2005/8/layout/vList6"/>
    <dgm:cxn modelId="{5AB06F26-033F-46E0-87D6-A110A743C237}" type="presParOf" srcId="{DC55AF8C-3658-4578-A79F-855B59B5F548}" destId="{3B091CE6-D826-4840-9804-D4267D6BAF4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241C4-51F3-4CB3-B80A-0AC420911938}" type="doc">
      <dgm:prSet loTypeId="urn:diagrams.loki3.com/VaryingWidthList+Icon#1" loCatId="list" qsTypeId="urn:microsoft.com/office/officeart/2005/8/quickstyle/simple1" qsCatId="simple" csTypeId="urn:microsoft.com/office/officeart/2005/8/colors/accent4_4" csCatId="accent4" phldr="1"/>
      <dgm:spPr/>
    </dgm:pt>
    <dgm:pt modelId="{099367FB-A0A0-4E2B-8A9F-67238551F567}">
      <dgm:prSet phldrT="[نص]" custT="1"/>
      <dgm:spPr/>
      <dgm:t>
        <a:bodyPr/>
        <a:lstStyle/>
        <a:p>
          <a:pPr rtl="1"/>
          <a:r>
            <a:rPr lang="ar-SA" sz="3600" b="1" dirty="0" smtClean="0">
              <a:effectLst>
                <a:outerShdw blurRad="38100" dist="38100" dir="2700000" algn="tl">
                  <a:srgbClr val="000000">
                    <a:alpha val="43137"/>
                  </a:srgbClr>
                </a:outerShdw>
              </a:effectLst>
            </a:rPr>
            <a:t>الدخل الشهري</a:t>
          </a:r>
          <a:endParaRPr lang="ar-SA" sz="3600" b="1" dirty="0">
            <a:effectLst>
              <a:outerShdw blurRad="38100" dist="38100" dir="2700000" algn="tl">
                <a:srgbClr val="000000">
                  <a:alpha val="43137"/>
                </a:srgbClr>
              </a:outerShdw>
            </a:effectLst>
          </a:endParaRPr>
        </a:p>
      </dgm:t>
    </dgm:pt>
    <dgm:pt modelId="{3E5E365C-3B24-4669-91CD-7856A05B18FE}" type="par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D87E007D-20DA-442F-8967-A34F9BD1BB96}" type="sib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977A6035-1861-4E49-8A7F-9702C95A44AA}">
      <dgm:prSet phldrT="[نص]" custT="1"/>
      <dgm:spPr/>
      <dgm:t>
        <a:bodyPr/>
        <a:lstStyle/>
        <a:p>
          <a:pPr rtl="1"/>
          <a:r>
            <a:rPr lang="ar-SA" sz="3600" b="1" dirty="0" smtClean="0">
              <a:effectLst>
                <a:outerShdw blurRad="38100" dist="38100" dir="2700000" algn="tl">
                  <a:srgbClr val="000000">
                    <a:alpha val="43137"/>
                  </a:srgbClr>
                </a:outerShdw>
              </a:effectLst>
            </a:rPr>
            <a:t>درجات</a:t>
          </a:r>
          <a:r>
            <a:rPr lang="ar-SA" sz="6500" b="1" dirty="0" smtClean="0">
              <a:effectLst>
                <a:outerShdw blurRad="38100" dist="38100" dir="2700000" algn="tl">
                  <a:srgbClr val="000000">
                    <a:alpha val="43137"/>
                  </a:srgbClr>
                </a:outerShdw>
              </a:effectLst>
            </a:rPr>
            <a:t> </a:t>
          </a:r>
          <a:r>
            <a:rPr lang="ar-SA" sz="3600" b="1" dirty="0" smtClean="0">
              <a:effectLst>
                <a:outerShdw blurRad="38100" dist="38100" dir="2700000" algn="tl">
                  <a:srgbClr val="000000">
                    <a:alpha val="43137"/>
                  </a:srgbClr>
                </a:outerShdw>
              </a:effectLst>
            </a:rPr>
            <a:t>الحرارة</a:t>
          </a:r>
          <a:endParaRPr lang="ar-SA" sz="3600" b="1" dirty="0">
            <a:effectLst>
              <a:outerShdw blurRad="38100" dist="38100" dir="2700000" algn="tl">
                <a:srgbClr val="000000">
                  <a:alpha val="43137"/>
                </a:srgbClr>
              </a:outerShdw>
            </a:effectLst>
          </a:endParaRPr>
        </a:p>
      </dgm:t>
    </dgm:pt>
    <dgm:pt modelId="{B5A53EF7-3901-4062-9333-DD88451F1AB2}" type="par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6992B715-F6AB-46D5-A676-4A51024240B8}" type="sib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01434F43-CBB5-4B2D-AABC-941DC24BAC74}">
      <dgm:prSet phldrT="[نص]" custT="1"/>
      <dgm:spPr/>
      <dgm:t>
        <a:bodyPr/>
        <a:lstStyle/>
        <a:p>
          <a:pPr rtl="1"/>
          <a:r>
            <a:rPr lang="ar-SA" sz="3600" b="1" dirty="0" smtClean="0">
              <a:effectLst>
                <a:outerShdw blurRad="38100" dist="38100" dir="2700000" algn="tl">
                  <a:srgbClr val="000000">
                    <a:alpha val="43137"/>
                  </a:srgbClr>
                </a:outerShdw>
              </a:effectLst>
            </a:rPr>
            <a:t>المعدل الدراسي</a:t>
          </a:r>
          <a:endParaRPr lang="ar-SA" sz="3600" b="1" dirty="0">
            <a:effectLst>
              <a:outerShdw blurRad="38100" dist="38100" dir="2700000" algn="tl">
                <a:srgbClr val="000000">
                  <a:alpha val="43137"/>
                </a:srgbClr>
              </a:outerShdw>
            </a:effectLst>
          </a:endParaRPr>
        </a:p>
      </dgm:t>
    </dgm:pt>
    <dgm:pt modelId="{A96682DE-0A20-45F0-8397-6F0643D8201C}" type="par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3D3CDDB4-806B-40F0-946E-2886478ACD07}" type="sib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D2C1C683-0A94-434C-85CD-0356B7B4E58A}" type="pres">
      <dgm:prSet presAssocID="{534241C4-51F3-4CB3-B80A-0AC420911938}" presName="Name0" presStyleCnt="0">
        <dgm:presLayoutVars>
          <dgm:resizeHandles/>
        </dgm:presLayoutVars>
      </dgm:prSet>
      <dgm:spPr/>
    </dgm:pt>
    <dgm:pt modelId="{CE6DB648-8247-4DD8-84F7-42D63BD1F950}" type="pres">
      <dgm:prSet presAssocID="{099367FB-A0A0-4E2B-8A9F-67238551F567}" presName="text" presStyleLbl="node1" presStyleIdx="0" presStyleCnt="3" custScaleX="215816">
        <dgm:presLayoutVars>
          <dgm:bulletEnabled val="1"/>
        </dgm:presLayoutVars>
      </dgm:prSet>
      <dgm:spPr/>
      <dgm:t>
        <a:bodyPr/>
        <a:lstStyle/>
        <a:p>
          <a:pPr rtl="1"/>
          <a:endParaRPr lang="ar-SA"/>
        </a:p>
      </dgm:t>
    </dgm:pt>
    <dgm:pt modelId="{CF01FD4F-EDE9-4A48-8BF7-FD0F2893D49A}" type="pres">
      <dgm:prSet presAssocID="{D87E007D-20DA-442F-8967-A34F9BD1BB96}" presName="space" presStyleCnt="0"/>
      <dgm:spPr/>
    </dgm:pt>
    <dgm:pt modelId="{E7507733-B967-48A4-8437-E3452688CA8D}" type="pres">
      <dgm:prSet presAssocID="{977A6035-1861-4E49-8A7F-9702C95A44AA}" presName="text" presStyleLbl="node1" presStyleIdx="1" presStyleCnt="3" custScaleX="130036">
        <dgm:presLayoutVars>
          <dgm:bulletEnabled val="1"/>
        </dgm:presLayoutVars>
      </dgm:prSet>
      <dgm:spPr/>
      <dgm:t>
        <a:bodyPr/>
        <a:lstStyle/>
        <a:p>
          <a:pPr rtl="1"/>
          <a:endParaRPr lang="ar-SA"/>
        </a:p>
      </dgm:t>
    </dgm:pt>
    <dgm:pt modelId="{47C15DBC-75D3-442C-AAA2-9C61697910B5}" type="pres">
      <dgm:prSet presAssocID="{6992B715-F6AB-46D5-A676-4A51024240B8}" presName="space" presStyleCnt="0"/>
      <dgm:spPr/>
    </dgm:pt>
    <dgm:pt modelId="{E7701849-AE79-4664-9EEB-938344E3F700}" type="pres">
      <dgm:prSet presAssocID="{01434F43-CBB5-4B2D-AABC-941DC24BAC74}" presName="text" presStyleLbl="node1" presStyleIdx="2" presStyleCnt="3" custScaleX="198117">
        <dgm:presLayoutVars>
          <dgm:bulletEnabled val="1"/>
        </dgm:presLayoutVars>
      </dgm:prSet>
      <dgm:spPr/>
      <dgm:t>
        <a:bodyPr/>
        <a:lstStyle/>
        <a:p>
          <a:pPr rtl="1"/>
          <a:endParaRPr lang="ar-SA"/>
        </a:p>
      </dgm:t>
    </dgm:pt>
  </dgm:ptLst>
  <dgm:cxnLst>
    <dgm:cxn modelId="{61306504-7566-4456-AFFD-D5F7DCBF1E5D}" type="presOf" srcId="{099367FB-A0A0-4E2B-8A9F-67238551F567}" destId="{CE6DB648-8247-4DD8-84F7-42D63BD1F950}" srcOrd="0" destOrd="0" presId="urn:diagrams.loki3.com/VaryingWidthList+Icon#1"/>
    <dgm:cxn modelId="{03678A56-9D36-4700-B95E-37B6A3C0323D}" type="presOf" srcId="{01434F43-CBB5-4B2D-AABC-941DC24BAC74}" destId="{E7701849-AE79-4664-9EEB-938344E3F700}" srcOrd="0" destOrd="0" presId="urn:diagrams.loki3.com/VaryingWidthList+Icon#1"/>
    <dgm:cxn modelId="{27BA097E-617E-472E-929E-0BE8CFF5CA8D}" srcId="{534241C4-51F3-4CB3-B80A-0AC420911938}" destId="{977A6035-1861-4E49-8A7F-9702C95A44AA}" srcOrd="1" destOrd="0" parTransId="{B5A53EF7-3901-4062-9333-DD88451F1AB2}" sibTransId="{6992B715-F6AB-46D5-A676-4A51024240B8}"/>
    <dgm:cxn modelId="{49BF5806-534F-4DE3-9C3F-A4CCBC3395A5}" srcId="{534241C4-51F3-4CB3-B80A-0AC420911938}" destId="{01434F43-CBB5-4B2D-AABC-941DC24BAC74}" srcOrd="2" destOrd="0" parTransId="{A96682DE-0A20-45F0-8397-6F0643D8201C}" sibTransId="{3D3CDDB4-806B-40F0-946E-2886478ACD07}"/>
    <dgm:cxn modelId="{9025E065-B270-4686-95F1-DD16B218AE11}" srcId="{534241C4-51F3-4CB3-B80A-0AC420911938}" destId="{099367FB-A0A0-4E2B-8A9F-67238551F567}" srcOrd="0" destOrd="0" parTransId="{3E5E365C-3B24-4669-91CD-7856A05B18FE}" sibTransId="{D87E007D-20DA-442F-8967-A34F9BD1BB96}"/>
    <dgm:cxn modelId="{2C8C0500-0BC3-43CC-9BEA-72220C07D901}" type="presOf" srcId="{977A6035-1861-4E49-8A7F-9702C95A44AA}" destId="{E7507733-B967-48A4-8437-E3452688CA8D}" srcOrd="0" destOrd="0" presId="urn:diagrams.loki3.com/VaryingWidthList+Icon#1"/>
    <dgm:cxn modelId="{CDFA9D89-EF37-4263-826E-740A82967234}" type="presOf" srcId="{534241C4-51F3-4CB3-B80A-0AC420911938}" destId="{D2C1C683-0A94-434C-85CD-0356B7B4E58A}" srcOrd="0" destOrd="0" presId="urn:diagrams.loki3.com/VaryingWidthList+Icon#1"/>
    <dgm:cxn modelId="{55128A8D-D996-4F36-B297-12DB38C2162D}" type="presParOf" srcId="{D2C1C683-0A94-434C-85CD-0356B7B4E58A}" destId="{CE6DB648-8247-4DD8-84F7-42D63BD1F950}" srcOrd="0" destOrd="0" presId="urn:diagrams.loki3.com/VaryingWidthList+Icon#1"/>
    <dgm:cxn modelId="{BD1808B5-58E0-4357-B81D-2636DCD012FE}" type="presParOf" srcId="{D2C1C683-0A94-434C-85CD-0356B7B4E58A}" destId="{CF01FD4F-EDE9-4A48-8BF7-FD0F2893D49A}" srcOrd="1" destOrd="0" presId="urn:diagrams.loki3.com/VaryingWidthList+Icon#1"/>
    <dgm:cxn modelId="{91DECEA9-FF61-47D5-994C-0A069C99D681}" type="presParOf" srcId="{D2C1C683-0A94-434C-85CD-0356B7B4E58A}" destId="{E7507733-B967-48A4-8437-E3452688CA8D}" srcOrd="2" destOrd="0" presId="urn:diagrams.loki3.com/VaryingWidthList+Icon#1"/>
    <dgm:cxn modelId="{7DF0E8B3-FB36-429A-AC8F-ACB17183F92A}" type="presParOf" srcId="{D2C1C683-0A94-434C-85CD-0356B7B4E58A}" destId="{47C15DBC-75D3-442C-AAA2-9C61697910B5}" srcOrd="3" destOrd="0" presId="urn:diagrams.loki3.com/VaryingWidthList+Icon#1"/>
    <dgm:cxn modelId="{BA2E50F3-0AFD-4180-85E1-F67CFD951B0C}" type="presParOf" srcId="{D2C1C683-0A94-434C-85CD-0356B7B4E58A}" destId="{E7701849-AE79-4664-9EEB-938344E3F700}" srcOrd="4" destOrd="0" presId="urn:diagrams.loki3.com/VaryingWidth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99E90-268E-4F8F-B718-E7517F75F003}" type="doc">
      <dgm:prSet loTypeId="urn:microsoft.com/office/officeart/2008/layout/HalfCircleOrganizationChart" loCatId="hierarchy" qsTypeId="urn:microsoft.com/office/officeart/2005/8/quickstyle/simple1" qsCatId="simple" csTypeId="urn:microsoft.com/office/officeart/2005/8/colors/colorful1#10" csCatId="colorful" phldr="1"/>
      <dgm:spPr/>
      <dgm:t>
        <a:bodyPr/>
        <a:lstStyle/>
        <a:p>
          <a:pPr rtl="1"/>
          <a:endParaRPr lang="ar-SA"/>
        </a:p>
      </dgm:t>
    </dgm:pt>
    <dgm:pt modelId="{D0E1781F-2C1D-4462-8EA6-581D9C3EC8DF}">
      <dgm:prSet phldrT="[نص]" custT="1"/>
      <dgm:spPr/>
      <dgm:t>
        <a:bodyPr/>
        <a:lstStyle/>
        <a:p>
          <a:pPr rtl="1"/>
          <a:r>
            <a:rPr lang="ar-SA" sz="2000" b="1" dirty="0" smtClean="0">
              <a:solidFill>
                <a:schemeClr val="bg2">
                  <a:lumMod val="25000"/>
                </a:schemeClr>
              </a:solidFill>
              <a:latin typeface="Hacen Casablanca Heavy" pitchFamily="2" charset="-78"/>
              <a:cs typeface="Hacen Casablanca Heavy" pitchFamily="2" charset="-78"/>
            </a:rPr>
            <a:t>منها</a:t>
          </a:r>
          <a:endParaRPr lang="ar-SA" sz="2000" b="1" dirty="0">
            <a:solidFill>
              <a:schemeClr val="bg2">
                <a:lumMod val="25000"/>
              </a:schemeClr>
            </a:solidFill>
            <a:latin typeface="Hacen Casablanca Heavy" pitchFamily="2" charset="-78"/>
            <a:cs typeface="Hacen Casablanca Heavy" pitchFamily="2" charset="-78"/>
          </a:endParaRPr>
        </a:p>
      </dgm:t>
    </dgm:pt>
    <dgm:pt modelId="{271B0F28-2F1B-4D69-94AA-73EADF711909}" type="parTrans" cxnId="{3101670D-9062-4BF3-A0EA-66F3AE20E1DF}">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4380F051-1978-4F19-9341-26D41A2B96E6}" type="sibTrans" cxnId="{3101670D-9062-4BF3-A0EA-66F3AE20E1DF}">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8BF6091B-35D2-4CC7-971C-644315030C0D}">
      <dgm:prSet phldrT="[نص]" custT="1"/>
      <dgm:spPr/>
      <dgm:t>
        <a:bodyPr/>
        <a:lstStyle/>
        <a:p>
          <a:pPr rtl="1"/>
          <a:r>
            <a:rPr lang="ar-SA" sz="2000" b="1" dirty="0" smtClean="0">
              <a:solidFill>
                <a:schemeClr val="bg2">
                  <a:lumMod val="25000"/>
                </a:schemeClr>
              </a:solidFill>
              <a:latin typeface="Hacen Casablanca Heavy" pitchFamily="2" charset="-78"/>
              <a:cs typeface="Hacen Casablanca Heavy" pitchFamily="2" charset="-78"/>
            </a:rPr>
            <a:t>المنوال</a:t>
          </a:r>
          <a:endParaRPr lang="ar-SA" sz="2000" b="1" dirty="0">
            <a:solidFill>
              <a:schemeClr val="bg2">
                <a:lumMod val="25000"/>
              </a:schemeClr>
            </a:solidFill>
            <a:latin typeface="Hacen Casablanca Heavy" pitchFamily="2" charset="-78"/>
            <a:cs typeface="Hacen Casablanca Heavy" pitchFamily="2" charset="-78"/>
          </a:endParaRPr>
        </a:p>
      </dgm:t>
    </dgm:pt>
    <dgm:pt modelId="{45F002E2-634B-4CC8-9AA2-98A1935523BD}" type="parTrans" cxnId="{AC3881D2-0C48-4A4B-83A7-147B0B3AE1A6}">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B79B6FD0-70CC-45DD-9DE6-85AB942DF8EF}" type="sibTrans" cxnId="{AC3881D2-0C48-4A4B-83A7-147B0B3AE1A6}">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EB66A6E5-A8A9-4B99-B441-A854AF4671A2}">
      <dgm:prSet phldrT="[نص]" custT="1">
        <dgm:style>
          <a:lnRef idx="3">
            <a:schemeClr val="lt1"/>
          </a:lnRef>
          <a:fillRef idx="1">
            <a:schemeClr val="accent5"/>
          </a:fillRef>
          <a:effectRef idx="1">
            <a:schemeClr val="accent5"/>
          </a:effectRef>
          <a:fontRef idx="minor">
            <a:schemeClr val="lt1"/>
          </a:fontRef>
        </dgm:style>
      </dgm:prSet>
      <dgm:spPr/>
      <dgm:t>
        <a:bodyPr/>
        <a:lstStyle/>
        <a:p>
          <a:pPr rtl="1"/>
          <a:r>
            <a:rPr lang="ar-SA" sz="2000" b="1" dirty="0" smtClean="0">
              <a:solidFill>
                <a:schemeClr val="bg2">
                  <a:lumMod val="25000"/>
                </a:schemeClr>
              </a:solidFill>
              <a:latin typeface="Hacen Casablanca Heavy" pitchFamily="2" charset="-78"/>
              <a:cs typeface="Hacen Casablanca Heavy" pitchFamily="2" charset="-78"/>
            </a:rPr>
            <a:t>الوسيط</a:t>
          </a:r>
          <a:endParaRPr lang="ar-SA" sz="2000" b="1" dirty="0">
            <a:solidFill>
              <a:schemeClr val="bg2">
                <a:lumMod val="25000"/>
              </a:schemeClr>
            </a:solidFill>
            <a:latin typeface="Hacen Casablanca Heavy" pitchFamily="2" charset="-78"/>
            <a:cs typeface="Hacen Casablanca Heavy" pitchFamily="2" charset="-78"/>
          </a:endParaRPr>
        </a:p>
      </dgm:t>
    </dgm:pt>
    <dgm:pt modelId="{E1448116-04D2-4AC6-A134-F492FCBAC391}" type="parTrans" cxnId="{021C42E0-C675-4402-8D96-16005F5906ED}">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2C21E542-1D91-451C-969D-7DDB4EB78DB2}" type="sibTrans" cxnId="{021C42E0-C675-4402-8D96-16005F5906ED}">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D1C96ADC-79B3-4229-9D4C-8A2268ADA092}">
      <dgm:prSet phldrT="[نص]" custT="1"/>
      <dgm:spPr/>
      <dgm:t>
        <a:bodyPr/>
        <a:lstStyle/>
        <a:p>
          <a:pPr rtl="1"/>
          <a:r>
            <a:rPr lang="ar-SA" sz="2000" b="1" dirty="0" smtClean="0">
              <a:solidFill>
                <a:schemeClr val="bg2">
                  <a:lumMod val="25000"/>
                </a:schemeClr>
              </a:solidFill>
              <a:latin typeface="Hacen Casablanca Heavy" pitchFamily="2" charset="-78"/>
              <a:cs typeface="Hacen Casablanca Heavy" pitchFamily="2" charset="-78"/>
            </a:rPr>
            <a:t>الوسط الحسابي</a:t>
          </a:r>
          <a:endParaRPr lang="ar-SA" sz="2000" b="1" dirty="0">
            <a:solidFill>
              <a:schemeClr val="bg2">
                <a:lumMod val="25000"/>
              </a:schemeClr>
            </a:solidFill>
            <a:latin typeface="Hacen Casablanca Heavy" pitchFamily="2" charset="-78"/>
            <a:cs typeface="Hacen Casablanca Heavy" pitchFamily="2" charset="-78"/>
          </a:endParaRPr>
        </a:p>
      </dgm:t>
    </dgm:pt>
    <dgm:pt modelId="{E30BAB3A-FDCD-4C01-90F2-285FA8799A90}" type="parTrans" cxnId="{695C08C4-8E4E-4DCF-8C5B-5671FFD0281A}">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7BB69AAB-D06C-4147-9750-E2A550F09B2C}" type="sibTrans" cxnId="{695C08C4-8E4E-4DCF-8C5B-5671FFD0281A}">
      <dgm:prSet/>
      <dgm:spPr/>
      <dgm:t>
        <a:bodyPr/>
        <a:lstStyle/>
        <a:p>
          <a:pPr rtl="1"/>
          <a:endParaRPr lang="ar-SA" sz="2000" b="1">
            <a:solidFill>
              <a:schemeClr val="bg2">
                <a:lumMod val="25000"/>
              </a:schemeClr>
            </a:solidFill>
            <a:latin typeface="Hacen Casablanca Heavy" pitchFamily="2" charset="-78"/>
            <a:cs typeface="Hacen Casablanca Heavy" pitchFamily="2" charset="-78"/>
          </a:endParaRPr>
        </a:p>
      </dgm:t>
    </dgm:pt>
    <dgm:pt modelId="{16D099BA-9EAD-48F4-AA7D-777972B014E9}" type="pres">
      <dgm:prSet presAssocID="{89B99E90-268E-4F8F-B718-E7517F75F003}" presName="Name0" presStyleCnt="0">
        <dgm:presLayoutVars>
          <dgm:orgChart val="1"/>
          <dgm:chPref val="1"/>
          <dgm:dir/>
          <dgm:animOne val="branch"/>
          <dgm:animLvl val="lvl"/>
          <dgm:resizeHandles/>
        </dgm:presLayoutVars>
      </dgm:prSet>
      <dgm:spPr/>
      <dgm:t>
        <a:bodyPr/>
        <a:lstStyle/>
        <a:p>
          <a:pPr rtl="1"/>
          <a:endParaRPr lang="ar-SA"/>
        </a:p>
      </dgm:t>
    </dgm:pt>
    <dgm:pt modelId="{000AD7DF-3602-40D4-A9DD-E6C3F7F5B3DF}" type="pres">
      <dgm:prSet presAssocID="{D0E1781F-2C1D-4462-8EA6-581D9C3EC8DF}" presName="hierRoot1" presStyleCnt="0">
        <dgm:presLayoutVars>
          <dgm:hierBranch val="init"/>
        </dgm:presLayoutVars>
      </dgm:prSet>
      <dgm:spPr/>
    </dgm:pt>
    <dgm:pt modelId="{893BDC9C-02D0-49B6-A78E-43606FB8221F}" type="pres">
      <dgm:prSet presAssocID="{D0E1781F-2C1D-4462-8EA6-581D9C3EC8DF}" presName="rootComposite1" presStyleCnt="0"/>
      <dgm:spPr/>
    </dgm:pt>
    <dgm:pt modelId="{C25FE170-9B02-441B-B53A-1B1542C83945}" type="pres">
      <dgm:prSet presAssocID="{D0E1781F-2C1D-4462-8EA6-581D9C3EC8DF}" presName="rootText1" presStyleLbl="alignAcc1" presStyleIdx="0" presStyleCnt="0">
        <dgm:presLayoutVars>
          <dgm:chPref val="3"/>
        </dgm:presLayoutVars>
      </dgm:prSet>
      <dgm:spPr/>
      <dgm:t>
        <a:bodyPr/>
        <a:lstStyle/>
        <a:p>
          <a:pPr rtl="1"/>
          <a:endParaRPr lang="ar-SA"/>
        </a:p>
      </dgm:t>
    </dgm:pt>
    <dgm:pt modelId="{34363187-DA86-400C-80F6-4AFD7865281A}" type="pres">
      <dgm:prSet presAssocID="{D0E1781F-2C1D-4462-8EA6-581D9C3EC8DF}" presName="topArc1" presStyleLbl="parChTrans1D1" presStyleIdx="0" presStyleCnt="8"/>
      <dgm:spPr/>
    </dgm:pt>
    <dgm:pt modelId="{3CCC5700-E892-4651-A18C-9DD6AC952428}" type="pres">
      <dgm:prSet presAssocID="{D0E1781F-2C1D-4462-8EA6-581D9C3EC8DF}" presName="bottomArc1" presStyleLbl="parChTrans1D1" presStyleIdx="1" presStyleCnt="8">
        <dgm:style>
          <a:lnRef idx="2">
            <a:schemeClr val="accent2">
              <a:shade val="50000"/>
            </a:schemeClr>
          </a:lnRef>
          <a:fillRef idx="1">
            <a:schemeClr val="accent2"/>
          </a:fillRef>
          <a:effectRef idx="0">
            <a:schemeClr val="accent2"/>
          </a:effectRef>
          <a:fontRef idx="minor">
            <a:schemeClr val="lt1"/>
          </a:fontRef>
        </dgm:style>
      </dgm:prSet>
      <dgm:spPr/>
    </dgm:pt>
    <dgm:pt modelId="{FC627185-38BC-4A53-9B25-E1B042420BF6}" type="pres">
      <dgm:prSet presAssocID="{D0E1781F-2C1D-4462-8EA6-581D9C3EC8DF}" presName="topConnNode1" presStyleLbl="node1" presStyleIdx="0" presStyleCnt="0"/>
      <dgm:spPr/>
      <dgm:t>
        <a:bodyPr/>
        <a:lstStyle/>
        <a:p>
          <a:pPr rtl="1"/>
          <a:endParaRPr lang="ar-SA"/>
        </a:p>
      </dgm:t>
    </dgm:pt>
    <dgm:pt modelId="{866D53E2-B3F3-4E2D-94CF-2A23321DBC49}" type="pres">
      <dgm:prSet presAssocID="{D0E1781F-2C1D-4462-8EA6-581D9C3EC8DF}" presName="hierChild2" presStyleCnt="0"/>
      <dgm:spPr/>
    </dgm:pt>
    <dgm:pt modelId="{9F2B8670-234F-4121-84CC-861F33FEA2B7}" type="pres">
      <dgm:prSet presAssocID="{45F002E2-634B-4CC8-9AA2-98A1935523BD}" presName="Name28" presStyleLbl="parChTrans1D2" presStyleIdx="0" presStyleCnt="3"/>
      <dgm:spPr/>
      <dgm:t>
        <a:bodyPr/>
        <a:lstStyle/>
        <a:p>
          <a:pPr rtl="1"/>
          <a:endParaRPr lang="ar-SA"/>
        </a:p>
      </dgm:t>
    </dgm:pt>
    <dgm:pt modelId="{74A4BDF1-64DC-4E9D-BA2F-2B055B835725}" type="pres">
      <dgm:prSet presAssocID="{8BF6091B-35D2-4CC7-971C-644315030C0D}" presName="hierRoot2" presStyleCnt="0">
        <dgm:presLayoutVars>
          <dgm:hierBranch val="init"/>
        </dgm:presLayoutVars>
      </dgm:prSet>
      <dgm:spPr/>
    </dgm:pt>
    <dgm:pt modelId="{73DECBF0-320E-4567-9F7F-CE53CB23D400}" type="pres">
      <dgm:prSet presAssocID="{8BF6091B-35D2-4CC7-971C-644315030C0D}" presName="rootComposite2" presStyleCnt="0"/>
      <dgm:spPr/>
    </dgm:pt>
    <dgm:pt modelId="{B58C678B-793A-48E2-8AC8-048643FA49EF}" type="pres">
      <dgm:prSet presAssocID="{8BF6091B-35D2-4CC7-971C-644315030C0D}" presName="rootText2" presStyleLbl="alignAcc1" presStyleIdx="0" presStyleCnt="0">
        <dgm:presLayoutVars>
          <dgm:chPref val="3"/>
        </dgm:presLayoutVars>
      </dgm:prSet>
      <dgm:spPr/>
      <dgm:t>
        <a:bodyPr/>
        <a:lstStyle/>
        <a:p>
          <a:pPr rtl="1"/>
          <a:endParaRPr lang="ar-SA"/>
        </a:p>
      </dgm:t>
    </dgm:pt>
    <dgm:pt modelId="{BE493CD5-4F55-4D10-8A82-2C849C50CD99}" type="pres">
      <dgm:prSet presAssocID="{8BF6091B-35D2-4CC7-971C-644315030C0D}" presName="topArc2" presStyleLbl="parChTrans1D1" presStyleIdx="2" presStyleCnt="8"/>
      <dgm:spPr/>
    </dgm:pt>
    <dgm:pt modelId="{F3F56575-D320-46ED-9A20-210E3547D206}" type="pres">
      <dgm:prSet presAssocID="{8BF6091B-35D2-4CC7-971C-644315030C0D}" presName="bottomArc2" presStyleLbl="parChTrans1D1" presStyleIdx="3" presStyleCnt="8">
        <dgm:style>
          <a:lnRef idx="1">
            <a:schemeClr val="accent4"/>
          </a:lnRef>
          <a:fillRef idx="2">
            <a:schemeClr val="accent4"/>
          </a:fillRef>
          <a:effectRef idx="1">
            <a:schemeClr val="accent4"/>
          </a:effectRef>
          <a:fontRef idx="minor">
            <a:schemeClr val="dk1"/>
          </a:fontRef>
        </dgm:style>
      </dgm:prSet>
      <dgm:spPr/>
    </dgm:pt>
    <dgm:pt modelId="{95920EDC-C8D0-426A-8B47-B32683575B87}" type="pres">
      <dgm:prSet presAssocID="{8BF6091B-35D2-4CC7-971C-644315030C0D}" presName="topConnNode2" presStyleLbl="node2" presStyleIdx="0" presStyleCnt="0"/>
      <dgm:spPr/>
      <dgm:t>
        <a:bodyPr/>
        <a:lstStyle/>
        <a:p>
          <a:pPr rtl="1"/>
          <a:endParaRPr lang="ar-SA"/>
        </a:p>
      </dgm:t>
    </dgm:pt>
    <dgm:pt modelId="{22D08F69-8008-46AD-BB85-9EEAB7B142E4}" type="pres">
      <dgm:prSet presAssocID="{8BF6091B-35D2-4CC7-971C-644315030C0D}" presName="hierChild4" presStyleCnt="0"/>
      <dgm:spPr/>
    </dgm:pt>
    <dgm:pt modelId="{212A1074-E13D-4038-B0A2-26227C5D140C}" type="pres">
      <dgm:prSet presAssocID="{8BF6091B-35D2-4CC7-971C-644315030C0D}" presName="hierChild5" presStyleCnt="0"/>
      <dgm:spPr/>
    </dgm:pt>
    <dgm:pt modelId="{2B16A56E-02E0-410C-9639-06FF933B0BEF}" type="pres">
      <dgm:prSet presAssocID="{E1448116-04D2-4AC6-A134-F492FCBAC391}" presName="Name28" presStyleLbl="parChTrans1D2" presStyleIdx="1" presStyleCnt="3"/>
      <dgm:spPr/>
      <dgm:t>
        <a:bodyPr/>
        <a:lstStyle/>
        <a:p>
          <a:pPr rtl="1"/>
          <a:endParaRPr lang="ar-SA"/>
        </a:p>
      </dgm:t>
    </dgm:pt>
    <dgm:pt modelId="{C5AA8C9C-76CC-49C1-943A-F2A7D4B00C7C}" type="pres">
      <dgm:prSet presAssocID="{EB66A6E5-A8A9-4B99-B441-A854AF4671A2}" presName="hierRoot2" presStyleCnt="0">
        <dgm:presLayoutVars>
          <dgm:hierBranch val="init"/>
        </dgm:presLayoutVars>
      </dgm:prSet>
      <dgm:spPr/>
    </dgm:pt>
    <dgm:pt modelId="{0203D66F-4B9D-4E67-B285-11CDED502800}" type="pres">
      <dgm:prSet presAssocID="{EB66A6E5-A8A9-4B99-B441-A854AF4671A2}" presName="rootComposite2" presStyleCnt="0"/>
      <dgm:spPr/>
    </dgm:pt>
    <dgm:pt modelId="{DA056BF1-60E2-4E42-8D04-190D44698AEA}" type="pres">
      <dgm:prSet presAssocID="{EB66A6E5-A8A9-4B99-B441-A854AF4671A2}" presName="rootText2" presStyleLbl="alignAcc1" presStyleIdx="0" presStyleCnt="0">
        <dgm:presLayoutVars>
          <dgm:chPref val="3"/>
        </dgm:presLayoutVars>
      </dgm:prSet>
      <dgm:spPr/>
      <dgm:t>
        <a:bodyPr/>
        <a:lstStyle/>
        <a:p>
          <a:pPr rtl="1"/>
          <a:endParaRPr lang="ar-SA"/>
        </a:p>
      </dgm:t>
    </dgm:pt>
    <dgm:pt modelId="{7481638C-6C00-435B-9B49-F3285C9A47CF}" type="pres">
      <dgm:prSet presAssocID="{EB66A6E5-A8A9-4B99-B441-A854AF4671A2}" presName="topArc2" presStyleLbl="parChTrans1D1" presStyleIdx="4" presStyleCnt="8"/>
      <dgm:spPr/>
    </dgm:pt>
    <dgm:pt modelId="{3015BEC6-C25B-4175-828E-EB8AABFF9655}" type="pres">
      <dgm:prSet presAssocID="{EB66A6E5-A8A9-4B99-B441-A854AF4671A2}" presName="bottomArc2" presStyleLbl="parChTrans1D1" presStyleIdx="5" presStyleCnt="8">
        <dgm:style>
          <a:lnRef idx="3">
            <a:schemeClr val="lt1"/>
          </a:lnRef>
          <a:fillRef idx="1">
            <a:schemeClr val="accent5"/>
          </a:fillRef>
          <a:effectRef idx="1">
            <a:schemeClr val="accent5"/>
          </a:effectRef>
          <a:fontRef idx="minor">
            <a:schemeClr val="lt1"/>
          </a:fontRef>
        </dgm:style>
      </dgm:prSet>
      <dgm:spPr/>
    </dgm:pt>
    <dgm:pt modelId="{E4F9CBE9-A6C3-456C-829E-4D94CFFA1AB5}" type="pres">
      <dgm:prSet presAssocID="{EB66A6E5-A8A9-4B99-B441-A854AF4671A2}" presName="topConnNode2" presStyleLbl="node2" presStyleIdx="0" presStyleCnt="0"/>
      <dgm:spPr/>
      <dgm:t>
        <a:bodyPr/>
        <a:lstStyle/>
        <a:p>
          <a:pPr rtl="1"/>
          <a:endParaRPr lang="ar-SA"/>
        </a:p>
      </dgm:t>
    </dgm:pt>
    <dgm:pt modelId="{C479E0A7-7508-4E70-95AA-453887298506}" type="pres">
      <dgm:prSet presAssocID="{EB66A6E5-A8A9-4B99-B441-A854AF4671A2}" presName="hierChild4" presStyleCnt="0"/>
      <dgm:spPr/>
    </dgm:pt>
    <dgm:pt modelId="{C3C89C37-46E9-452B-ADEE-C6088F3BA351}" type="pres">
      <dgm:prSet presAssocID="{EB66A6E5-A8A9-4B99-B441-A854AF4671A2}" presName="hierChild5" presStyleCnt="0"/>
      <dgm:spPr/>
    </dgm:pt>
    <dgm:pt modelId="{B6C0BC09-155E-400D-883D-5CD81732F7C4}" type="pres">
      <dgm:prSet presAssocID="{E30BAB3A-FDCD-4C01-90F2-285FA8799A90}" presName="Name28" presStyleLbl="parChTrans1D2" presStyleIdx="2" presStyleCnt="3"/>
      <dgm:spPr/>
      <dgm:t>
        <a:bodyPr/>
        <a:lstStyle/>
        <a:p>
          <a:pPr rtl="1"/>
          <a:endParaRPr lang="ar-SA"/>
        </a:p>
      </dgm:t>
    </dgm:pt>
    <dgm:pt modelId="{13621EF7-9551-4AE1-BAC8-49EDE778EAE5}" type="pres">
      <dgm:prSet presAssocID="{D1C96ADC-79B3-4229-9D4C-8A2268ADA092}" presName="hierRoot2" presStyleCnt="0">
        <dgm:presLayoutVars>
          <dgm:hierBranch val="init"/>
        </dgm:presLayoutVars>
      </dgm:prSet>
      <dgm:spPr/>
    </dgm:pt>
    <dgm:pt modelId="{2A7BE923-CACE-4EFD-B469-CD57BA7D0A6E}" type="pres">
      <dgm:prSet presAssocID="{D1C96ADC-79B3-4229-9D4C-8A2268ADA092}" presName="rootComposite2" presStyleCnt="0"/>
      <dgm:spPr/>
    </dgm:pt>
    <dgm:pt modelId="{02827FE3-3869-4733-9875-837A060C5F98}" type="pres">
      <dgm:prSet presAssocID="{D1C96ADC-79B3-4229-9D4C-8A2268ADA092}" presName="rootText2" presStyleLbl="alignAcc1" presStyleIdx="0" presStyleCnt="0">
        <dgm:presLayoutVars>
          <dgm:chPref val="3"/>
        </dgm:presLayoutVars>
      </dgm:prSet>
      <dgm:spPr/>
      <dgm:t>
        <a:bodyPr/>
        <a:lstStyle/>
        <a:p>
          <a:pPr rtl="1"/>
          <a:endParaRPr lang="ar-SA"/>
        </a:p>
      </dgm:t>
    </dgm:pt>
    <dgm:pt modelId="{3BEB8A69-D39C-42E6-A7B1-3697E7EE8608}" type="pres">
      <dgm:prSet presAssocID="{D1C96ADC-79B3-4229-9D4C-8A2268ADA092}" presName="topArc2" presStyleLbl="parChTrans1D1" presStyleIdx="6" presStyleCnt="8"/>
      <dgm:spPr/>
    </dgm:pt>
    <dgm:pt modelId="{5D5A81B2-E870-45A2-8AC6-B7E5296FC0A4}" type="pres">
      <dgm:prSet presAssocID="{D1C96ADC-79B3-4229-9D4C-8A2268ADA092}" presName="bottomArc2" presStyleLbl="parChTrans1D1" presStyleIdx="7" presStyleCnt="8">
        <dgm:style>
          <a:lnRef idx="3">
            <a:schemeClr val="lt1"/>
          </a:lnRef>
          <a:fillRef idx="1">
            <a:schemeClr val="accent3"/>
          </a:fillRef>
          <a:effectRef idx="1">
            <a:schemeClr val="accent3"/>
          </a:effectRef>
          <a:fontRef idx="minor">
            <a:schemeClr val="lt1"/>
          </a:fontRef>
        </dgm:style>
      </dgm:prSet>
      <dgm:spPr/>
    </dgm:pt>
    <dgm:pt modelId="{BA6DF10D-74B8-4707-A611-2E03E22E5FE8}" type="pres">
      <dgm:prSet presAssocID="{D1C96ADC-79B3-4229-9D4C-8A2268ADA092}" presName="topConnNode2" presStyleLbl="node2" presStyleIdx="0" presStyleCnt="0"/>
      <dgm:spPr/>
      <dgm:t>
        <a:bodyPr/>
        <a:lstStyle/>
        <a:p>
          <a:pPr rtl="1"/>
          <a:endParaRPr lang="ar-SA"/>
        </a:p>
      </dgm:t>
    </dgm:pt>
    <dgm:pt modelId="{1ACC8C61-05F6-49F3-8FCC-F22CB872FD84}" type="pres">
      <dgm:prSet presAssocID="{D1C96ADC-79B3-4229-9D4C-8A2268ADA092}" presName="hierChild4" presStyleCnt="0"/>
      <dgm:spPr/>
    </dgm:pt>
    <dgm:pt modelId="{EC03BADA-4248-4919-BC11-D7E4CAF6B0B9}" type="pres">
      <dgm:prSet presAssocID="{D1C96ADC-79B3-4229-9D4C-8A2268ADA092}" presName="hierChild5" presStyleCnt="0"/>
      <dgm:spPr/>
    </dgm:pt>
    <dgm:pt modelId="{86C32FC0-B6A3-405C-A908-8E651179E285}" type="pres">
      <dgm:prSet presAssocID="{D0E1781F-2C1D-4462-8EA6-581D9C3EC8DF}" presName="hierChild3" presStyleCnt="0"/>
      <dgm:spPr/>
    </dgm:pt>
  </dgm:ptLst>
  <dgm:cxnLst>
    <dgm:cxn modelId="{BBD3EA2E-99F3-42E7-9BD3-58505557221D}" type="presOf" srcId="{8BF6091B-35D2-4CC7-971C-644315030C0D}" destId="{B58C678B-793A-48E2-8AC8-048643FA49EF}" srcOrd="0" destOrd="0" presId="urn:microsoft.com/office/officeart/2008/layout/HalfCircleOrganizationChart"/>
    <dgm:cxn modelId="{C621EC8C-9DC0-4DD3-AE0B-758CF895B807}" type="presOf" srcId="{E30BAB3A-FDCD-4C01-90F2-285FA8799A90}" destId="{B6C0BC09-155E-400D-883D-5CD81732F7C4}" srcOrd="0" destOrd="0" presId="urn:microsoft.com/office/officeart/2008/layout/HalfCircleOrganizationChart"/>
    <dgm:cxn modelId="{7607E2FA-D586-4055-A241-A9F853B7E5BD}" type="presOf" srcId="{D0E1781F-2C1D-4462-8EA6-581D9C3EC8DF}" destId="{FC627185-38BC-4A53-9B25-E1B042420BF6}" srcOrd="1" destOrd="0" presId="urn:microsoft.com/office/officeart/2008/layout/HalfCircleOrganizationChart"/>
    <dgm:cxn modelId="{3FFD5FF5-B83F-4839-9AEF-7D41D448C8FF}" type="presOf" srcId="{89B99E90-268E-4F8F-B718-E7517F75F003}" destId="{16D099BA-9EAD-48F4-AA7D-777972B014E9}" srcOrd="0" destOrd="0" presId="urn:microsoft.com/office/officeart/2008/layout/HalfCircleOrganizationChart"/>
    <dgm:cxn modelId="{58101306-2940-4E15-BD24-DA88BD6DBC3F}" type="presOf" srcId="{D0E1781F-2C1D-4462-8EA6-581D9C3EC8DF}" destId="{C25FE170-9B02-441B-B53A-1B1542C83945}" srcOrd="0" destOrd="0" presId="urn:microsoft.com/office/officeart/2008/layout/HalfCircleOrganizationChart"/>
    <dgm:cxn modelId="{4064F1C1-80DE-43C8-A952-6A60DFF844B2}" type="presOf" srcId="{E1448116-04D2-4AC6-A134-F492FCBAC391}" destId="{2B16A56E-02E0-410C-9639-06FF933B0BEF}" srcOrd="0" destOrd="0" presId="urn:microsoft.com/office/officeart/2008/layout/HalfCircleOrganizationChart"/>
    <dgm:cxn modelId="{E96C96AD-EC49-465A-9CA7-C674591F28F7}" type="presOf" srcId="{45F002E2-634B-4CC8-9AA2-98A1935523BD}" destId="{9F2B8670-234F-4121-84CC-861F33FEA2B7}" srcOrd="0" destOrd="0" presId="urn:microsoft.com/office/officeart/2008/layout/HalfCircleOrganizationChart"/>
    <dgm:cxn modelId="{B2431705-47CF-4CDB-9055-D5F23D623F43}" type="presOf" srcId="{D1C96ADC-79B3-4229-9D4C-8A2268ADA092}" destId="{BA6DF10D-74B8-4707-A611-2E03E22E5FE8}" srcOrd="1" destOrd="0" presId="urn:microsoft.com/office/officeart/2008/layout/HalfCircleOrganizationChart"/>
    <dgm:cxn modelId="{695C08C4-8E4E-4DCF-8C5B-5671FFD0281A}" srcId="{D0E1781F-2C1D-4462-8EA6-581D9C3EC8DF}" destId="{D1C96ADC-79B3-4229-9D4C-8A2268ADA092}" srcOrd="2" destOrd="0" parTransId="{E30BAB3A-FDCD-4C01-90F2-285FA8799A90}" sibTransId="{7BB69AAB-D06C-4147-9750-E2A550F09B2C}"/>
    <dgm:cxn modelId="{5647E909-8F26-4130-8A59-04B81DF899D5}" type="presOf" srcId="{EB66A6E5-A8A9-4B99-B441-A854AF4671A2}" destId="{E4F9CBE9-A6C3-456C-829E-4D94CFFA1AB5}" srcOrd="1" destOrd="0" presId="urn:microsoft.com/office/officeart/2008/layout/HalfCircleOrganizationChart"/>
    <dgm:cxn modelId="{24F0856B-7611-474D-B268-452F9F5E26BF}" type="presOf" srcId="{D1C96ADC-79B3-4229-9D4C-8A2268ADA092}" destId="{02827FE3-3869-4733-9875-837A060C5F98}" srcOrd="0" destOrd="0" presId="urn:microsoft.com/office/officeart/2008/layout/HalfCircleOrganizationChart"/>
    <dgm:cxn modelId="{A5CAA752-8706-4C56-971A-A1D76F715F5D}" type="presOf" srcId="{EB66A6E5-A8A9-4B99-B441-A854AF4671A2}" destId="{DA056BF1-60E2-4E42-8D04-190D44698AEA}" srcOrd="0" destOrd="0" presId="urn:microsoft.com/office/officeart/2008/layout/HalfCircleOrganizationChart"/>
    <dgm:cxn modelId="{3101670D-9062-4BF3-A0EA-66F3AE20E1DF}" srcId="{89B99E90-268E-4F8F-B718-E7517F75F003}" destId="{D0E1781F-2C1D-4462-8EA6-581D9C3EC8DF}" srcOrd="0" destOrd="0" parTransId="{271B0F28-2F1B-4D69-94AA-73EADF711909}" sibTransId="{4380F051-1978-4F19-9341-26D41A2B96E6}"/>
    <dgm:cxn modelId="{D57464A4-2385-41A7-9269-FD4452274919}" type="presOf" srcId="{8BF6091B-35D2-4CC7-971C-644315030C0D}" destId="{95920EDC-C8D0-426A-8B47-B32683575B87}" srcOrd="1" destOrd="0" presId="urn:microsoft.com/office/officeart/2008/layout/HalfCircleOrganizationChart"/>
    <dgm:cxn modelId="{021C42E0-C675-4402-8D96-16005F5906ED}" srcId="{D0E1781F-2C1D-4462-8EA6-581D9C3EC8DF}" destId="{EB66A6E5-A8A9-4B99-B441-A854AF4671A2}" srcOrd="1" destOrd="0" parTransId="{E1448116-04D2-4AC6-A134-F492FCBAC391}" sibTransId="{2C21E542-1D91-451C-969D-7DDB4EB78DB2}"/>
    <dgm:cxn modelId="{AC3881D2-0C48-4A4B-83A7-147B0B3AE1A6}" srcId="{D0E1781F-2C1D-4462-8EA6-581D9C3EC8DF}" destId="{8BF6091B-35D2-4CC7-971C-644315030C0D}" srcOrd="0" destOrd="0" parTransId="{45F002E2-634B-4CC8-9AA2-98A1935523BD}" sibTransId="{B79B6FD0-70CC-45DD-9DE6-85AB942DF8EF}"/>
    <dgm:cxn modelId="{C63B4E64-964B-40FE-860E-63B455B03267}" type="presParOf" srcId="{16D099BA-9EAD-48F4-AA7D-777972B014E9}" destId="{000AD7DF-3602-40D4-A9DD-E6C3F7F5B3DF}" srcOrd="0" destOrd="0" presId="urn:microsoft.com/office/officeart/2008/layout/HalfCircleOrganizationChart"/>
    <dgm:cxn modelId="{E3E88733-AD3A-457B-A3EE-A8E318B2F409}" type="presParOf" srcId="{000AD7DF-3602-40D4-A9DD-E6C3F7F5B3DF}" destId="{893BDC9C-02D0-49B6-A78E-43606FB8221F}" srcOrd="0" destOrd="0" presId="urn:microsoft.com/office/officeart/2008/layout/HalfCircleOrganizationChart"/>
    <dgm:cxn modelId="{1CDFF931-6FBB-4D7B-943C-30C8D3B8131F}" type="presParOf" srcId="{893BDC9C-02D0-49B6-A78E-43606FB8221F}" destId="{C25FE170-9B02-441B-B53A-1B1542C83945}" srcOrd="0" destOrd="0" presId="urn:microsoft.com/office/officeart/2008/layout/HalfCircleOrganizationChart"/>
    <dgm:cxn modelId="{DDAC85D1-C60C-4D34-AD61-C9160CA94D96}" type="presParOf" srcId="{893BDC9C-02D0-49B6-A78E-43606FB8221F}" destId="{34363187-DA86-400C-80F6-4AFD7865281A}" srcOrd="1" destOrd="0" presId="urn:microsoft.com/office/officeart/2008/layout/HalfCircleOrganizationChart"/>
    <dgm:cxn modelId="{B2B8C56E-E232-4AC8-8914-F72B70F0BCC4}" type="presParOf" srcId="{893BDC9C-02D0-49B6-A78E-43606FB8221F}" destId="{3CCC5700-E892-4651-A18C-9DD6AC952428}" srcOrd="2" destOrd="0" presId="urn:microsoft.com/office/officeart/2008/layout/HalfCircleOrganizationChart"/>
    <dgm:cxn modelId="{D6B9D2AC-C549-451B-96AC-B1E3A6D44DFD}" type="presParOf" srcId="{893BDC9C-02D0-49B6-A78E-43606FB8221F}" destId="{FC627185-38BC-4A53-9B25-E1B042420BF6}" srcOrd="3" destOrd="0" presId="urn:microsoft.com/office/officeart/2008/layout/HalfCircleOrganizationChart"/>
    <dgm:cxn modelId="{17C50DA0-9BAE-490F-BB71-DD4E28EB58FE}" type="presParOf" srcId="{000AD7DF-3602-40D4-A9DD-E6C3F7F5B3DF}" destId="{866D53E2-B3F3-4E2D-94CF-2A23321DBC49}" srcOrd="1" destOrd="0" presId="urn:microsoft.com/office/officeart/2008/layout/HalfCircleOrganizationChart"/>
    <dgm:cxn modelId="{88E0685A-A1B1-4DDD-A7D4-68630BD1B191}" type="presParOf" srcId="{866D53E2-B3F3-4E2D-94CF-2A23321DBC49}" destId="{9F2B8670-234F-4121-84CC-861F33FEA2B7}" srcOrd="0" destOrd="0" presId="urn:microsoft.com/office/officeart/2008/layout/HalfCircleOrganizationChart"/>
    <dgm:cxn modelId="{974FB999-438D-4B4D-8085-3EC79B79ADD3}" type="presParOf" srcId="{866D53E2-B3F3-4E2D-94CF-2A23321DBC49}" destId="{74A4BDF1-64DC-4E9D-BA2F-2B055B835725}" srcOrd="1" destOrd="0" presId="urn:microsoft.com/office/officeart/2008/layout/HalfCircleOrganizationChart"/>
    <dgm:cxn modelId="{954CF6CE-917F-42BE-A15F-0A2DA9A50769}" type="presParOf" srcId="{74A4BDF1-64DC-4E9D-BA2F-2B055B835725}" destId="{73DECBF0-320E-4567-9F7F-CE53CB23D400}" srcOrd="0" destOrd="0" presId="urn:microsoft.com/office/officeart/2008/layout/HalfCircleOrganizationChart"/>
    <dgm:cxn modelId="{05CECE41-2165-4B82-9F00-B23DACACA378}" type="presParOf" srcId="{73DECBF0-320E-4567-9F7F-CE53CB23D400}" destId="{B58C678B-793A-48E2-8AC8-048643FA49EF}" srcOrd="0" destOrd="0" presId="urn:microsoft.com/office/officeart/2008/layout/HalfCircleOrganizationChart"/>
    <dgm:cxn modelId="{5CD21663-ADA1-45E5-B175-7C6AC47E0CF5}" type="presParOf" srcId="{73DECBF0-320E-4567-9F7F-CE53CB23D400}" destId="{BE493CD5-4F55-4D10-8A82-2C849C50CD99}" srcOrd="1" destOrd="0" presId="urn:microsoft.com/office/officeart/2008/layout/HalfCircleOrganizationChart"/>
    <dgm:cxn modelId="{5C28B7E0-726B-4C59-AEE3-1073F8989E9C}" type="presParOf" srcId="{73DECBF0-320E-4567-9F7F-CE53CB23D400}" destId="{F3F56575-D320-46ED-9A20-210E3547D206}" srcOrd="2" destOrd="0" presId="urn:microsoft.com/office/officeart/2008/layout/HalfCircleOrganizationChart"/>
    <dgm:cxn modelId="{BA70BDFE-B9DA-42B8-9475-76CFA42BC5D1}" type="presParOf" srcId="{73DECBF0-320E-4567-9F7F-CE53CB23D400}" destId="{95920EDC-C8D0-426A-8B47-B32683575B87}" srcOrd="3" destOrd="0" presId="urn:microsoft.com/office/officeart/2008/layout/HalfCircleOrganizationChart"/>
    <dgm:cxn modelId="{7BE2B203-8F50-4D59-A3DF-06B49CF684C5}" type="presParOf" srcId="{74A4BDF1-64DC-4E9D-BA2F-2B055B835725}" destId="{22D08F69-8008-46AD-BB85-9EEAB7B142E4}" srcOrd="1" destOrd="0" presId="urn:microsoft.com/office/officeart/2008/layout/HalfCircleOrganizationChart"/>
    <dgm:cxn modelId="{27F1175C-543D-4A0C-965A-9CA8E5AEEB05}" type="presParOf" srcId="{74A4BDF1-64DC-4E9D-BA2F-2B055B835725}" destId="{212A1074-E13D-4038-B0A2-26227C5D140C}" srcOrd="2" destOrd="0" presId="urn:microsoft.com/office/officeart/2008/layout/HalfCircleOrganizationChart"/>
    <dgm:cxn modelId="{053471FF-552F-4EFD-A4FD-C989F72C95A0}" type="presParOf" srcId="{866D53E2-B3F3-4E2D-94CF-2A23321DBC49}" destId="{2B16A56E-02E0-410C-9639-06FF933B0BEF}" srcOrd="2" destOrd="0" presId="urn:microsoft.com/office/officeart/2008/layout/HalfCircleOrganizationChart"/>
    <dgm:cxn modelId="{A6F3078D-82FD-43B3-8448-92F46BAEC9C6}" type="presParOf" srcId="{866D53E2-B3F3-4E2D-94CF-2A23321DBC49}" destId="{C5AA8C9C-76CC-49C1-943A-F2A7D4B00C7C}" srcOrd="3" destOrd="0" presId="urn:microsoft.com/office/officeart/2008/layout/HalfCircleOrganizationChart"/>
    <dgm:cxn modelId="{A1050960-F7BF-46CC-A2E1-2203B9038422}" type="presParOf" srcId="{C5AA8C9C-76CC-49C1-943A-F2A7D4B00C7C}" destId="{0203D66F-4B9D-4E67-B285-11CDED502800}" srcOrd="0" destOrd="0" presId="urn:microsoft.com/office/officeart/2008/layout/HalfCircleOrganizationChart"/>
    <dgm:cxn modelId="{A18FF93B-A876-4F33-8045-138B76833804}" type="presParOf" srcId="{0203D66F-4B9D-4E67-B285-11CDED502800}" destId="{DA056BF1-60E2-4E42-8D04-190D44698AEA}" srcOrd="0" destOrd="0" presId="urn:microsoft.com/office/officeart/2008/layout/HalfCircleOrganizationChart"/>
    <dgm:cxn modelId="{2015A53A-3565-454F-8C88-CBF8640D84AE}" type="presParOf" srcId="{0203D66F-4B9D-4E67-B285-11CDED502800}" destId="{7481638C-6C00-435B-9B49-F3285C9A47CF}" srcOrd="1" destOrd="0" presId="urn:microsoft.com/office/officeart/2008/layout/HalfCircleOrganizationChart"/>
    <dgm:cxn modelId="{74C4B74B-C4E7-4BFC-98E5-E810C16F08C7}" type="presParOf" srcId="{0203D66F-4B9D-4E67-B285-11CDED502800}" destId="{3015BEC6-C25B-4175-828E-EB8AABFF9655}" srcOrd="2" destOrd="0" presId="urn:microsoft.com/office/officeart/2008/layout/HalfCircleOrganizationChart"/>
    <dgm:cxn modelId="{04080465-99BA-4BD8-A548-C2852598436D}" type="presParOf" srcId="{0203D66F-4B9D-4E67-B285-11CDED502800}" destId="{E4F9CBE9-A6C3-456C-829E-4D94CFFA1AB5}" srcOrd="3" destOrd="0" presId="urn:microsoft.com/office/officeart/2008/layout/HalfCircleOrganizationChart"/>
    <dgm:cxn modelId="{9B378334-D695-4234-9A2D-2C516FCEB546}" type="presParOf" srcId="{C5AA8C9C-76CC-49C1-943A-F2A7D4B00C7C}" destId="{C479E0A7-7508-4E70-95AA-453887298506}" srcOrd="1" destOrd="0" presId="urn:microsoft.com/office/officeart/2008/layout/HalfCircleOrganizationChart"/>
    <dgm:cxn modelId="{BC6AD5D3-9E1E-4A4E-B673-BDC79F6244B6}" type="presParOf" srcId="{C5AA8C9C-76CC-49C1-943A-F2A7D4B00C7C}" destId="{C3C89C37-46E9-452B-ADEE-C6088F3BA351}" srcOrd="2" destOrd="0" presId="urn:microsoft.com/office/officeart/2008/layout/HalfCircleOrganizationChart"/>
    <dgm:cxn modelId="{43BE2E40-BD34-4C97-BB79-6215F46E7563}" type="presParOf" srcId="{866D53E2-B3F3-4E2D-94CF-2A23321DBC49}" destId="{B6C0BC09-155E-400D-883D-5CD81732F7C4}" srcOrd="4" destOrd="0" presId="urn:microsoft.com/office/officeart/2008/layout/HalfCircleOrganizationChart"/>
    <dgm:cxn modelId="{83810156-2605-4E60-B2B8-D0378D22B749}" type="presParOf" srcId="{866D53E2-B3F3-4E2D-94CF-2A23321DBC49}" destId="{13621EF7-9551-4AE1-BAC8-49EDE778EAE5}" srcOrd="5" destOrd="0" presId="urn:microsoft.com/office/officeart/2008/layout/HalfCircleOrganizationChart"/>
    <dgm:cxn modelId="{7C220EC9-0207-430C-8C26-700F34CEEA94}" type="presParOf" srcId="{13621EF7-9551-4AE1-BAC8-49EDE778EAE5}" destId="{2A7BE923-CACE-4EFD-B469-CD57BA7D0A6E}" srcOrd="0" destOrd="0" presId="urn:microsoft.com/office/officeart/2008/layout/HalfCircleOrganizationChart"/>
    <dgm:cxn modelId="{83F08D7C-C55D-4B37-B5B3-434F678A4864}" type="presParOf" srcId="{2A7BE923-CACE-4EFD-B469-CD57BA7D0A6E}" destId="{02827FE3-3869-4733-9875-837A060C5F98}" srcOrd="0" destOrd="0" presId="urn:microsoft.com/office/officeart/2008/layout/HalfCircleOrganizationChart"/>
    <dgm:cxn modelId="{D57F3843-5884-4B6F-B5D1-3F6EB491EC85}" type="presParOf" srcId="{2A7BE923-CACE-4EFD-B469-CD57BA7D0A6E}" destId="{3BEB8A69-D39C-42E6-A7B1-3697E7EE8608}" srcOrd="1" destOrd="0" presId="urn:microsoft.com/office/officeart/2008/layout/HalfCircleOrganizationChart"/>
    <dgm:cxn modelId="{228A2DCC-5E4C-4955-845D-8B995764D0AF}" type="presParOf" srcId="{2A7BE923-CACE-4EFD-B469-CD57BA7D0A6E}" destId="{5D5A81B2-E870-45A2-8AC6-B7E5296FC0A4}" srcOrd="2" destOrd="0" presId="urn:microsoft.com/office/officeart/2008/layout/HalfCircleOrganizationChart"/>
    <dgm:cxn modelId="{6296D19E-4500-48E8-B1B4-8F09D2747646}" type="presParOf" srcId="{2A7BE923-CACE-4EFD-B469-CD57BA7D0A6E}" destId="{BA6DF10D-74B8-4707-A611-2E03E22E5FE8}" srcOrd="3" destOrd="0" presId="urn:microsoft.com/office/officeart/2008/layout/HalfCircleOrganizationChart"/>
    <dgm:cxn modelId="{16E8F2CE-3EAD-4F25-A11E-C0B5360A3CA7}" type="presParOf" srcId="{13621EF7-9551-4AE1-BAC8-49EDE778EAE5}" destId="{1ACC8C61-05F6-49F3-8FCC-F22CB872FD84}" srcOrd="1" destOrd="0" presId="urn:microsoft.com/office/officeart/2008/layout/HalfCircleOrganizationChart"/>
    <dgm:cxn modelId="{3FFE091C-4E16-4E08-A76D-CC529BD2C9CF}" type="presParOf" srcId="{13621EF7-9551-4AE1-BAC8-49EDE778EAE5}" destId="{EC03BADA-4248-4919-BC11-D7E4CAF6B0B9}" srcOrd="2" destOrd="0" presId="urn:microsoft.com/office/officeart/2008/layout/HalfCircleOrganizationChart"/>
    <dgm:cxn modelId="{EDB20402-CD4C-4D20-B37A-61AADA781076}" type="presParOf" srcId="{000AD7DF-3602-40D4-A9DD-E6C3F7F5B3DF}" destId="{86C32FC0-B6A3-405C-A908-8E651179E2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0BC09-155E-400D-883D-5CD81732F7C4}">
      <dsp:nvSpPr>
        <dsp:cNvPr id="0" name=""/>
        <dsp:cNvSpPr/>
      </dsp:nvSpPr>
      <dsp:spPr>
        <a:xfrm>
          <a:off x="3047999" y="1844867"/>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6A56E-02E0-410C-9639-06FF933B0BEF}">
      <dsp:nvSpPr>
        <dsp:cNvPr id="0" name=""/>
        <dsp:cNvSpPr/>
      </dsp:nvSpPr>
      <dsp:spPr>
        <a:xfrm>
          <a:off x="3002279" y="1844867"/>
          <a:ext cx="91440" cy="374265"/>
        </a:xfrm>
        <a:custGeom>
          <a:avLst/>
          <a:gdLst/>
          <a:ahLst/>
          <a:cxnLst/>
          <a:rect l="0" t="0" r="0" b="0"/>
          <a:pathLst>
            <a:path>
              <a:moveTo>
                <a:pt x="45720" y="0"/>
              </a:moveTo>
              <a:lnTo>
                <a:pt x="45720" y="374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B8670-234F-4121-84CC-861F33FEA2B7}">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63187-DA86-400C-80F6-4AFD7865281A}">
      <dsp:nvSpPr>
        <dsp:cNvPr id="0" name=""/>
        <dsp:cNvSpPr/>
      </dsp:nvSpPr>
      <dsp:spPr>
        <a:xfrm>
          <a:off x="2602445" y="953758"/>
          <a:ext cx="891108" cy="891108"/>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C5700-E892-4651-A18C-9DD6AC952428}">
      <dsp:nvSpPr>
        <dsp:cNvPr id="0" name=""/>
        <dsp:cNvSpPr/>
      </dsp:nvSpPr>
      <dsp:spPr>
        <a:xfrm>
          <a:off x="2602445" y="953758"/>
          <a:ext cx="891108" cy="891108"/>
        </a:xfrm>
        <a:prstGeom prst="arc">
          <a:avLst>
            <a:gd name="adj1" fmla="val 2400000"/>
            <a:gd name="adj2" fmla="val 840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C25FE170-9B02-441B-B53A-1B1542C83945}">
      <dsp:nvSpPr>
        <dsp:cNvPr id="0" name=""/>
        <dsp:cNvSpPr/>
      </dsp:nvSpPr>
      <dsp:spPr>
        <a:xfrm>
          <a:off x="2156891" y="1114158"/>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2">
                  <a:lumMod val="25000"/>
                </a:schemeClr>
              </a:solidFill>
              <a:latin typeface="Hacen Casablanca Heavy" pitchFamily="2" charset="-78"/>
              <a:cs typeface="Hacen Casablanca Heavy" pitchFamily="2" charset="-78"/>
            </a:rPr>
            <a:t>منها</a:t>
          </a:r>
          <a:endParaRPr lang="ar-SA" sz="2000" b="1" kern="1200" dirty="0">
            <a:solidFill>
              <a:schemeClr val="bg2">
                <a:lumMod val="25000"/>
              </a:schemeClr>
            </a:solidFill>
            <a:latin typeface="Hacen Casablanca Heavy" pitchFamily="2" charset="-78"/>
            <a:cs typeface="Hacen Casablanca Heavy" pitchFamily="2" charset="-78"/>
          </a:endParaRPr>
        </a:p>
      </dsp:txBody>
      <dsp:txXfrm>
        <a:off x="2156891" y="1114158"/>
        <a:ext cx="1782216" cy="570309"/>
      </dsp:txXfrm>
    </dsp:sp>
    <dsp:sp modelId="{BE493CD5-4F55-4D10-8A82-2C849C50CD99}">
      <dsp:nvSpPr>
        <dsp:cNvPr id="0" name=""/>
        <dsp:cNvSpPr/>
      </dsp:nvSpPr>
      <dsp:spPr>
        <a:xfrm>
          <a:off x="445963" y="2219132"/>
          <a:ext cx="891108" cy="891108"/>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56575-D320-46ED-9A20-210E3547D206}">
      <dsp:nvSpPr>
        <dsp:cNvPr id="0" name=""/>
        <dsp:cNvSpPr/>
      </dsp:nvSpPr>
      <dsp:spPr>
        <a:xfrm>
          <a:off x="445963" y="2219132"/>
          <a:ext cx="891108" cy="891108"/>
        </a:xfrm>
        <a:prstGeom prst="arc">
          <a:avLst>
            <a:gd name="adj1" fmla="val 2400000"/>
            <a:gd name="adj2" fmla="val 840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sp>
    <dsp:sp modelId="{B58C678B-793A-48E2-8AC8-048643FA49EF}">
      <dsp:nvSpPr>
        <dsp:cNvPr id="0" name=""/>
        <dsp:cNvSpPr/>
      </dsp:nvSpPr>
      <dsp:spPr>
        <a:xfrm>
          <a:off x="409" y="2379532"/>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2">
                  <a:lumMod val="25000"/>
                </a:schemeClr>
              </a:solidFill>
              <a:latin typeface="Hacen Casablanca Heavy" pitchFamily="2" charset="-78"/>
              <a:cs typeface="Hacen Casablanca Heavy" pitchFamily="2" charset="-78"/>
            </a:rPr>
            <a:t>المنوال</a:t>
          </a:r>
          <a:endParaRPr lang="ar-SA" sz="2000" b="1" kern="1200" dirty="0">
            <a:solidFill>
              <a:schemeClr val="bg2">
                <a:lumMod val="25000"/>
              </a:schemeClr>
            </a:solidFill>
            <a:latin typeface="Hacen Casablanca Heavy" pitchFamily="2" charset="-78"/>
            <a:cs typeface="Hacen Casablanca Heavy" pitchFamily="2" charset="-78"/>
          </a:endParaRPr>
        </a:p>
      </dsp:txBody>
      <dsp:txXfrm>
        <a:off x="409" y="2379532"/>
        <a:ext cx="1782216" cy="570309"/>
      </dsp:txXfrm>
    </dsp:sp>
    <dsp:sp modelId="{7481638C-6C00-435B-9B49-F3285C9A47CF}">
      <dsp:nvSpPr>
        <dsp:cNvPr id="0" name=""/>
        <dsp:cNvSpPr/>
      </dsp:nvSpPr>
      <dsp:spPr>
        <a:xfrm>
          <a:off x="2602445" y="2219132"/>
          <a:ext cx="891108" cy="891108"/>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5BEC6-C25B-4175-828E-EB8AABFF9655}">
      <dsp:nvSpPr>
        <dsp:cNvPr id="0" name=""/>
        <dsp:cNvSpPr/>
      </dsp:nvSpPr>
      <dsp:spPr>
        <a:xfrm>
          <a:off x="2602445" y="2219132"/>
          <a:ext cx="891108" cy="891108"/>
        </a:xfrm>
        <a:prstGeom prst="arc">
          <a:avLst>
            <a:gd name="adj1" fmla="val 2400000"/>
            <a:gd name="adj2" fmla="val 840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sp>
    <dsp:sp modelId="{DA056BF1-60E2-4E42-8D04-190D44698AEA}">
      <dsp:nvSpPr>
        <dsp:cNvPr id="0" name=""/>
        <dsp:cNvSpPr/>
      </dsp:nvSpPr>
      <dsp:spPr>
        <a:xfrm>
          <a:off x="2156891" y="2379532"/>
          <a:ext cx="1782216" cy="570309"/>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2">
                  <a:lumMod val="25000"/>
                </a:schemeClr>
              </a:solidFill>
              <a:latin typeface="Hacen Casablanca Heavy" pitchFamily="2" charset="-78"/>
              <a:cs typeface="Hacen Casablanca Heavy" pitchFamily="2" charset="-78"/>
            </a:rPr>
            <a:t>الوسيط</a:t>
          </a:r>
          <a:endParaRPr lang="ar-SA" sz="2000" b="1" kern="1200" dirty="0">
            <a:solidFill>
              <a:schemeClr val="bg2">
                <a:lumMod val="25000"/>
              </a:schemeClr>
            </a:solidFill>
            <a:latin typeface="Hacen Casablanca Heavy" pitchFamily="2" charset="-78"/>
            <a:cs typeface="Hacen Casablanca Heavy" pitchFamily="2" charset="-78"/>
          </a:endParaRPr>
        </a:p>
      </dsp:txBody>
      <dsp:txXfrm>
        <a:off x="2156891" y="2379532"/>
        <a:ext cx="1782216" cy="570309"/>
      </dsp:txXfrm>
    </dsp:sp>
    <dsp:sp modelId="{3BEB8A69-D39C-42E6-A7B1-3697E7EE8608}">
      <dsp:nvSpPr>
        <dsp:cNvPr id="0" name=""/>
        <dsp:cNvSpPr/>
      </dsp:nvSpPr>
      <dsp:spPr>
        <a:xfrm>
          <a:off x="4758928" y="2219132"/>
          <a:ext cx="891108" cy="891108"/>
        </a:xfrm>
        <a:prstGeom prst="arc">
          <a:avLst>
            <a:gd name="adj1" fmla="val 13200000"/>
            <a:gd name="adj2" fmla="val 1920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A81B2-E870-45A2-8AC6-B7E5296FC0A4}">
      <dsp:nvSpPr>
        <dsp:cNvPr id="0" name=""/>
        <dsp:cNvSpPr/>
      </dsp:nvSpPr>
      <dsp:spPr>
        <a:xfrm>
          <a:off x="4758928" y="2219132"/>
          <a:ext cx="891108" cy="891108"/>
        </a:xfrm>
        <a:prstGeom prst="arc">
          <a:avLst>
            <a:gd name="adj1" fmla="val 2400000"/>
            <a:gd name="adj2" fmla="val 840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sp>
    <dsp:sp modelId="{02827FE3-3869-4733-9875-837A060C5F98}">
      <dsp:nvSpPr>
        <dsp:cNvPr id="0" name=""/>
        <dsp:cNvSpPr/>
      </dsp:nvSpPr>
      <dsp:spPr>
        <a:xfrm>
          <a:off x="4313373" y="2379532"/>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2">
                  <a:lumMod val="25000"/>
                </a:schemeClr>
              </a:solidFill>
              <a:latin typeface="Hacen Casablanca Heavy" pitchFamily="2" charset="-78"/>
              <a:cs typeface="Hacen Casablanca Heavy" pitchFamily="2" charset="-78"/>
            </a:rPr>
            <a:t>الوسط الحسابي</a:t>
          </a:r>
          <a:endParaRPr lang="ar-SA" sz="2000" b="1" kern="1200" dirty="0">
            <a:solidFill>
              <a:schemeClr val="bg2">
                <a:lumMod val="25000"/>
              </a:schemeClr>
            </a:solidFill>
            <a:latin typeface="Hacen Casablanca Heavy" pitchFamily="2" charset="-78"/>
            <a:cs typeface="Hacen Casablanca Heavy" pitchFamily="2" charset="-78"/>
          </a:endParaRPr>
        </a:p>
      </dsp:txBody>
      <dsp:txXfrm>
        <a:off x="4313373" y="2379532"/>
        <a:ext cx="1782216" cy="5703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Icon#1">
  <dgm:title val="قائمة متغيرة العرض"/>
  <dgm:desc val="تُستخدم لتأكيد عناصر مختلفة العرض.  وهي مفيدة للعمل على كميات كبيرة من نصوص المستوى 1.  ويُحدد عرض كل شكل بصورة مستقلة، بحسب النص الخاص به."/>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0.12048</cdr:x>
      <cdr:y>0.02768</cdr:y>
    </cdr:from>
    <cdr:to>
      <cdr:x>0.12048</cdr:x>
      <cdr:y>0.71842</cdr:y>
    </cdr:to>
    <cdr:cxnSp macro="">
      <cdr:nvCxnSpPr>
        <cdr:cNvPr id="3" name="رابط كسهم مستقيم 2"/>
        <cdr:cNvCxnSpPr/>
      </cdr:nvCxnSpPr>
      <cdr:spPr>
        <a:xfrm xmlns:a="http://schemas.openxmlformats.org/drawingml/2006/main" flipV="1">
          <a:off x="720080" y="124101"/>
          <a:ext cx="0" cy="3096344"/>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0.12048</cdr:x>
      <cdr:y>0.71842</cdr:y>
    </cdr:from>
    <cdr:to>
      <cdr:x>0.98795</cdr:x>
      <cdr:y>0.71842</cdr:y>
    </cdr:to>
    <cdr:cxnSp macro="">
      <cdr:nvCxnSpPr>
        <cdr:cNvPr id="5" name="رابط كسهم مستقيم 4"/>
        <cdr:cNvCxnSpPr/>
      </cdr:nvCxnSpPr>
      <cdr:spPr>
        <a:xfrm xmlns:a="http://schemas.openxmlformats.org/drawingml/2006/main">
          <a:off x="720080" y="3220445"/>
          <a:ext cx="5184576" cy="1"/>
        </a:xfrm>
        <a:prstGeom xmlns:a="http://schemas.openxmlformats.org/drawingml/2006/main" prst="straightConnector1">
          <a:avLst/>
        </a:prstGeom>
        <a:ln xmlns:a="http://schemas.openxmlformats.org/drawingml/2006/main" w="19050">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0.01205</cdr:x>
      <cdr:y>0.03696</cdr:y>
    </cdr:from>
    <cdr:to>
      <cdr:x>0.16867</cdr:x>
      <cdr:y>0.11728</cdr:y>
    </cdr:to>
    <cdr:sp macro="" textlink="">
      <cdr:nvSpPr>
        <cdr:cNvPr id="8" name="مربع نص 7"/>
        <cdr:cNvSpPr txBox="1"/>
      </cdr:nvSpPr>
      <cdr:spPr>
        <a:xfrm xmlns:a="http://schemas.openxmlformats.org/drawingml/2006/main">
          <a:off x="72008" y="165672"/>
          <a:ext cx="936087" cy="36004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ar-SA" sz="1200" b="1" kern="1200" dirty="0">
              <a:solidFill>
                <a:prstClr val="black"/>
              </a:solidFill>
            </a:rPr>
            <a:t>عدد </a:t>
          </a:r>
          <a:r>
            <a:rPr lang="ar-SA" sz="1200" b="1" dirty="0" smtClean="0">
              <a:solidFill>
                <a:schemeClr val="tx1"/>
              </a:solidFill>
            </a:rPr>
            <a:t>الطلاب</a:t>
          </a:r>
          <a:endParaRPr lang="ar-SA" sz="12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0.03856</cdr:y>
    </cdr:from>
    <cdr:to>
      <cdr:x>0.17955</cdr:x>
      <cdr:y>0.10943</cdr:y>
    </cdr:to>
    <cdr:sp macro="" textlink="">
      <cdr:nvSpPr>
        <cdr:cNvPr id="12" name="مربع نص 11"/>
        <cdr:cNvSpPr txBox="1"/>
      </cdr:nvSpPr>
      <cdr:spPr>
        <a:xfrm xmlns:a="http://schemas.openxmlformats.org/drawingml/2006/main">
          <a:off x="-1379984" y="156706"/>
          <a:ext cx="1094556" cy="28803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ar-SA" sz="1600" b="1" dirty="0" err="1" smtClean="0"/>
            <a:t>ت.م.ن</a:t>
          </a:r>
          <a:endParaRPr lang="ar-SA" sz="1100" b="1" dirty="0"/>
        </a:p>
      </cdr:txBody>
    </cdr:sp>
  </cdr:relSizeAnchor>
  <cdr:relSizeAnchor xmlns:cdr="http://schemas.openxmlformats.org/drawingml/2006/chartDrawing">
    <cdr:from>
      <cdr:x>0.7835</cdr:x>
      <cdr:y>0.84295</cdr:y>
    </cdr:from>
    <cdr:to>
      <cdr:x>1</cdr:x>
      <cdr:y>1</cdr:y>
    </cdr:to>
    <cdr:sp macro="" textlink="">
      <cdr:nvSpPr>
        <cdr:cNvPr id="13" name="مربع نص 12"/>
        <cdr:cNvSpPr txBox="1"/>
      </cdr:nvSpPr>
      <cdr:spPr>
        <a:xfrm xmlns:a="http://schemas.openxmlformats.org/drawingml/2006/main">
          <a:off x="4776192" y="3425764"/>
          <a:ext cx="1319808" cy="63823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ar-SA" sz="1600" b="1" dirty="0" smtClean="0">
              <a:solidFill>
                <a:schemeClr val="tx1"/>
              </a:solidFill>
            </a:rPr>
            <a:t>الحد الأدنى فأكثر</a:t>
          </a:r>
          <a:endParaRPr lang="ar-SA" sz="16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63843" name="Rectangle 3"/>
          <p:cNvSpPr>
            <a:spLocks noGrp="1" noChangeArrowheads="1"/>
          </p:cNvSpPr>
          <p:nvPr>
            <p:ph type="dt" idx="1"/>
          </p:nvPr>
        </p:nvSpPr>
        <p:spPr bwMode="auto">
          <a:xfrm>
            <a:off x="158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38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163846" name="Rectangle 6"/>
          <p:cNvSpPr>
            <a:spLocks noGrp="1" noChangeArrowheads="1"/>
          </p:cNvSpPr>
          <p:nvPr>
            <p:ph type="ftr" sz="quarter" idx="4"/>
          </p:nvPr>
        </p:nvSpPr>
        <p:spPr bwMode="auto">
          <a:xfrm>
            <a:off x="3971925"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63847" name="Rectangle 7"/>
          <p:cNvSpPr>
            <a:spLocks noGrp="1" noChangeArrowheads="1"/>
          </p:cNvSpPr>
          <p:nvPr>
            <p:ph type="sldNum" sz="quarter" idx="5"/>
          </p:nvPr>
        </p:nvSpPr>
        <p:spPr bwMode="auto">
          <a:xfrm>
            <a:off x="158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cs typeface="Arial" charset="0"/>
              </a:defRPr>
            </a:lvl1pPr>
          </a:lstStyle>
          <a:p>
            <a:pPr>
              <a:defRPr/>
            </a:pPr>
            <a:fld id="{4676E0C3-0689-4309-95BD-285BFDF17D9D}" type="slidenum">
              <a:rPr lang="ar-SA"/>
              <a:pPr>
                <a:defRPr/>
              </a:pPr>
              <a:t>‹#›</a:t>
            </a:fld>
            <a:endParaRPr lang="en-US"/>
          </a:p>
        </p:txBody>
      </p:sp>
    </p:spTree>
    <p:extLst>
      <p:ext uri="{BB962C8B-B14F-4D97-AF65-F5344CB8AC3E}">
        <p14:creationId xmlns:p14="http://schemas.microsoft.com/office/powerpoint/2010/main" val="192214817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79BA886-A905-4ABB-9DC5-15F7503FCF8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7372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07D59A-1FA8-4FEB-8819-126912030B4D}" type="slidenum">
              <a:rPr lang="ar-SA" smtClean="0">
                <a:solidFill>
                  <a:prstClr val="black"/>
                </a:solidFill>
              </a:rPr>
              <a:pPr eaLnBrk="1" hangingPunct="1"/>
              <a:t>15</a:t>
            </a:fld>
            <a:endParaRPr lang="en-US" smtClean="0">
              <a:solidFill>
                <a:prstClr val="black"/>
              </a:solidFill>
            </a:endParaRPr>
          </a:p>
        </p:txBody>
      </p:sp>
      <p:sp>
        <p:nvSpPr>
          <p:cNvPr id="153603"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C160EFD0-EC37-470F-B097-446F10DD0C8A}"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15</a:t>
            </a:fld>
            <a:endParaRPr lang="en-US" sz="1300">
              <a:solidFill>
                <a:prstClr val="black"/>
              </a:solidFill>
              <a:ea typeface="Arial Unicode MS" pitchFamily="34" charset="-128"/>
              <a:cs typeface="Arial Unicode MS" pitchFamily="34" charset="-128"/>
            </a:endParaRP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89605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BC10EC-997A-4961-9EAA-579EE7DEA1C3}" type="slidenum">
              <a:rPr lang="ar-SA" smtClean="0">
                <a:solidFill>
                  <a:prstClr val="black"/>
                </a:solidFill>
              </a:rPr>
              <a:pPr eaLnBrk="1" hangingPunct="1"/>
              <a:t>16</a:t>
            </a:fld>
            <a:endParaRPr lang="en-US" smtClean="0">
              <a:solidFill>
                <a:prstClr val="black"/>
              </a:solidFill>
            </a:endParaRPr>
          </a:p>
        </p:txBody>
      </p:sp>
      <p:sp>
        <p:nvSpPr>
          <p:cNvPr id="154627"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E0F217CF-CFA0-443A-8FF7-6406DD3636C4}"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16</a:t>
            </a:fld>
            <a:endParaRPr lang="en-US" sz="1300">
              <a:solidFill>
                <a:prstClr val="black"/>
              </a:solidFill>
              <a:ea typeface="Arial Unicode MS" pitchFamily="34" charset="-128"/>
              <a:cs typeface="Arial Unicode MS" pitchFamily="34" charset="-128"/>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8774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EE05D53-C0D5-4748-A1DB-31D9CAC673C4}" type="slidenum">
              <a:rPr lang="ar-SA" smtClean="0">
                <a:solidFill>
                  <a:prstClr val="black"/>
                </a:solidFill>
              </a:rPr>
              <a:pPr eaLnBrk="1" hangingPunct="1"/>
              <a:t>17</a:t>
            </a:fld>
            <a:endParaRPr lang="en-US" smtClean="0">
              <a:solidFill>
                <a:prstClr val="black"/>
              </a:solidFill>
            </a:endParaRPr>
          </a:p>
        </p:txBody>
      </p:sp>
      <p:sp>
        <p:nvSpPr>
          <p:cNvPr id="15565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F011E5E-5E83-492D-861D-3A79F62CCCF7}"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17</a:t>
            </a:fld>
            <a:endParaRPr lang="en-US" sz="1300">
              <a:solidFill>
                <a:prstClr val="black"/>
              </a:solidFill>
              <a:ea typeface="Arial Unicode MS" pitchFamily="34" charset="-128"/>
              <a:cs typeface="Arial Unicode MS" pitchFamily="34" charset="-128"/>
            </a:endParaRPr>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9834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90DBBC-B470-4D4E-B585-775D3419E891}" type="slidenum">
              <a:rPr lang="ar-SA" smtClean="0">
                <a:solidFill>
                  <a:prstClr val="black"/>
                </a:solidFill>
              </a:rPr>
              <a:pPr eaLnBrk="1" hangingPunct="1"/>
              <a:t>18</a:t>
            </a:fld>
            <a:endParaRPr lang="en-US" smtClean="0">
              <a:solidFill>
                <a:prstClr val="black"/>
              </a:solidFill>
            </a:endParaRPr>
          </a:p>
        </p:txBody>
      </p:sp>
      <p:sp>
        <p:nvSpPr>
          <p:cNvPr id="15667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A0FC081-B213-43A8-B099-B939C5CDF62B}"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18</a:t>
            </a:fld>
            <a:endParaRPr lang="en-US" sz="1300">
              <a:solidFill>
                <a:prstClr val="black"/>
              </a:solidFill>
              <a:ea typeface="Arial Unicode MS" pitchFamily="34" charset="-128"/>
              <a:cs typeface="Arial Unicode MS" pitchFamily="34" charset="-128"/>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3101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54FA7F6-C11F-4C79-ABBB-D525658B376B}" type="slidenum">
              <a:rPr lang="ar-SA" smtClean="0">
                <a:solidFill>
                  <a:prstClr val="black"/>
                </a:solidFill>
              </a:rPr>
              <a:pPr eaLnBrk="1" hangingPunct="1"/>
              <a:t>19</a:t>
            </a:fld>
            <a:endParaRPr lang="en-US" smtClean="0">
              <a:solidFill>
                <a:prstClr val="black"/>
              </a:solidFill>
            </a:endParaRPr>
          </a:p>
        </p:txBody>
      </p:sp>
      <p:sp>
        <p:nvSpPr>
          <p:cNvPr id="15769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005CE3B-F002-41E0-9162-59D7FA63872D}"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19</a:t>
            </a:fld>
            <a:endParaRPr lang="en-US" sz="1300">
              <a:solidFill>
                <a:prstClr val="black"/>
              </a:solidFill>
              <a:ea typeface="Arial Unicode MS" pitchFamily="34" charset="-128"/>
              <a:cs typeface="Arial Unicode MS" pitchFamily="34" charset="-128"/>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23271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F281DE-7A03-4E24-A170-916159DC2DC4}" type="slidenum">
              <a:rPr lang="ar-SA" smtClean="0">
                <a:solidFill>
                  <a:prstClr val="black"/>
                </a:solidFill>
              </a:rPr>
              <a:pPr eaLnBrk="1" hangingPunct="1"/>
              <a:t>20</a:t>
            </a:fld>
            <a:endParaRPr lang="en-US" smtClean="0">
              <a:solidFill>
                <a:prstClr val="black"/>
              </a:solidFill>
            </a:endParaRPr>
          </a:p>
        </p:txBody>
      </p:sp>
      <p:sp>
        <p:nvSpPr>
          <p:cNvPr id="158723"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5E2EAE76-59A8-4094-AC92-3C48DFB0211C}"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20</a:t>
            </a:fld>
            <a:endParaRPr lang="en-US" sz="1300">
              <a:solidFill>
                <a:prstClr val="black"/>
              </a:solidFill>
              <a:ea typeface="Arial Unicode MS" pitchFamily="34" charset="-128"/>
              <a:cs typeface="Arial Unicode MS" pitchFamily="34" charset="-128"/>
            </a:endParaRPr>
          </a:p>
        </p:txBody>
      </p:sp>
      <p:sp>
        <p:nvSpPr>
          <p:cNvPr id="158724" name="Rectangle 2"/>
          <p:cNvSpPr>
            <a:spLocks noGrp="1" noRot="1" noChangeAspect="1" noChangeArrowheads="1" noTextEdit="1"/>
          </p:cNvSpPr>
          <p:nvPr>
            <p:ph type="sldImg"/>
          </p:nvPr>
        </p:nvSpPr>
        <p:spPr>
          <a:ln/>
        </p:spPr>
      </p:sp>
      <p:sp>
        <p:nvSpPr>
          <p:cNvPr id="158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91972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DEEC9A-784A-4153-AF45-98E3612B079C}" type="slidenum">
              <a:rPr lang="ar-SA" smtClean="0">
                <a:solidFill>
                  <a:prstClr val="black"/>
                </a:solidFill>
              </a:rPr>
              <a:pPr eaLnBrk="1" hangingPunct="1"/>
              <a:t>21</a:t>
            </a:fld>
            <a:endParaRPr lang="en-US" smtClean="0">
              <a:solidFill>
                <a:prstClr val="black"/>
              </a:solidFill>
            </a:endParaRPr>
          </a:p>
        </p:txBody>
      </p:sp>
      <p:sp>
        <p:nvSpPr>
          <p:cNvPr id="16077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52B8E557-0CB4-49C1-8505-A01DE6B8981C}"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21</a:t>
            </a:fld>
            <a:endParaRPr lang="en-US" sz="1300">
              <a:solidFill>
                <a:prstClr val="black"/>
              </a:solidFill>
              <a:ea typeface="Arial Unicode MS" pitchFamily="34" charset="-128"/>
              <a:cs typeface="Arial Unicode MS" pitchFamily="34" charset="-128"/>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0350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887194-E527-423E-A22E-6AEB7EB42D16}" type="slidenum">
              <a:rPr lang="ar-SA" smtClean="0">
                <a:solidFill>
                  <a:prstClr val="black"/>
                </a:solidFill>
              </a:rPr>
              <a:pPr eaLnBrk="1" hangingPunct="1"/>
              <a:t>22</a:t>
            </a:fld>
            <a:endParaRPr lang="en-US" smtClean="0">
              <a:solidFill>
                <a:prstClr val="black"/>
              </a:solidFill>
            </a:endParaRPr>
          </a:p>
        </p:txBody>
      </p:sp>
      <p:sp>
        <p:nvSpPr>
          <p:cNvPr id="16179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5CEF639B-7C47-4556-BDE4-720B4CFFE97F}"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22</a:t>
            </a:fld>
            <a:endParaRPr lang="en-US" sz="1300">
              <a:solidFill>
                <a:prstClr val="black"/>
              </a:solidFill>
              <a:ea typeface="Arial Unicode MS" pitchFamily="34" charset="-128"/>
              <a:cs typeface="Arial Unicode MS" pitchFamily="34" charset="-128"/>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79582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51331C-2393-4C82-B7E1-5AC1F26881B1}" type="slidenum">
              <a:rPr lang="ar-SA" smtClean="0">
                <a:solidFill>
                  <a:prstClr val="black"/>
                </a:solidFill>
              </a:rPr>
              <a:pPr eaLnBrk="1" hangingPunct="1"/>
              <a:t>23</a:t>
            </a:fld>
            <a:endParaRPr lang="en-US" smtClean="0">
              <a:solidFill>
                <a:prstClr val="black"/>
              </a:solidFill>
            </a:endParaRPr>
          </a:p>
        </p:txBody>
      </p:sp>
      <p:sp>
        <p:nvSpPr>
          <p:cNvPr id="16281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ADDDEF2E-9158-4645-B880-74AC0ECECB60}"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23</a:t>
            </a:fld>
            <a:endParaRPr lang="en-US" sz="1300">
              <a:solidFill>
                <a:prstClr val="black"/>
              </a:solidFill>
              <a:ea typeface="Arial Unicode MS" pitchFamily="34" charset="-128"/>
              <a:cs typeface="Arial Unicode MS" pitchFamily="34" charset="-128"/>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77868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527F04-E3A2-4066-AA5C-00406476B887}" type="slidenum">
              <a:rPr lang="ar-SA" smtClean="0">
                <a:solidFill>
                  <a:prstClr val="black"/>
                </a:solidFill>
              </a:rPr>
              <a:pPr eaLnBrk="1" hangingPunct="1"/>
              <a:t>24</a:t>
            </a:fld>
            <a:endParaRPr lang="en-US" smtClean="0">
              <a:solidFill>
                <a:prstClr val="black"/>
              </a:solidFill>
            </a:endParaRPr>
          </a:p>
        </p:txBody>
      </p:sp>
      <p:sp>
        <p:nvSpPr>
          <p:cNvPr id="164867"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C400BA10-AA39-47BC-AA58-12CB9A18F337}"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24</a:t>
            </a:fld>
            <a:endParaRPr lang="en-US" sz="1300">
              <a:solidFill>
                <a:prstClr val="black"/>
              </a:solidFill>
              <a:ea typeface="Arial Unicode MS" pitchFamily="34" charset="-128"/>
              <a:cs typeface="Arial Unicode MS" pitchFamily="34" charset="-128"/>
            </a:endParaRPr>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829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5C83F-9C48-4AE5-84CA-E1288B8B7F00}" type="slidenum">
              <a:rPr lang="ar-SA" smtClean="0">
                <a:solidFill>
                  <a:prstClr val="black"/>
                </a:solidFill>
              </a:rPr>
              <a:pPr eaLnBrk="1" hangingPunct="1"/>
              <a:t>2</a:t>
            </a:fld>
            <a:endParaRPr lang="en-US" smtClean="0">
              <a:solidFill>
                <a:prstClr val="black"/>
              </a:solidFill>
            </a:endParaRPr>
          </a:p>
        </p:txBody>
      </p:sp>
      <p:sp>
        <p:nvSpPr>
          <p:cNvPr id="139267"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1C73402A-BE46-4086-9762-EF585693F6C7}"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a:t>
            </a:fld>
            <a:endParaRPr lang="en-US" sz="1300">
              <a:solidFill>
                <a:prstClr val="black"/>
              </a:solidFill>
              <a:ea typeface="Arial Unicode MS" pitchFamily="34" charset="-128"/>
              <a:cs typeface="Arial Unicode MS" pitchFamily="34" charset="-128"/>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61728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6F14CB-1A1D-4F73-A9EE-0BD198D17D89}" type="slidenum">
              <a:rPr lang="ar-SA" smtClean="0">
                <a:solidFill>
                  <a:prstClr val="black"/>
                </a:solidFill>
              </a:rPr>
              <a:pPr eaLnBrk="1" hangingPunct="1"/>
              <a:t>25</a:t>
            </a:fld>
            <a:endParaRPr lang="en-US" smtClean="0">
              <a:solidFill>
                <a:prstClr val="black"/>
              </a:solidFill>
            </a:endParaRPr>
          </a:p>
        </p:txBody>
      </p:sp>
      <p:sp>
        <p:nvSpPr>
          <p:cNvPr id="16589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EF0A3622-F9E3-47B9-8EB7-C19475F749F8}"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25</a:t>
            </a:fld>
            <a:endParaRPr lang="en-US" sz="1300">
              <a:solidFill>
                <a:prstClr val="black"/>
              </a:solidFill>
              <a:ea typeface="Arial Unicode MS" pitchFamily="34" charset="-128"/>
              <a:cs typeface="Arial Unicode MS" pitchFamily="34" charset="-128"/>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7758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9D1115D-ED52-499F-AF4C-98061A9B4F1D}" type="slidenum">
              <a:rPr lang="ar-SA" smtClean="0">
                <a:solidFill>
                  <a:prstClr val="black"/>
                </a:solidFill>
              </a:rPr>
              <a:pPr eaLnBrk="1" hangingPunct="1"/>
              <a:t>26</a:t>
            </a:fld>
            <a:endParaRPr lang="en-US" smtClean="0">
              <a:solidFill>
                <a:prstClr val="black"/>
              </a:solidFill>
            </a:endParaRPr>
          </a:p>
        </p:txBody>
      </p:sp>
      <p:sp>
        <p:nvSpPr>
          <p:cNvPr id="16691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6B1F7BC3-811F-4CEC-8CD1-8B3AC984B250}"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26</a:t>
            </a:fld>
            <a:endParaRPr lang="en-US" sz="1300">
              <a:solidFill>
                <a:prstClr val="black"/>
              </a:solidFill>
              <a:ea typeface="Arial Unicode MS" pitchFamily="34" charset="-128"/>
              <a:cs typeface="Arial Unicode MS" pitchFamily="34" charset="-128"/>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35624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BF3CF5-66EF-4A7D-BDB0-47B749F89F1C}" type="slidenum">
              <a:rPr lang="ar-SA" smtClean="0">
                <a:solidFill>
                  <a:prstClr val="black"/>
                </a:solidFill>
              </a:rPr>
              <a:pPr eaLnBrk="1" hangingPunct="1"/>
              <a:t>27</a:t>
            </a:fld>
            <a:endParaRPr lang="en-US" smtClean="0">
              <a:solidFill>
                <a:prstClr val="black"/>
              </a:solidFill>
            </a:endParaRPr>
          </a:p>
        </p:txBody>
      </p:sp>
      <p:sp>
        <p:nvSpPr>
          <p:cNvPr id="16793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9E3D98F8-CFCE-4FB3-8906-BEE4D3FAA045}"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27</a:t>
            </a:fld>
            <a:endParaRPr lang="en-US" sz="1300">
              <a:solidFill>
                <a:prstClr val="black"/>
              </a:solidFill>
              <a:ea typeface="Arial Unicode MS" pitchFamily="34" charset="-128"/>
              <a:cs typeface="Arial Unicode MS" pitchFamily="34" charset="-128"/>
            </a:endParaRPr>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0646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68048CE-6736-412F-B190-D4A611CA0560}" type="slidenum">
              <a:rPr lang="ar-SA" smtClean="0">
                <a:solidFill>
                  <a:prstClr val="black"/>
                </a:solidFill>
              </a:rPr>
              <a:pPr eaLnBrk="1" hangingPunct="1"/>
              <a:t>28</a:t>
            </a:fld>
            <a:endParaRPr lang="en-US" smtClean="0">
              <a:solidFill>
                <a:prstClr val="black"/>
              </a:solidFill>
            </a:endParaRPr>
          </a:p>
        </p:txBody>
      </p:sp>
      <p:sp>
        <p:nvSpPr>
          <p:cNvPr id="168963"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9BDA9C1-4E4A-40AF-BB28-E704DF7379E9}"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28</a:t>
            </a:fld>
            <a:endParaRPr lang="en-US" sz="1300">
              <a:solidFill>
                <a:prstClr val="black"/>
              </a:solidFill>
              <a:ea typeface="Arial Unicode MS" pitchFamily="34" charset="-128"/>
              <a:cs typeface="Arial Unicode MS" pitchFamily="34" charset="-128"/>
            </a:endParaRPr>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318332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0A6848-FC15-4443-943E-CF29A1B64481}" type="slidenum">
              <a:rPr lang="ar-SA" smtClean="0">
                <a:solidFill>
                  <a:prstClr val="black"/>
                </a:solidFill>
              </a:rPr>
              <a:pPr eaLnBrk="1" hangingPunct="1"/>
              <a:t>29</a:t>
            </a:fld>
            <a:endParaRPr lang="en-US" smtClean="0">
              <a:solidFill>
                <a:prstClr val="black"/>
              </a:solidFill>
            </a:endParaRPr>
          </a:p>
        </p:txBody>
      </p:sp>
      <p:sp>
        <p:nvSpPr>
          <p:cNvPr id="169987"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BB8D8894-6BBA-4BCD-8371-C2699447DBEF}"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29</a:t>
            </a:fld>
            <a:endParaRPr lang="en-US" sz="1300">
              <a:solidFill>
                <a:prstClr val="black"/>
              </a:solidFill>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084571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20A9DA-D1B8-4E71-84E9-5AEC8A0C4852}" type="slidenum">
              <a:rPr lang="ar-SA" smtClean="0">
                <a:solidFill>
                  <a:prstClr val="black"/>
                </a:solidFill>
              </a:rPr>
              <a:pPr eaLnBrk="1" hangingPunct="1"/>
              <a:t>31</a:t>
            </a:fld>
            <a:endParaRPr lang="en-US" smtClean="0">
              <a:solidFill>
                <a:prstClr val="black"/>
              </a:solidFill>
            </a:endParaRPr>
          </a:p>
        </p:txBody>
      </p:sp>
      <p:sp>
        <p:nvSpPr>
          <p:cNvPr id="17101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D0D934EE-3128-4E61-B947-34F8FED5784E}"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31</a:t>
            </a:fld>
            <a:endParaRPr lang="en-US" sz="1300">
              <a:solidFill>
                <a:prstClr val="black"/>
              </a:solidFill>
              <a:ea typeface="Arial Unicode MS" pitchFamily="34" charset="-128"/>
              <a:cs typeface="Arial Unicode MS" pitchFamily="34" charset="-128"/>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1899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AEDE52-A81F-49FC-A0C9-2AC11DC62099}" type="slidenum">
              <a:rPr lang="ar-SA" smtClean="0">
                <a:solidFill>
                  <a:prstClr val="black"/>
                </a:solidFill>
              </a:rPr>
              <a:pPr eaLnBrk="1" hangingPunct="1"/>
              <a:t>32</a:t>
            </a:fld>
            <a:endParaRPr lang="en-US" smtClean="0">
              <a:solidFill>
                <a:prstClr val="black"/>
              </a:solidFill>
            </a:endParaRPr>
          </a:p>
        </p:txBody>
      </p:sp>
      <p:sp>
        <p:nvSpPr>
          <p:cNvPr id="17203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8A8EFCDC-7D74-42CB-9E19-D19FFF1A48A8}"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32</a:t>
            </a:fld>
            <a:endParaRPr lang="en-US" sz="1300">
              <a:solidFill>
                <a:prstClr val="black"/>
              </a:solidFill>
              <a:ea typeface="Arial Unicode MS" pitchFamily="34" charset="-128"/>
              <a:cs typeface="Arial Unicode MS" pitchFamily="34" charset="-128"/>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81211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B1C35D-848C-458F-85A0-9BA27C011753}" type="slidenum">
              <a:rPr lang="ar-SA" smtClean="0">
                <a:solidFill>
                  <a:prstClr val="black"/>
                </a:solidFill>
              </a:rPr>
              <a:pPr eaLnBrk="1" hangingPunct="1"/>
              <a:t>33</a:t>
            </a:fld>
            <a:endParaRPr lang="en-US" smtClean="0">
              <a:solidFill>
                <a:prstClr val="black"/>
              </a:solidFill>
            </a:endParaRPr>
          </a:p>
        </p:txBody>
      </p:sp>
      <p:sp>
        <p:nvSpPr>
          <p:cNvPr id="17305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355E2510-7147-48D9-85DF-1846CEDC137C}"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33</a:t>
            </a:fld>
            <a:endParaRPr lang="en-US" sz="1300">
              <a:solidFill>
                <a:prstClr val="black"/>
              </a:solidFill>
              <a:ea typeface="Arial Unicode MS" pitchFamily="34" charset="-128"/>
              <a:cs typeface="Arial Unicode MS" pitchFamily="34" charset="-128"/>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0800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510894E-CAAC-4D06-B832-8A0044822551}" type="slidenum">
              <a:rPr lang="ar-SA" smtClean="0">
                <a:solidFill>
                  <a:prstClr val="black"/>
                </a:solidFill>
              </a:rPr>
              <a:pPr eaLnBrk="1" hangingPunct="1"/>
              <a:t>34</a:t>
            </a:fld>
            <a:endParaRPr lang="en-US" smtClean="0">
              <a:solidFill>
                <a:prstClr val="black"/>
              </a:solidFill>
            </a:endParaRPr>
          </a:p>
        </p:txBody>
      </p:sp>
      <p:sp>
        <p:nvSpPr>
          <p:cNvPr id="174083"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F81E4F9A-A5E6-4E09-B4B9-74840CFA0838}"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34</a:t>
            </a:fld>
            <a:endParaRPr lang="en-US" sz="1300">
              <a:solidFill>
                <a:prstClr val="black"/>
              </a:solidFill>
              <a:ea typeface="Arial Unicode MS" pitchFamily="34" charset="-128"/>
              <a:cs typeface="Arial Unicode MS" pitchFamily="34" charset="-128"/>
            </a:endParaRPr>
          </a:p>
        </p:txBody>
      </p:sp>
      <p:sp>
        <p:nvSpPr>
          <p:cNvPr id="174084" name="Rectangle 2"/>
          <p:cNvSpPr>
            <a:spLocks noGrp="1" noRot="1" noChangeAspect="1" noChangeArrowheads="1" noTextEdit="1"/>
          </p:cNvSpPr>
          <p:nvPr>
            <p:ph type="sldImg"/>
          </p:nvPr>
        </p:nvSpPr>
        <p:spPr>
          <a:ln/>
        </p:spPr>
      </p:sp>
      <p:sp>
        <p:nvSpPr>
          <p:cNvPr id="174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3912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E12DF2-A67F-474D-8A3D-BAC126DFBDA3}" type="slidenum">
              <a:rPr lang="ar-SA" smtClean="0">
                <a:solidFill>
                  <a:prstClr val="black"/>
                </a:solidFill>
              </a:rPr>
              <a:pPr eaLnBrk="1" hangingPunct="1"/>
              <a:t>35</a:t>
            </a:fld>
            <a:endParaRPr lang="en-US" smtClean="0">
              <a:solidFill>
                <a:prstClr val="black"/>
              </a:solidFill>
            </a:endParaRPr>
          </a:p>
        </p:txBody>
      </p:sp>
      <p:sp>
        <p:nvSpPr>
          <p:cNvPr id="17613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660DC00-5291-4F64-BB13-1F349BD57E26}"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35</a:t>
            </a:fld>
            <a:endParaRPr lang="en-US" sz="1300">
              <a:solidFill>
                <a:prstClr val="black"/>
              </a:solidFill>
              <a:ea typeface="Arial Unicode MS" pitchFamily="34" charset="-128"/>
              <a:cs typeface="Arial Unicode MS" pitchFamily="34" charset="-128"/>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0320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5C83F-9C48-4AE5-84CA-E1288B8B7F00}" type="slidenum">
              <a:rPr lang="ar-SA" smtClean="0">
                <a:solidFill>
                  <a:prstClr val="black"/>
                </a:solidFill>
              </a:rPr>
              <a:pPr eaLnBrk="1" hangingPunct="1"/>
              <a:t>3</a:t>
            </a:fld>
            <a:endParaRPr lang="en-US" smtClean="0">
              <a:solidFill>
                <a:prstClr val="black"/>
              </a:solidFill>
            </a:endParaRPr>
          </a:p>
        </p:txBody>
      </p:sp>
      <p:sp>
        <p:nvSpPr>
          <p:cNvPr id="139267"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1C73402A-BE46-4086-9762-EF585693F6C7}"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a:t>
            </a:fld>
            <a:endParaRPr lang="en-US" sz="1300">
              <a:solidFill>
                <a:prstClr val="black"/>
              </a:solidFill>
              <a:ea typeface="Arial Unicode MS" pitchFamily="34" charset="-128"/>
              <a:cs typeface="Arial Unicode MS" pitchFamily="34" charset="-128"/>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676619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B21C9E-E29E-46F4-A35A-2F59566CB500}" type="slidenum">
              <a:rPr lang="ar-SA" smtClean="0">
                <a:solidFill>
                  <a:prstClr val="black"/>
                </a:solidFill>
              </a:rPr>
              <a:pPr eaLnBrk="1" hangingPunct="1"/>
              <a:t>36</a:t>
            </a:fld>
            <a:endParaRPr lang="en-US" smtClean="0">
              <a:solidFill>
                <a:prstClr val="black"/>
              </a:solidFill>
            </a:endParaRPr>
          </a:p>
        </p:txBody>
      </p:sp>
      <p:sp>
        <p:nvSpPr>
          <p:cNvPr id="17715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A24C2308-0D20-4797-A173-045F70D6ECF3}"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36</a:t>
            </a:fld>
            <a:endParaRPr lang="en-US" sz="1300">
              <a:solidFill>
                <a:prstClr val="black"/>
              </a:solidFill>
              <a:ea typeface="Arial Unicode MS" pitchFamily="34" charset="-128"/>
              <a:cs typeface="Arial Unicode MS" pitchFamily="34" charset="-128"/>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15649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pPr/>
              <a:t>41</a:t>
            </a:fld>
            <a:endParaRPr lang="ar-SA"/>
          </a:p>
        </p:txBody>
      </p:sp>
    </p:spTree>
    <p:extLst>
      <p:ext uri="{BB962C8B-B14F-4D97-AF65-F5344CB8AC3E}">
        <p14:creationId xmlns:p14="http://schemas.microsoft.com/office/powerpoint/2010/main" val="244201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76E0C3-0689-4309-95BD-285BFDF17D9D}" type="slidenum">
              <a:rPr lang="ar-SA" smtClean="0"/>
              <a:pPr>
                <a:defRPr/>
              </a:pPr>
              <a:t>44</a:t>
            </a:fld>
            <a:endParaRPr lang="en-US"/>
          </a:p>
        </p:txBody>
      </p:sp>
    </p:spTree>
    <p:extLst>
      <p:ext uri="{BB962C8B-B14F-4D97-AF65-F5344CB8AC3E}">
        <p14:creationId xmlns:p14="http://schemas.microsoft.com/office/powerpoint/2010/main" val="205484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pPr/>
              <a:t>63</a:t>
            </a:fld>
            <a:endParaRPr lang="ar-SA"/>
          </a:p>
        </p:txBody>
      </p:sp>
    </p:spTree>
    <p:extLst>
      <p:ext uri="{BB962C8B-B14F-4D97-AF65-F5344CB8AC3E}">
        <p14:creationId xmlns:p14="http://schemas.microsoft.com/office/powerpoint/2010/main" val="34139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pPr/>
              <a:t>84</a:t>
            </a:fld>
            <a:endParaRPr lang="ar-SA"/>
          </a:p>
        </p:txBody>
      </p:sp>
    </p:spTree>
    <p:extLst>
      <p:ext uri="{BB962C8B-B14F-4D97-AF65-F5344CB8AC3E}">
        <p14:creationId xmlns:p14="http://schemas.microsoft.com/office/powerpoint/2010/main" val="4203463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A8B60F3-6864-4900-A842-4EEF1AB811C2}" type="slidenum">
              <a:rPr lang="ar-SA" smtClean="0"/>
              <a:pPr/>
              <a:t>98</a:t>
            </a:fld>
            <a:endParaRPr lang="ar-SA"/>
          </a:p>
        </p:txBody>
      </p:sp>
    </p:spTree>
    <p:extLst>
      <p:ext uri="{BB962C8B-B14F-4D97-AF65-F5344CB8AC3E}">
        <p14:creationId xmlns:p14="http://schemas.microsoft.com/office/powerpoint/2010/main" val="379471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C561C8-9476-4768-BD9E-D2640E9E6371}" type="slidenum">
              <a:rPr lang="ar-SA" smtClean="0">
                <a:solidFill>
                  <a:prstClr val="black"/>
                </a:solidFill>
              </a:rPr>
              <a:pPr eaLnBrk="1" hangingPunct="1"/>
              <a:t>4</a:t>
            </a:fld>
            <a:endParaRPr lang="en-US" dirty="0" smtClean="0">
              <a:solidFill>
                <a:prstClr val="black"/>
              </a:solidFill>
            </a:endParaRPr>
          </a:p>
        </p:txBody>
      </p:sp>
      <p:sp>
        <p:nvSpPr>
          <p:cNvPr id="14029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DD87AD9C-12CE-45BF-B000-042506132114}"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4</a:t>
            </a:fld>
            <a:endParaRPr lang="en-US" sz="1300" dirty="0">
              <a:solidFill>
                <a:prstClr val="black"/>
              </a:solidFill>
              <a:ea typeface="Arial Unicode MS" pitchFamily="34" charset="-128"/>
              <a:cs typeface="Arial Unicode MS" pitchFamily="34" charset="-128"/>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781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F485D1-6E15-4074-9668-9F43EFC4D609}" type="slidenum">
              <a:rPr lang="ar-SA" smtClean="0">
                <a:solidFill>
                  <a:prstClr val="black"/>
                </a:solidFill>
              </a:rPr>
              <a:pPr eaLnBrk="1" hangingPunct="1"/>
              <a:t>5</a:t>
            </a:fld>
            <a:endParaRPr lang="en-US" dirty="0" smtClean="0">
              <a:solidFill>
                <a:prstClr val="black"/>
              </a:solidFill>
            </a:endParaRPr>
          </a:p>
        </p:txBody>
      </p:sp>
      <p:sp>
        <p:nvSpPr>
          <p:cNvPr id="14233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BE68A3F2-C641-48B6-8207-EAA81FE63AED}"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5</a:t>
            </a:fld>
            <a:endParaRPr lang="en-US" sz="1300" dirty="0">
              <a:solidFill>
                <a:prstClr val="black"/>
              </a:solidFill>
              <a:ea typeface="Arial Unicode MS" pitchFamily="34" charset="-128"/>
              <a:cs typeface="Arial Unicode MS" pitchFamily="34" charset="-128"/>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9502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8D388E-DA2B-4BD7-AEBB-87D31D537EB0}" type="slidenum">
              <a:rPr lang="ar-SA" smtClean="0">
                <a:solidFill>
                  <a:prstClr val="black"/>
                </a:solidFill>
              </a:rPr>
              <a:pPr eaLnBrk="1" hangingPunct="1"/>
              <a:t>6</a:t>
            </a:fld>
            <a:endParaRPr lang="en-US" smtClean="0">
              <a:solidFill>
                <a:prstClr val="black"/>
              </a:solidFill>
            </a:endParaRPr>
          </a:p>
        </p:txBody>
      </p:sp>
      <p:sp>
        <p:nvSpPr>
          <p:cNvPr id="143363"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D60D46D6-8EBD-4FF3-A4E0-9193008F65AB}"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6</a:t>
            </a:fld>
            <a:endParaRPr lang="en-US" sz="1300">
              <a:solidFill>
                <a:prstClr val="black"/>
              </a:solidFill>
              <a:ea typeface="Arial Unicode MS" pitchFamily="34" charset="-128"/>
              <a:cs typeface="Arial Unicode MS" pitchFamily="34" charset="-128"/>
            </a:endParaRPr>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3648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E51349-261C-469E-BE1D-AA79F3183912}" type="slidenum">
              <a:rPr lang="ar-SA" smtClean="0">
                <a:solidFill>
                  <a:prstClr val="black"/>
                </a:solidFill>
              </a:rPr>
              <a:pPr eaLnBrk="1" hangingPunct="1"/>
              <a:t>7</a:t>
            </a:fld>
            <a:endParaRPr lang="en-US" smtClean="0">
              <a:solidFill>
                <a:prstClr val="black"/>
              </a:solidFill>
            </a:endParaRPr>
          </a:p>
        </p:txBody>
      </p:sp>
      <p:sp>
        <p:nvSpPr>
          <p:cNvPr id="145411"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93D6FB70-2914-4B0F-8063-23743AD236C8}"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7</a:t>
            </a:fld>
            <a:endParaRPr lang="en-US" sz="1300">
              <a:solidFill>
                <a:prstClr val="black"/>
              </a:solidFill>
              <a:ea typeface="Arial Unicode MS" pitchFamily="34" charset="-128"/>
              <a:cs typeface="Arial Unicode MS" pitchFamily="34" charset="-128"/>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7367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13E2D84-4D5F-4634-8C53-D06A45E22C9F}" type="slidenum">
              <a:rPr lang="ar-SA" smtClean="0">
                <a:solidFill>
                  <a:prstClr val="black"/>
                </a:solidFill>
              </a:rPr>
              <a:pPr eaLnBrk="1" hangingPunct="1"/>
              <a:t>13</a:t>
            </a:fld>
            <a:endParaRPr lang="en-US" smtClean="0">
              <a:solidFill>
                <a:prstClr val="black"/>
              </a:solidFill>
            </a:endParaRPr>
          </a:p>
        </p:txBody>
      </p:sp>
      <p:sp>
        <p:nvSpPr>
          <p:cNvPr id="146435"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4E0AFAF4-9404-4C2E-AC3D-D31250D7F3B0}"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13</a:t>
            </a:fld>
            <a:endParaRPr lang="en-US" sz="1300">
              <a:solidFill>
                <a:prstClr val="black"/>
              </a:solidFill>
              <a:ea typeface="Arial Unicode MS" pitchFamily="34" charset="-128"/>
              <a:cs typeface="Arial Unicode MS" pitchFamily="34" charset="-128"/>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441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9530" indent="-292126" eaLnBrk="0" hangingPunct="0">
              <a:defRPr>
                <a:solidFill>
                  <a:schemeClr val="tx1"/>
                </a:solidFill>
                <a:latin typeface="Arial" pitchFamily="34" charset="0"/>
                <a:cs typeface="Arial" pitchFamily="34" charset="0"/>
              </a:defRPr>
            </a:lvl2pPr>
            <a:lvl3pPr marL="1168507" indent="-233702" eaLnBrk="0" hangingPunct="0">
              <a:defRPr>
                <a:solidFill>
                  <a:schemeClr val="tx1"/>
                </a:solidFill>
                <a:latin typeface="Arial" pitchFamily="34" charset="0"/>
                <a:cs typeface="Arial" pitchFamily="34" charset="0"/>
              </a:defRPr>
            </a:lvl3pPr>
            <a:lvl4pPr marL="1635910" indent="-233702" eaLnBrk="0" hangingPunct="0">
              <a:defRPr>
                <a:solidFill>
                  <a:schemeClr val="tx1"/>
                </a:solidFill>
                <a:latin typeface="Arial" pitchFamily="34" charset="0"/>
                <a:cs typeface="Arial" pitchFamily="34" charset="0"/>
              </a:defRPr>
            </a:lvl4pPr>
            <a:lvl5pPr marL="2103314" indent="-233702" eaLnBrk="0" hangingPunct="0">
              <a:defRPr>
                <a:solidFill>
                  <a:schemeClr val="tx1"/>
                </a:solidFill>
                <a:latin typeface="Arial" pitchFamily="34" charset="0"/>
                <a:cs typeface="Arial" pitchFamily="34" charset="0"/>
              </a:defRPr>
            </a:lvl5pPr>
            <a:lvl6pPr marL="2570717" indent="-233702" algn="r" rtl="1" eaLnBrk="0" fontAlgn="base" hangingPunct="0">
              <a:spcBef>
                <a:spcPct val="0"/>
              </a:spcBef>
              <a:spcAft>
                <a:spcPct val="0"/>
              </a:spcAft>
              <a:defRPr>
                <a:solidFill>
                  <a:schemeClr val="tx1"/>
                </a:solidFill>
                <a:latin typeface="Arial" pitchFamily="34" charset="0"/>
                <a:cs typeface="Arial" pitchFamily="34" charset="0"/>
              </a:defRPr>
            </a:lvl6pPr>
            <a:lvl7pPr marL="3038119" indent="-233702" algn="r" rtl="1" eaLnBrk="0" fontAlgn="base" hangingPunct="0">
              <a:spcBef>
                <a:spcPct val="0"/>
              </a:spcBef>
              <a:spcAft>
                <a:spcPct val="0"/>
              </a:spcAft>
              <a:defRPr>
                <a:solidFill>
                  <a:schemeClr val="tx1"/>
                </a:solidFill>
                <a:latin typeface="Arial" pitchFamily="34" charset="0"/>
                <a:cs typeface="Arial" pitchFamily="34" charset="0"/>
              </a:defRPr>
            </a:lvl7pPr>
            <a:lvl8pPr marL="3505523" indent="-233702" algn="r" rtl="1" eaLnBrk="0" fontAlgn="base" hangingPunct="0">
              <a:spcBef>
                <a:spcPct val="0"/>
              </a:spcBef>
              <a:spcAft>
                <a:spcPct val="0"/>
              </a:spcAft>
              <a:defRPr>
                <a:solidFill>
                  <a:schemeClr val="tx1"/>
                </a:solidFill>
                <a:latin typeface="Arial" pitchFamily="34" charset="0"/>
                <a:cs typeface="Arial" pitchFamily="34" charset="0"/>
              </a:defRPr>
            </a:lvl8pPr>
            <a:lvl9pPr marL="3972924" indent="-233702"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CEE2E1-631A-42E7-B29A-7C938B2F8903}" type="slidenum">
              <a:rPr lang="ar-SA" smtClean="0">
                <a:solidFill>
                  <a:prstClr val="black"/>
                </a:solidFill>
              </a:rPr>
              <a:pPr eaLnBrk="1" hangingPunct="1"/>
              <a:t>14</a:t>
            </a:fld>
            <a:endParaRPr lang="en-US" smtClean="0">
              <a:solidFill>
                <a:prstClr val="black"/>
              </a:solidFill>
            </a:endParaRPr>
          </a:p>
        </p:txBody>
      </p:sp>
      <p:sp>
        <p:nvSpPr>
          <p:cNvPr id="152579" name="Rectangle 7"/>
          <p:cNvSpPr txBox="1">
            <a:spLocks noGrp="1" noChangeArrowheads="1"/>
          </p:cNvSpPr>
          <p:nvPr/>
        </p:nvSpPr>
        <p:spPr bwMode="auto">
          <a:xfrm>
            <a:off x="1634" y="8989102"/>
            <a:ext cx="3124987" cy="4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6" tIns="47629" rIns="95256" bIns="47629"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fontAlgn="auto" hangingPunct="1">
              <a:spcBef>
                <a:spcPts val="0"/>
              </a:spcBef>
              <a:spcAft>
                <a:spcPts val="0"/>
              </a:spcAft>
            </a:pPr>
            <a:fld id="{D0533FA8-984C-497F-9DD6-CA654F613D7E}" type="slidenum">
              <a:rPr lang="ar-SA" sz="1300">
                <a:solidFill>
                  <a:prstClr val="black"/>
                </a:solidFill>
                <a:ea typeface="Arial Unicode MS" pitchFamily="34" charset="-128"/>
                <a:cs typeface="Arial Unicode MS" pitchFamily="34" charset="-128"/>
              </a:rPr>
              <a:pPr algn="l" rtl="0" eaLnBrk="1" fontAlgn="auto" hangingPunct="1">
                <a:spcBef>
                  <a:spcPts val="0"/>
                </a:spcBef>
                <a:spcAft>
                  <a:spcPts val="0"/>
                </a:spcAft>
              </a:pPr>
              <a:t>14</a:t>
            </a:fld>
            <a:endParaRPr lang="en-US" sz="1300">
              <a:solidFill>
                <a:prstClr val="black"/>
              </a:solidFill>
              <a:ea typeface="Arial Unicode MS" pitchFamily="34" charset="-128"/>
              <a:cs typeface="Arial Unicode MS" pitchFamily="34" charset="-128"/>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4369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fld id="{53B3B390-1D09-4DCD-A263-5A6A44FD8854}" type="datetime1">
              <a:rPr lang="ar-SA" smtClean="0"/>
              <a:pPr>
                <a:defRPr/>
              </a:pPr>
              <a:t>28/08/1435</a:t>
            </a:fld>
            <a:endParaRPr lang="en-US" altLang="en-US"/>
          </a:p>
        </p:txBody>
      </p:sp>
      <p:sp>
        <p:nvSpPr>
          <p:cNvPr id="5" name="Footer Placeholder 4"/>
          <p:cNvSpPr>
            <a:spLocks noGrp="1"/>
          </p:cNvSpPr>
          <p:nvPr>
            <p:ph type="ftr" sz="quarter" idx="11"/>
          </p:nvPr>
        </p:nvSpPr>
        <p:spPr/>
        <p:txBody>
          <a:bodyPr/>
          <a:lstStyle/>
          <a:p>
            <a:pPr>
              <a:defRPr/>
            </a:pPr>
            <a:r>
              <a:rPr lang="ar-SA" altLang="en-US" smtClean="0"/>
              <a:t>Lecture 18</a:t>
            </a:r>
            <a:endParaRPr lang="en-US" altLang="en-US"/>
          </a:p>
        </p:txBody>
      </p:sp>
      <p:sp>
        <p:nvSpPr>
          <p:cNvPr id="6" name="Slide Number Placeholder 5"/>
          <p:cNvSpPr>
            <a:spLocks noGrp="1"/>
          </p:cNvSpPr>
          <p:nvPr>
            <p:ph type="sldNum" sz="quarter" idx="12"/>
          </p:nvPr>
        </p:nvSpPr>
        <p:spPr/>
        <p:txBody>
          <a:bodyPr/>
          <a:lstStyle/>
          <a:p>
            <a:pPr>
              <a:defRPr/>
            </a:pPr>
            <a:fld id="{1155807F-2045-4DB7-8C8E-721EF577ED00}" type="slidenum">
              <a:rPr lang="ar-SA" altLang="en-US" smtClean="0"/>
              <a:pPr>
                <a:defRPr/>
              </a:pPr>
              <a:t>‹#›</a:t>
            </a:fld>
            <a:endParaRPr lang="en-US" altLang="en-US"/>
          </a:p>
        </p:txBody>
      </p:sp>
    </p:spTree>
    <p:extLst>
      <p:ext uri="{BB962C8B-B14F-4D97-AF65-F5344CB8AC3E}">
        <p14:creationId xmlns:p14="http://schemas.microsoft.com/office/powerpoint/2010/main" val="247605016"/>
      </p:ext>
    </p:extLst>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1EE2102A-3809-413C-9085-2581F697B246}" type="datetime1">
              <a:rPr lang="ar-SA" smtClean="0"/>
              <a:pPr>
                <a:defRPr/>
              </a:pPr>
              <a:t>28/08/1435</a:t>
            </a:fld>
            <a:endParaRPr lang="en-US" altLang="en-US"/>
          </a:p>
        </p:txBody>
      </p:sp>
      <p:sp>
        <p:nvSpPr>
          <p:cNvPr id="5" name="Footer Placeholder 4"/>
          <p:cNvSpPr>
            <a:spLocks noGrp="1"/>
          </p:cNvSpPr>
          <p:nvPr>
            <p:ph type="ftr" sz="quarter" idx="11"/>
          </p:nvPr>
        </p:nvSpPr>
        <p:spPr/>
        <p:txBody>
          <a:bodyPr/>
          <a:lstStyle/>
          <a:p>
            <a:pPr>
              <a:defRPr/>
            </a:pPr>
            <a:r>
              <a:rPr lang="ar-SA" altLang="en-US" smtClean="0"/>
              <a:t>Lecture 18</a:t>
            </a:r>
            <a:endParaRPr lang="en-US" altLang="en-US"/>
          </a:p>
        </p:txBody>
      </p:sp>
      <p:sp>
        <p:nvSpPr>
          <p:cNvPr id="6" name="Slide Number Placeholder 5"/>
          <p:cNvSpPr>
            <a:spLocks noGrp="1"/>
          </p:cNvSpPr>
          <p:nvPr>
            <p:ph type="sldNum" sz="quarter" idx="12"/>
          </p:nvPr>
        </p:nvSpPr>
        <p:spPr/>
        <p:txBody>
          <a:bodyPr/>
          <a:lstStyle/>
          <a:p>
            <a:pPr>
              <a:defRPr/>
            </a:pPr>
            <a:fld id="{961E532C-C270-4702-987B-400EA8C7FA05}" type="slidenum">
              <a:rPr lang="ar-SA" altLang="en-US" smtClean="0"/>
              <a:pPr>
                <a:defRPr/>
              </a:pPr>
              <a:t>‹#›</a:t>
            </a:fld>
            <a:endParaRPr lang="en-US" altLang="en-US"/>
          </a:p>
        </p:txBody>
      </p:sp>
    </p:spTree>
    <p:extLst>
      <p:ext uri="{BB962C8B-B14F-4D97-AF65-F5344CB8AC3E}">
        <p14:creationId xmlns:p14="http://schemas.microsoft.com/office/powerpoint/2010/main" val="3807501424"/>
      </p:ext>
    </p:extLst>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0EEE25C6-79FC-4BD5-BC21-D5877AFE418D}" type="datetime1">
              <a:rPr lang="ar-SA" smtClean="0"/>
              <a:pPr>
                <a:defRPr/>
              </a:pPr>
              <a:t>28/08/1435</a:t>
            </a:fld>
            <a:endParaRPr lang="en-US" altLang="en-US"/>
          </a:p>
        </p:txBody>
      </p:sp>
      <p:sp>
        <p:nvSpPr>
          <p:cNvPr id="5" name="Footer Placeholder 4"/>
          <p:cNvSpPr>
            <a:spLocks noGrp="1"/>
          </p:cNvSpPr>
          <p:nvPr>
            <p:ph type="ftr" sz="quarter" idx="11"/>
          </p:nvPr>
        </p:nvSpPr>
        <p:spPr/>
        <p:txBody>
          <a:bodyPr/>
          <a:lstStyle/>
          <a:p>
            <a:pPr>
              <a:defRPr/>
            </a:pPr>
            <a:r>
              <a:rPr lang="ar-SA" altLang="en-US" smtClean="0"/>
              <a:t>Lecture 18</a:t>
            </a:r>
            <a:endParaRPr lang="en-US" altLang="en-US"/>
          </a:p>
        </p:txBody>
      </p:sp>
      <p:sp>
        <p:nvSpPr>
          <p:cNvPr id="6" name="Slide Number Placeholder 5"/>
          <p:cNvSpPr>
            <a:spLocks noGrp="1"/>
          </p:cNvSpPr>
          <p:nvPr>
            <p:ph type="sldNum" sz="quarter" idx="12"/>
          </p:nvPr>
        </p:nvSpPr>
        <p:spPr/>
        <p:txBody>
          <a:bodyPr/>
          <a:lstStyle/>
          <a:p>
            <a:pPr>
              <a:defRPr/>
            </a:pPr>
            <a:fld id="{F8D98335-44EA-401A-AF72-887DC4BF3D26}" type="slidenum">
              <a:rPr lang="ar-SA" altLang="en-US" smtClean="0"/>
              <a:pPr>
                <a:defRPr/>
              </a:pPr>
              <a:t>‹#›</a:t>
            </a:fld>
            <a:endParaRPr lang="en-US" altLang="en-US"/>
          </a:p>
        </p:txBody>
      </p:sp>
    </p:spTree>
    <p:extLst>
      <p:ext uri="{BB962C8B-B14F-4D97-AF65-F5344CB8AC3E}">
        <p14:creationId xmlns:p14="http://schemas.microsoft.com/office/powerpoint/2010/main" val="2282837349"/>
      </p:ext>
    </p:extLst>
  </p:cSld>
  <p:clrMapOvr>
    <a:masterClrMapping/>
  </p:clrMapOvr>
  <p:transition>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0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66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84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06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8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069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44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36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A53B6B36-A51B-467D-BC4D-2BA03FA3BF42}" type="datetime1">
              <a:rPr lang="ar-SA" smtClean="0"/>
              <a:pPr>
                <a:defRPr/>
              </a:pPr>
              <a:t>28/08/1435</a:t>
            </a:fld>
            <a:endParaRPr lang="en-US" altLang="en-US"/>
          </a:p>
        </p:txBody>
      </p:sp>
      <p:sp>
        <p:nvSpPr>
          <p:cNvPr id="5" name="Footer Placeholder 4"/>
          <p:cNvSpPr>
            <a:spLocks noGrp="1"/>
          </p:cNvSpPr>
          <p:nvPr>
            <p:ph type="ftr" sz="quarter" idx="11"/>
          </p:nvPr>
        </p:nvSpPr>
        <p:spPr/>
        <p:txBody>
          <a:bodyPr/>
          <a:lstStyle/>
          <a:p>
            <a:pPr>
              <a:defRPr/>
            </a:pPr>
            <a:r>
              <a:rPr lang="ar-SA" altLang="en-US" smtClean="0"/>
              <a:t>Lecture 18</a:t>
            </a:r>
            <a:endParaRPr lang="en-US" altLang="en-US"/>
          </a:p>
        </p:txBody>
      </p:sp>
      <p:sp>
        <p:nvSpPr>
          <p:cNvPr id="6" name="Slide Number Placeholder 5"/>
          <p:cNvSpPr>
            <a:spLocks noGrp="1"/>
          </p:cNvSpPr>
          <p:nvPr>
            <p:ph type="sldNum" sz="quarter" idx="12"/>
          </p:nvPr>
        </p:nvSpPr>
        <p:spPr/>
        <p:txBody>
          <a:bodyPr/>
          <a:lstStyle/>
          <a:p>
            <a:pPr>
              <a:defRPr/>
            </a:pPr>
            <a:fld id="{8BAB7054-C4E0-4762-9079-239BB8691717}" type="slidenum">
              <a:rPr lang="ar-SA" altLang="en-US" smtClean="0"/>
              <a:pPr>
                <a:defRPr/>
              </a:pPr>
              <a:t>‹#›</a:t>
            </a:fld>
            <a:endParaRPr lang="en-US" altLang="en-US"/>
          </a:p>
        </p:txBody>
      </p:sp>
    </p:spTree>
    <p:extLst>
      <p:ext uri="{BB962C8B-B14F-4D97-AF65-F5344CB8AC3E}">
        <p14:creationId xmlns:p14="http://schemas.microsoft.com/office/powerpoint/2010/main" val="1545995885"/>
      </p:ext>
    </p:extLst>
  </p:cSld>
  <p:clrMapOvr>
    <a:masterClrMapping/>
  </p:clrMapOvr>
  <p:transition>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8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98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7BDFB-4E0A-44BE-93B6-8C813C9405DF}" type="datetimeFigureOut">
              <a:rPr lang="en-US" smtClean="0">
                <a:solidFill>
                  <a:prstClr val="black">
                    <a:tint val="75000"/>
                  </a:prstClr>
                </a:solidFill>
              </a:rPr>
              <a:pPr/>
              <a:t>6/26/2014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E76B16-D373-4C8C-B00F-3002444B9C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49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B940C0-C6C3-4AEE-8F48-4D243DB86FCC}" type="datetime1">
              <a:rPr lang="ar-SA" smtClean="0"/>
              <a:pPr>
                <a:defRPr/>
              </a:pPr>
              <a:t>28/08/1435</a:t>
            </a:fld>
            <a:endParaRPr lang="en-US" altLang="en-US"/>
          </a:p>
        </p:txBody>
      </p:sp>
      <p:sp>
        <p:nvSpPr>
          <p:cNvPr id="5" name="Footer Placeholder 4"/>
          <p:cNvSpPr>
            <a:spLocks noGrp="1"/>
          </p:cNvSpPr>
          <p:nvPr>
            <p:ph type="ftr" sz="quarter" idx="11"/>
          </p:nvPr>
        </p:nvSpPr>
        <p:spPr/>
        <p:txBody>
          <a:bodyPr/>
          <a:lstStyle/>
          <a:p>
            <a:pPr>
              <a:defRPr/>
            </a:pPr>
            <a:r>
              <a:rPr lang="ar-SA" altLang="en-US" smtClean="0"/>
              <a:t>Lecture 18</a:t>
            </a:r>
            <a:endParaRPr lang="en-US" altLang="en-US"/>
          </a:p>
        </p:txBody>
      </p:sp>
      <p:sp>
        <p:nvSpPr>
          <p:cNvPr id="6" name="Slide Number Placeholder 5"/>
          <p:cNvSpPr>
            <a:spLocks noGrp="1"/>
          </p:cNvSpPr>
          <p:nvPr>
            <p:ph type="sldNum" sz="quarter" idx="12"/>
          </p:nvPr>
        </p:nvSpPr>
        <p:spPr/>
        <p:txBody>
          <a:bodyPr/>
          <a:lstStyle/>
          <a:p>
            <a:pPr>
              <a:defRPr/>
            </a:pPr>
            <a:fld id="{7982BD2D-DB2C-4B7E-B6EB-EE47E2C7D041}" type="slidenum">
              <a:rPr lang="ar-SA" altLang="en-US" smtClean="0"/>
              <a:pPr>
                <a:defRPr/>
              </a:pPr>
              <a:t>‹#›</a:t>
            </a:fld>
            <a:endParaRPr lang="en-US" altLang="en-US"/>
          </a:p>
        </p:txBody>
      </p:sp>
    </p:spTree>
    <p:extLst>
      <p:ext uri="{BB962C8B-B14F-4D97-AF65-F5344CB8AC3E}">
        <p14:creationId xmlns:p14="http://schemas.microsoft.com/office/powerpoint/2010/main" val="311643065"/>
      </p:ext>
    </p:extLst>
  </p:cSld>
  <p:clrMapOvr>
    <a:masterClrMapping/>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fld id="{7383A09B-543F-41BA-A1B6-A55445DBA53D}" type="datetime1">
              <a:rPr lang="ar-SA" smtClean="0"/>
              <a:pPr>
                <a:defRPr/>
              </a:pPr>
              <a:t>28/08/1435</a:t>
            </a:fld>
            <a:endParaRPr lang="en-US" altLang="en-US"/>
          </a:p>
        </p:txBody>
      </p:sp>
      <p:sp>
        <p:nvSpPr>
          <p:cNvPr id="6" name="Footer Placeholder 5"/>
          <p:cNvSpPr>
            <a:spLocks noGrp="1"/>
          </p:cNvSpPr>
          <p:nvPr>
            <p:ph type="ftr" sz="quarter" idx="11"/>
          </p:nvPr>
        </p:nvSpPr>
        <p:spPr/>
        <p:txBody>
          <a:bodyPr/>
          <a:lstStyle/>
          <a:p>
            <a:pPr>
              <a:defRPr/>
            </a:pPr>
            <a:r>
              <a:rPr lang="ar-SA" altLang="en-US" smtClean="0"/>
              <a:t>Lecture 18</a:t>
            </a:r>
            <a:endParaRPr lang="en-US" altLang="en-US"/>
          </a:p>
        </p:txBody>
      </p:sp>
      <p:sp>
        <p:nvSpPr>
          <p:cNvPr id="7" name="Slide Number Placeholder 6"/>
          <p:cNvSpPr>
            <a:spLocks noGrp="1"/>
          </p:cNvSpPr>
          <p:nvPr>
            <p:ph type="sldNum" sz="quarter" idx="12"/>
          </p:nvPr>
        </p:nvSpPr>
        <p:spPr/>
        <p:txBody>
          <a:bodyPr/>
          <a:lstStyle/>
          <a:p>
            <a:pPr>
              <a:defRPr/>
            </a:pPr>
            <a:fld id="{FAC76892-27A0-4D6A-A351-98A451EF7B3F}" type="slidenum">
              <a:rPr lang="ar-SA" altLang="en-US" smtClean="0"/>
              <a:pPr>
                <a:defRPr/>
              </a:pPr>
              <a:t>‹#›</a:t>
            </a:fld>
            <a:endParaRPr lang="en-US" altLang="en-US"/>
          </a:p>
        </p:txBody>
      </p:sp>
    </p:spTree>
    <p:extLst>
      <p:ext uri="{BB962C8B-B14F-4D97-AF65-F5344CB8AC3E}">
        <p14:creationId xmlns:p14="http://schemas.microsoft.com/office/powerpoint/2010/main" val="1877175455"/>
      </p:ext>
    </p:extLst>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fld id="{6A402CDE-D075-4969-A265-3DDD299CCD02}" type="datetime1">
              <a:rPr lang="ar-SA" smtClean="0"/>
              <a:pPr>
                <a:defRPr/>
              </a:pPr>
              <a:t>28/08/1435</a:t>
            </a:fld>
            <a:endParaRPr lang="en-US" altLang="en-US"/>
          </a:p>
        </p:txBody>
      </p:sp>
      <p:sp>
        <p:nvSpPr>
          <p:cNvPr id="8" name="Footer Placeholder 7"/>
          <p:cNvSpPr>
            <a:spLocks noGrp="1"/>
          </p:cNvSpPr>
          <p:nvPr>
            <p:ph type="ftr" sz="quarter" idx="11"/>
          </p:nvPr>
        </p:nvSpPr>
        <p:spPr/>
        <p:txBody>
          <a:bodyPr/>
          <a:lstStyle/>
          <a:p>
            <a:pPr>
              <a:defRPr/>
            </a:pPr>
            <a:r>
              <a:rPr lang="ar-SA" altLang="en-US" smtClean="0"/>
              <a:t>Lecture 18</a:t>
            </a:r>
            <a:endParaRPr lang="en-US" altLang="en-US"/>
          </a:p>
        </p:txBody>
      </p:sp>
      <p:sp>
        <p:nvSpPr>
          <p:cNvPr id="9" name="Slide Number Placeholder 8"/>
          <p:cNvSpPr>
            <a:spLocks noGrp="1"/>
          </p:cNvSpPr>
          <p:nvPr>
            <p:ph type="sldNum" sz="quarter" idx="12"/>
          </p:nvPr>
        </p:nvSpPr>
        <p:spPr/>
        <p:txBody>
          <a:bodyPr/>
          <a:lstStyle/>
          <a:p>
            <a:pPr>
              <a:defRPr/>
            </a:pPr>
            <a:fld id="{65AD87AB-3808-4159-B7FC-E91B7E49D870}" type="slidenum">
              <a:rPr lang="ar-SA" altLang="en-US" smtClean="0"/>
              <a:pPr>
                <a:defRPr/>
              </a:pPr>
              <a:t>‹#›</a:t>
            </a:fld>
            <a:endParaRPr lang="en-US" altLang="en-US"/>
          </a:p>
        </p:txBody>
      </p:sp>
    </p:spTree>
    <p:extLst>
      <p:ext uri="{BB962C8B-B14F-4D97-AF65-F5344CB8AC3E}">
        <p14:creationId xmlns:p14="http://schemas.microsoft.com/office/powerpoint/2010/main" val="3925616516"/>
      </p:ext>
    </p:extLst>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fld id="{AC28311C-DB1F-444D-8418-1E1E9BBE5CF5}" type="datetime1">
              <a:rPr lang="ar-SA" smtClean="0"/>
              <a:pPr>
                <a:defRPr/>
              </a:pPr>
              <a:t>28/08/1435</a:t>
            </a:fld>
            <a:endParaRPr lang="en-US" altLang="en-US"/>
          </a:p>
        </p:txBody>
      </p:sp>
      <p:sp>
        <p:nvSpPr>
          <p:cNvPr id="4" name="Footer Placeholder 3"/>
          <p:cNvSpPr>
            <a:spLocks noGrp="1"/>
          </p:cNvSpPr>
          <p:nvPr>
            <p:ph type="ftr" sz="quarter" idx="11"/>
          </p:nvPr>
        </p:nvSpPr>
        <p:spPr/>
        <p:txBody>
          <a:bodyPr/>
          <a:lstStyle/>
          <a:p>
            <a:pPr>
              <a:defRPr/>
            </a:pPr>
            <a:r>
              <a:rPr lang="ar-SA" altLang="en-US" smtClean="0"/>
              <a:t>Lecture 18</a:t>
            </a:r>
            <a:endParaRPr lang="en-US" altLang="en-US"/>
          </a:p>
        </p:txBody>
      </p:sp>
      <p:sp>
        <p:nvSpPr>
          <p:cNvPr id="5" name="Slide Number Placeholder 4"/>
          <p:cNvSpPr>
            <a:spLocks noGrp="1"/>
          </p:cNvSpPr>
          <p:nvPr>
            <p:ph type="sldNum" sz="quarter" idx="12"/>
          </p:nvPr>
        </p:nvSpPr>
        <p:spPr/>
        <p:txBody>
          <a:bodyPr/>
          <a:lstStyle/>
          <a:p>
            <a:pPr>
              <a:defRPr/>
            </a:pPr>
            <a:fld id="{4B0ED98E-19D0-4502-9A3B-213F92E74591}" type="slidenum">
              <a:rPr lang="ar-SA" altLang="en-US" smtClean="0"/>
              <a:pPr>
                <a:defRPr/>
              </a:pPr>
              <a:t>‹#›</a:t>
            </a:fld>
            <a:endParaRPr lang="en-US" altLang="en-US"/>
          </a:p>
        </p:txBody>
      </p:sp>
    </p:spTree>
    <p:extLst>
      <p:ext uri="{BB962C8B-B14F-4D97-AF65-F5344CB8AC3E}">
        <p14:creationId xmlns:p14="http://schemas.microsoft.com/office/powerpoint/2010/main" val="122500929"/>
      </p:ext>
    </p:extLst>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DA82E6-D683-427D-9444-1876CB5AE99C}" type="datetime1">
              <a:rPr lang="ar-SA" smtClean="0"/>
              <a:pPr>
                <a:defRPr/>
              </a:pPr>
              <a:t>28/08/1435</a:t>
            </a:fld>
            <a:endParaRPr lang="en-US" altLang="en-US"/>
          </a:p>
        </p:txBody>
      </p:sp>
      <p:sp>
        <p:nvSpPr>
          <p:cNvPr id="3" name="Footer Placeholder 2"/>
          <p:cNvSpPr>
            <a:spLocks noGrp="1"/>
          </p:cNvSpPr>
          <p:nvPr>
            <p:ph type="ftr" sz="quarter" idx="11"/>
          </p:nvPr>
        </p:nvSpPr>
        <p:spPr/>
        <p:txBody>
          <a:bodyPr/>
          <a:lstStyle/>
          <a:p>
            <a:pPr>
              <a:defRPr/>
            </a:pPr>
            <a:r>
              <a:rPr lang="ar-SA" altLang="en-US" smtClean="0"/>
              <a:t>Lecture 18</a:t>
            </a:r>
            <a:endParaRPr lang="en-US" altLang="en-US"/>
          </a:p>
        </p:txBody>
      </p:sp>
      <p:sp>
        <p:nvSpPr>
          <p:cNvPr id="4" name="Slide Number Placeholder 3"/>
          <p:cNvSpPr>
            <a:spLocks noGrp="1"/>
          </p:cNvSpPr>
          <p:nvPr>
            <p:ph type="sldNum" sz="quarter" idx="12"/>
          </p:nvPr>
        </p:nvSpPr>
        <p:spPr/>
        <p:txBody>
          <a:bodyPr/>
          <a:lstStyle/>
          <a:p>
            <a:pPr>
              <a:defRPr/>
            </a:pPr>
            <a:fld id="{0A614C7F-024F-4808-8DDA-CC55D0356AD7}" type="slidenum">
              <a:rPr lang="ar-SA" altLang="en-US" smtClean="0"/>
              <a:pPr>
                <a:defRPr/>
              </a:pPr>
              <a:t>‹#›</a:t>
            </a:fld>
            <a:endParaRPr lang="en-US" altLang="en-US"/>
          </a:p>
        </p:txBody>
      </p:sp>
    </p:spTree>
    <p:extLst>
      <p:ext uri="{BB962C8B-B14F-4D97-AF65-F5344CB8AC3E}">
        <p14:creationId xmlns:p14="http://schemas.microsoft.com/office/powerpoint/2010/main" val="2707182395"/>
      </p:ext>
    </p:extLst>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966257-F5A9-440E-BFE5-95B0F425A55B}" type="datetime1">
              <a:rPr lang="ar-SA" smtClean="0"/>
              <a:pPr>
                <a:defRPr/>
              </a:pPr>
              <a:t>28/08/1435</a:t>
            </a:fld>
            <a:endParaRPr lang="en-US" altLang="en-US"/>
          </a:p>
        </p:txBody>
      </p:sp>
      <p:sp>
        <p:nvSpPr>
          <p:cNvPr id="6" name="Footer Placeholder 5"/>
          <p:cNvSpPr>
            <a:spLocks noGrp="1"/>
          </p:cNvSpPr>
          <p:nvPr>
            <p:ph type="ftr" sz="quarter" idx="11"/>
          </p:nvPr>
        </p:nvSpPr>
        <p:spPr/>
        <p:txBody>
          <a:bodyPr/>
          <a:lstStyle/>
          <a:p>
            <a:pPr>
              <a:defRPr/>
            </a:pPr>
            <a:r>
              <a:rPr lang="ar-SA" altLang="en-US" smtClean="0"/>
              <a:t>Lecture 18</a:t>
            </a:r>
            <a:endParaRPr lang="en-US" altLang="en-US"/>
          </a:p>
        </p:txBody>
      </p:sp>
      <p:sp>
        <p:nvSpPr>
          <p:cNvPr id="7" name="Slide Number Placeholder 6"/>
          <p:cNvSpPr>
            <a:spLocks noGrp="1"/>
          </p:cNvSpPr>
          <p:nvPr>
            <p:ph type="sldNum" sz="quarter" idx="12"/>
          </p:nvPr>
        </p:nvSpPr>
        <p:spPr/>
        <p:txBody>
          <a:bodyPr/>
          <a:lstStyle/>
          <a:p>
            <a:pPr>
              <a:defRPr/>
            </a:pPr>
            <a:fld id="{4C7FC169-61CB-4554-B031-4AF6CED42DCE}" type="slidenum">
              <a:rPr lang="ar-SA" altLang="en-US" smtClean="0"/>
              <a:pPr>
                <a:defRPr/>
              </a:pPr>
              <a:t>‹#›</a:t>
            </a:fld>
            <a:endParaRPr lang="en-US" altLang="en-US"/>
          </a:p>
        </p:txBody>
      </p:sp>
    </p:spTree>
    <p:extLst>
      <p:ext uri="{BB962C8B-B14F-4D97-AF65-F5344CB8AC3E}">
        <p14:creationId xmlns:p14="http://schemas.microsoft.com/office/powerpoint/2010/main" val="2368257021"/>
      </p:ext>
    </p:extLst>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3347B92-71C5-4974-90A9-492A09307EED}" type="datetime1">
              <a:rPr lang="ar-SA" smtClean="0"/>
              <a:pPr>
                <a:defRPr/>
              </a:pPr>
              <a:t>28/08/1435</a:t>
            </a:fld>
            <a:endParaRPr lang="en-US" altLang="en-US"/>
          </a:p>
        </p:txBody>
      </p:sp>
      <p:sp>
        <p:nvSpPr>
          <p:cNvPr id="6" name="Footer Placeholder 5"/>
          <p:cNvSpPr>
            <a:spLocks noGrp="1"/>
          </p:cNvSpPr>
          <p:nvPr>
            <p:ph type="ftr" sz="quarter" idx="11"/>
          </p:nvPr>
        </p:nvSpPr>
        <p:spPr/>
        <p:txBody>
          <a:bodyPr/>
          <a:lstStyle/>
          <a:p>
            <a:pPr>
              <a:defRPr/>
            </a:pPr>
            <a:r>
              <a:rPr lang="ar-SA" altLang="en-US" smtClean="0"/>
              <a:t>Lecture 18</a:t>
            </a:r>
            <a:endParaRPr lang="en-US" altLang="en-US"/>
          </a:p>
        </p:txBody>
      </p:sp>
      <p:sp>
        <p:nvSpPr>
          <p:cNvPr id="7" name="Slide Number Placeholder 6"/>
          <p:cNvSpPr>
            <a:spLocks noGrp="1"/>
          </p:cNvSpPr>
          <p:nvPr>
            <p:ph type="sldNum" sz="quarter" idx="12"/>
          </p:nvPr>
        </p:nvSpPr>
        <p:spPr/>
        <p:txBody>
          <a:bodyPr/>
          <a:lstStyle/>
          <a:p>
            <a:pPr>
              <a:defRPr/>
            </a:pPr>
            <a:fld id="{FD6656FB-584B-470F-8BB7-1223304F39D9}" type="slidenum">
              <a:rPr lang="ar-SA" altLang="en-US" smtClean="0"/>
              <a:pPr>
                <a:defRPr/>
              </a:pPr>
              <a:t>‹#›</a:t>
            </a:fld>
            <a:endParaRPr lang="en-US" altLang="en-US"/>
          </a:p>
        </p:txBody>
      </p:sp>
    </p:spTree>
    <p:extLst>
      <p:ext uri="{BB962C8B-B14F-4D97-AF65-F5344CB8AC3E}">
        <p14:creationId xmlns:p14="http://schemas.microsoft.com/office/powerpoint/2010/main" val="1717416399"/>
      </p:ext>
    </p:extLst>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5E791B-3358-46F5-A43D-028B902814F9}" type="datetime1">
              <a:rPr lang="ar-SA" smtClean="0"/>
              <a:pPr>
                <a:defRPr/>
              </a:pPr>
              <a:t>28/08/1435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ar-SA" altLang="en-US" smtClean="0"/>
              <a:t>Lecture 18</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53F4F9-C660-4308-9167-C08BE9B90691}" type="slidenum">
              <a:rPr lang="ar-SA" altLang="en-US" smtClean="0"/>
              <a:pPr>
                <a:defRPr/>
              </a:pPr>
              <a:t>‹#›</a:t>
            </a:fld>
            <a:endParaRPr lang="en-US" altLang="en-US"/>
          </a:p>
        </p:txBody>
      </p:sp>
    </p:spTree>
    <p:extLst>
      <p:ext uri="{BB962C8B-B14F-4D97-AF65-F5344CB8AC3E}">
        <p14:creationId xmlns:p14="http://schemas.microsoft.com/office/powerpoint/2010/main" val="1839218960"/>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p:pull dir="d"/>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fontAlgn="auto">
              <a:spcBef>
                <a:spcPts val="0"/>
              </a:spcBef>
              <a:spcAft>
                <a:spcPts val="0"/>
              </a:spcAft>
            </a:pPr>
            <a:fld id="{9B77BDFB-4E0A-44BE-93B6-8C813C9405DF}" type="datetimeFigureOut">
              <a:rPr lang="en-US" smtClean="0">
                <a:solidFill>
                  <a:prstClr val="black">
                    <a:tint val="75000"/>
                  </a:prstClr>
                </a:solidFill>
                <a:latin typeface="Calibri" panose="020F0502020204030204"/>
              </a:rPr>
              <a:pPr rtl="0" fontAlgn="auto">
                <a:spcBef>
                  <a:spcPts val="0"/>
                </a:spcBef>
                <a:spcAft>
                  <a:spcPts val="0"/>
                </a:spcAft>
              </a:pPr>
              <a:t>6/26/2014</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fontAlgn="auto">
              <a:spcBef>
                <a:spcPts val="0"/>
              </a:spcBef>
              <a:spcAft>
                <a:spcPts val="0"/>
              </a:spcAft>
            </a:pPr>
            <a:fld id="{D7E76B16-D373-4C8C-B00F-3002444B9CF7}" type="slidenum">
              <a:rPr lang="en-US" smtClean="0">
                <a:solidFill>
                  <a:prstClr val="black">
                    <a:tint val="75000"/>
                  </a:prstClr>
                </a:solidFill>
                <a:latin typeface="Calibri" panose="020F0502020204030204"/>
              </a:rPr>
              <a:pPr rtl="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87211095"/>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439652" y="2078850"/>
            <a:ext cx="6048672" cy="2538282"/>
          </a:xfrm>
          <a:prstGeom prst="rect">
            <a:avLst/>
          </a:prstGeom>
        </p:spPr>
        <p:style>
          <a:lnRef idx="1">
            <a:schemeClr val="accent4"/>
          </a:lnRef>
          <a:fillRef idx="2">
            <a:schemeClr val="accent4"/>
          </a:fillRef>
          <a:effectRef idx="1">
            <a:schemeClr val="accent4"/>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dk1"/>
                </a:solidFill>
                <a:effectLst>
                  <a:reflection blurRad="6350" stA="55000" endA="300" endPos="45500" dir="5400000" sy="-100000" algn="bl" rotWithShape="0"/>
                </a:effectLst>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marL="137160" indent="0" algn="ctr" fontAlgn="auto">
              <a:spcAft>
                <a:spcPts val="0"/>
              </a:spcAft>
              <a:buClr>
                <a:srgbClr val="70AD47">
                  <a:lumMod val="75000"/>
                </a:srgbClr>
              </a:buClr>
              <a:buNone/>
            </a:pPr>
            <a:r>
              <a:rPr lang="ar-SA" sz="2700" dirty="0">
                <a:ln/>
                <a:solidFill>
                  <a:srgbClr val="4472C4">
                    <a:lumMod val="50000"/>
                  </a:srgbClr>
                </a:solidFill>
                <a:effectLst/>
              </a:rPr>
              <a:t/>
            </a:r>
            <a:br>
              <a:rPr lang="ar-SA" sz="2700" dirty="0">
                <a:ln/>
                <a:solidFill>
                  <a:srgbClr val="4472C4">
                    <a:lumMod val="50000"/>
                  </a:srgbClr>
                </a:solidFill>
                <a:effectLst/>
              </a:rPr>
            </a:br>
            <a:r>
              <a:rPr lang="ar-SA" sz="3600" dirty="0" smtClean="0">
                <a:ln/>
                <a:solidFill>
                  <a:srgbClr val="4472C4">
                    <a:lumMod val="50000"/>
                  </a:srgbClr>
                </a:solidFill>
                <a:effectLst/>
                <a:cs typeface="PT Simple Bold Ruled" pitchFamily="2" charset="-78"/>
              </a:rPr>
              <a:t>المحاضرة </a:t>
            </a:r>
            <a:r>
              <a:rPr lang="ar-SA" sz="3600" dirty="0">
                <a:ln/>
                <a:solidFill>
                  <a:srgbClr val="4472C4">
                    <a:lumMod val="50000"/>
                  </a:srgbClr>
                </a:solidFill>
                <a:effectLst/>
                <a:cs typeface="PT Simple Bold Ruled" pitchFamily="2" charset="-78"/>
              </a:rPr>
              <a:t>الأولى</a:t>
            </a:r>
            <a:endParaRPr lang="ar-SA" sz="2700" dirty="0">
              <a:ln/>
              <a:solidFill>
                <a:srgbClr val="4472C4">
                  <a:lumMod val="50000"/>
                </a:srgbClr>
              </a:solidFill>
              <a:effectLst/>
              <a:cs typeface="PT Simple Bold Ruled" pitchFamily="2" charset="-78"/>
            </a:endParaRPr>
          </a:p>
        </p:txBody>
      </p:sp>
    </p:spTree>
    <p:extLst>
      <p:ext uri="{BB962C8B-B14F-4D97-AF65-F5344CB8AC3E}">
        <p14:creationId xmlns:p14="http://schemas.microsoft.com/office/powerpoint/2010/main" val="380775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nvPr>
        </p:nvGraphicFramePr>
        <p:xfrm>
          <a:off x="1439652" y="1214754"/>
          <a:ext cx="6372708" cy="4644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40A0DC3-EA21-4322-9F0F-F640332BEF08}"/>
                                            </p:graphicEl>
                                          </p:spTgt>
                                        </p:tgtEl>
                                        <p:attrNameLst>
                                          <p:attrName>style.visibility</p:attrName>
                                        </p:attrNameLst>
                                      </p:cBhvr>
                                      <p:to>
                                        <p:strVal val="visible"/>
                                      </p:to>
                                    </p:set>
                                    <p:animEffect transition="in" filter="fade">
                                      <p:cBhvr>
                                        <p:cTn id="7" dur="1000"/>
                                        <p:tgtEl>
                                          <p:spTgt spid="2">
                                            <p:graphicEl>
                                              <a:dgm id="{B40A0DC3-EA21-4322-9F0F-F640332BEF08}"/>
                                            </p:graphicEl>
                                          </p:spTgt>
                                        </p:tgtEl>
                                      </p:cBhvr>
                                    </p:animEffect>
                                    <p:anim calcmode="lin" valueType="num">
                                      <p:cBhvr>
                                        <p:cTn id="8" dur="1000" fill="hold"/>
                                        <p:tgtEl>
                                          <p:spTgt spid="2">
                                            <p:graphicEl>
                                              <a:dgm id="{B40A0DC3-EA21-4322-9F0F-F640332BEF0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40A0DC3-EA21-4322-9F0F-F640332BEF0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DF2E697-1E48-4E7F-9098-4A0BB33AC6A7}"/>
                                            </p:graphicEl>
                                          </p:spTgt>
                                        </p:tgtEl>
                                        <p:attrNameLst>
                                          <p:attrName>style.visibility</p:attrName>
                                        </p:attrNameLst>
                                      </p:cBhvr>
                                      <p:to>
                                        <p:strVal val="visible"/>
                                      </p:to>
                                    </p:set>
                                    <p:animEffect transition="in" filter="fade">
                                      <p:cBhvr>
                                        <p:cTn id="14" dur="1000"/>
                                        <p:tgtEl>
                                          <p:spTgt spid="2">
                                            <p:graphicEl>
                                              <a:dgm id="{2DF2E697-1E48-4E7F-9098-4A0BB33AC6A7}"/>
                                            </p:graphicEl>
                                          </p:spTgt>
                                        </p:tgtEl>
                                      </p:cBhvr>
                                    </p:animEffect>
                                    <p:anim calcmode="lin" valueType="num">
                                      <p:cBhvr>
                                        <p:cTn id="15" dur="1000" fill="hold"/>
                                        <p:tgtEl>
                                          <p:spTgt spid="2">
                                            <p:graphicEl>
                                              <a:dgm id="{2DF2E697-1E48-4E7F-9098-4A0BB33AC6A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DF2E697-1E48-4E7F-9098-4A0BB33AC6A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44224EB3-6859-40E7-96C7-0DD7888E7D00}"/>
                                            </p:graphicEl>
                                          </p:spTgt>
                                        </p:tgtEl>
                                        <p:attrNameLst>
                                          <p:attrName>style.visibility</p:attrName>
                                        </p:attrNameLst>
                                      </p:cBhvr>
                                      <p:to>
                                        <p:strVal val="visible"/>
                                      </p:to>
                                    </p:set>
                                    <p:animEffect transition="in" filter="fade">
                                      <p:cBhvr>
                                        <p:cTn id="21" dur="1000"/>
                                        <p:tgtEl>
                                          <p:spTgt spid="2">
                                            <p:graphicEl>
                                              <a:dgm id="{44224EB3-6859-40E7-96C7-0DD7888E7D00}"/>
                                            </p:graphicEl>
                                          </p:spTgt>
                                        </p:tgtEl>
                                      </p:cBhvr>
                                    </p:animEffect>
                                    <p:anim calcmode="lin" valueType="num">
                                      <p:cBhvr>
                                        <p:cTn id="22" dur="1000" fill="hold"/>
                                        <p:tgtEl>
                                          <p:spTgt spid="2">
                                            <p:graphicEl>
                                              <a:dgm id="{44224EB3-6859-40E7-96C7-0DD7888E7D00}"/>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4224EB3-6859-40E7-96C7-0DD7888E7D0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3B091CE6-D826-4840-9804-D4267D6BAF4C}"/>
                                            </p:graphicEl>
                                          </p:spTgt>
                                        </p:tgtEl>
                                        <p:attrNameLst>
                                          <p:attrName>style.visibility</p:attrName>
                                        </p:attrNameLst>
                                      </p:cBhvr>
                                      <p:to>
                                        <p:strVal val="visible"/>
                                      </p:to>
                                    </p:set>
                                    <p:animEffect transition="in" filter="fade">
                                      <p:cBhvr>
                                        <p:cTn id="28" dur="1000"/>
                                        <p:tgtEl>
                                          <p:spTgt spid="2">
                                            <p:graphicEl>
                                              <a:dgm id="{3B091CE6-D826-4840-9804-D4267D6BAF4C}"/>
                                            </p:graphicEl>
                                          </p:spTgt>
                                        </p:tgtEl>
                                      </p:cBhvr>
                                    </p:animEffect>
                                    <p:anim calcmode="lin" valueType="num">
                                      <p:cBhvr>
                                        <p:cTn id="29" dur="1000" fill="hold"/>
                                        <p:tgtEl>
                                          <p:spTgt spid="2">
                                            <p:graphicEl>
                                              <a:dgm id="{3B091CE6-D826-4840-9804-D4267D6BAF4C}"/>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3B091CE6-D826-4840-9804-D4267D6BAF4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332656"/>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مزايا و عيوب المنوال</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وجه ضاحك 2"/>
          <p:cNvSpPr/>
          <p:nvPr/>
        </p:nvSpPr>
        <p:spPr>
          <a:xfrm>
            <a:off x="6660232" y="980728"/>
            <a:ext cx="1440160" cy="1258897"/>
          </a:xfrm>
          <a:prstGeom prst="smileyFace">
            <a:avLst/>
          </a:prstGeom>
          <a:solidFill>
            <a:schemeClr val="accent5">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المزايا</a:t>
            </a:r>
            <a:endParaRPr lang="ar-SA" sz="2000" b="1" dirty="0"/>
          </a:p>
        </p:txBody>
      </p:sp>
      <p:sp>
        <p:nvSpPr>
          <p:cNvPr id="6" name="وجه ضاحك 5"/>
          <p:cNvSpPr/>
          <p:nvPr/>
        </p:nvSpPr>
        <p:spPr>
          <a:xfrm>
            <a:off x="1547664" y="980728"/>
            <a:ext cx="1493964" cy="1258896"/>
          </a:xfrm>
          <a:prstGeom prst="smileyFace">
            <a:avLst>
              <a:gd name="adj" fmla="val -465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العيوب</a:t>
            </a:r>
            <a:endParaRPr lang="ar-SA" sz="2000" b="1" dirty="0"/>
          </a:p>
        </p:txBody>
      </p:sp>
      <p:sp>
        <p:nvSpPr>
          <p:cNvPr id="7" name="مربع نص 6"/>
          <p:cNvSpPr txBox="1"/>
          <p:nvPr/>
        </p:nvSpPr>
        <p:spPr>
          <a:xfrm>
            <a:off x="4572000" y="2492896"/>
            <a:ext cx="4104456" cy="4154984"/>
          </a:xfrm>
          <a:prstGeom prst="rect">
            <a:avLst/>
          </a:prstGeom>
          <a:noFill/>
        </p:spPr>
        <p:txBody>
          <a:bodyPr wrap="square" rtlCol="1">
            <a:spAutoFit/>
          </a:bodyPr>
          <a:lstStyle/>
          <a:p>
            <a:pPr marL="285750" indent="-285750">
              <a:buFont typeface="Arial" pitchFamily="34" charset="0"/>
              <a:buChar char="•"/>
            </a:pPr>
            <a:r>
              <a:rPr lang="ar-SA" sz="2400" b="1" dirty="0" smtClean="0">
                <a:solidFill>
                  <a:schemeClr val="accent4">
                    <a:lumMod val="50000"/>
                  </a:schemeClr>
                </a:solidFill>
              </a:rPr>
              <a:t>سهولة حسابه </a:t>
            </a:r>
            <a:r>
              <a:rPr lang="ar-SA" sz="2400" b="1" dirty="0" err="1" smtClean="0">
                <a:solidFill>
                  <a:schemeClr val="accent4">
                    <a:lumMod val="50000"/>
                  </a:schemeClr>
                </a:solidFill>
              </a:rPr>
              <a:t>و</a:t>
            </a:r>
            <a:r>
              <a:rPr lang="ar-SA" sz="2400" b="1" dirty="0" smtClean="0">
                <a:solidFill>
                  <a:schemeClr val="accent4">
                    <a:lumMod val="50000"/>
                  </a:schemeClr>
                </a:solidFill>
              </a:rPr>
              <a:t> إيجاده</a:t>
            </a:r>
          </a:p>
          <a:p>
            <a:pPr marL="285750" indent="-285750">
              <a:buFont typeface="Arial" pitchFamily="34" charset="0"/>
              <a:buChar char="•"/>
            </a:pPr>
            <a:r>
              <a:rPr lang="ar-SA" sz="2400" b="1" dirty="0" smtClean="0">
                <a:solidFill>
                  <a:schemeClr val="accent4">
                    <a:lumMod val="50000"/>
                  </a:schemeClr>
                </a:solidFill>
              </a:rPr>
              <a:t>لا يتأثر بالقيم الشاذة.</a:t>
            </a:r>
          </a:p>
          <a:p>
            <a:pPr marL="285750" indent="-285750">
              <a:buFont typeface="Arial" pitchFamily="34" charset="0"/>
              <a:buChar char="•"/>
            </a:pPr>
            <a:r>
              <a:rPr lang="ar-SA" sz="2400" b="1" dirty="0" smtClean="0">
                <a:solidFill>
                  <a:schemeClr val="accent4">
                    <a:lumMod val="50000"/>
                  </a:schemeClr>
                </a:solidFill>
              </a:rPr>
              <a:t>يمكن حسابه في الجداول التكرارية المفتوحة.</a:t>
            </a:r>
          </a:p>
          <a:p>
            <a:pPr marL="285750" indent="-285750">
              <a:buFont typeface="Arial" pitchFamily="34" charset="0"/>
              <a:buChar char="•"/>
            </a:pPr>
            <a:r>
              <a:rPr lang="ar-SA" sz="2400" b="1" dirty="0" smtClean="0">
                <a:solidFill>
                  <a:schemeClr val="accent4">
                    <a:lumMod val="50000"/>
                  </a:schemeClr>
                </a:solidFill>
              </a:rPr>
              <a:t>يمكن إيجاده لجميع أنواع البيانات الوصفية </a:t>
            </a:r>
            <a:r>
              <a:rPr lang="ar-SA" sz="2400" b="1" dirty="0" err="1" smtClean="0">
                <a:solidFill>
                  <a:schemeClr val="accent4">
                    <a:lumMod val="50000"/>
                  </a:schemeClr>
                </a:solidFill>
              </a:rPr>
              <a:t>و</a:t>
            </a:r>
            <a:r>
              <a:rPr lang="ar-SA" sz="2400" b="1" dirty="0" smtClean="0">
                <a:solidFill>
                  <a:schemeClr val="accent4">
                    <a:lumMod val="50000"/>
                  </a:schemeClr>
                </a:solidFill>
              </a:rPr>
              <a:t> الكمية.</a:t>
            </a:r>
          </a:p>
          <a:p>
            <a:pPr marL="285750" indent="-285750">
              <a:buFont typeface="Arial" pitchFamily="34" charset="0"/>
              <a:buChar char="•"/>
            </a:pPr>
            <a:r>
              <a:rPr lang="ar-SA" sz="2400" b="1" dirty="0" smtClean="0">
                <a:solidFill>
                  <a:schemeClr val="accent4">
                    <a:lumMod val="50000"/>
                  </a:schemeClr>
                </a:solidFill>
              </a:rPr>
              <a:t>يمكن إيجاده من خلال الرسم</a:t>
            </a:r>
          </a:p>
          <a:p>
            <a:pPr marL="285750" indent="-285750">
              <a:buFont typeface="Arial" pitchFamily="34" charset="0"/>
              <a:buChar char="•"/>
            </a:pPr>
            <a:r>
              <a:rPr lang="ar-SA" sz="2400" b="1" dirty="0" smtClean="0">
                <a:solidFill>
                  <a:schemeClr val="accent4">
                    <a:lumMod val="50000"/>
                  </a:schemeClr>
                </a:solidFill>
              </a:rPr>
              <a:t>يعتبر المقياس الوحيد الذي يمكن استخدامه للبيانات الاسمية</a:t>
            </a:r>
            <a:endParaRPr lang="ar-SA" sz="2400" b="1" dirty="0">
              <a:solidFill>
                <a:schemeClr val="accent4">
                  <a:lumMod val="50000"/>
                </a:schemeClr>
              </a:solidFill>
            </a:endParaRPr>
          </a:p>
        </p:txBody>
      </p:sp>
      <p:sp>
        <p:nvSpPr>
          <p:cNvPr id="8" name="مربع نص 7"/>
          <p:cNvSpPr txBox="1"/>
          <p:nvPr/>
        </p:nvSpPr>
        <p:spPr>
          <a:xfrm>
            <a:off x="395536" y="2636912"/>
            <a:ext cx="3888432" cy="3785652"/>
          </a:xfrm>
          <a:prstGeom prst="rect">
            <a:avLst/>
          </a:prstGeom>
          <a:noFill/>
        </p:spPr>
        <p:txBody>
          <a:bodyPr wrap="square" rtlCol="1">
            <a:spAutoFit/>
          </a:bodyPr>
          <a:lstStyle/>
          <a:p>
            <a:pPr marL="342900" indent="-342900">
              <a:buFont typeface="Arial" pitchFamily="34" charset="0"/>
              <a:buChar char="•"/>
            </a:pPr>
            <a:r>
              <a:rPr lang="ar-SA" sz="2400" b="1" dirty="0" smtClean="0">
                <a:solidFill>
                  <a:srgbClr val="C00000"/>
                </a:solidFill>
              </a:rPr>
              <a:t>لا تدخل في حسابه جميع البيانات.</a:t>
            </a:r>
          </a:p>
          <a:p>
            <a:pPr marL="342900" indent="-342900">
              <a:buFont typeface="Arial" pitchFamily="34" charset="0"/>
              <a:buChar char="•"/>
            </a:pPr>
            <a:r>
              <a:rPr lang="ar-SA" sz="2400" b="1" dirty="0" smtClean="0">
                <a:solidFill>
                  <a:srgbClr val="C00000"/>
                </a:solidFill>
              </a:rPr>
              <a:t>قد لا يقع في مركز البيانات بل في طرفها.</a:t>
            </a:r>
          </a:p>
          <a:p>
            <a:pPr marL="342900" indent="-342900">
              <a:buFont typeface="Arial" pitchFamily="34" charset="0"/>
              <a:buChar char="•"/>
            </a:pPr>
            <a:r>
              <a:rPr lang="ar-SA" sz="2400" b="1" dirty="0" smtClean="0">
                <a:solidFill>
                  <a:srgbClr val="C00000"/>
                </a:solidFill>
              </a:rPr>
              <a:t>تتغير قيمته باختلاف طريقة اختيار الفئات.</a:t>
            </a:r>
          </a:p>
          <a:p>
            <a:pPr marL="342900" indent="-342900">
              <a:buFont typeface="Arial" pitchFamily="34" charset="0"/>
              <a:buChar char="•"/>
            </a:pPr>
            <a:r>
              <a:rPr lang="ar-SA" sz="2400" b="1" dirty="0" smtClean="0">
                <a:solidFill>
                  <a:srgbClr val="C00000"/>
                </a:solidFill>
              </a:rPr>
              <a:t>يصعب التعامل معه في الإحصاء الاستدلالي لأنه قد تكون له أكثر من قيمة.</a:t>
            </a:r>
            <a:endParaRPr lang="ar-SA" sz="2400" b="1" dirty="0">
              <a:solidFill>
                <a:srgbClr val="C00000"/>
              </a:solidFill>
            </a:endParaRPr>
          </a:p>
        </p:txBody>
      </p:sp>
    </p:spTree>
    <p:extLst>
      <p:ext uri="{BB962C8B-B14F-4D97-AF65-F5344CB8AC3E}">
        <p14:creationId xmlns:p14="http://schemas.microsoft.com/office/powerpoint/2010/main" val="34632926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Effect transition="in" filter="fade">
                                      <p:cBhvr>
                                        <p:cTn id="57" dur="1000"/>
                                        <p:tgtEl>
                                          <p:spTgt spid="6">
                                            <p:bg/>
                                          </p:spTgt>
                                        </p:tgtEl>
                                      </p:cBhvr>
                                    </p:animEffect>
                                    <p:anim calcmode="lin" valueType="num">
                                      <p:cBhvr>
                                        <p:cTn id="58" dur="1000" fill="hold"/>
                                        <p:tgtEl>
                                          <p:spTgt spid="6">
                                            <p:bg/>
                                          </p:spTgt>
                                        </p:tgtEl>
                                        <p:attrNameLst>
                                          <p:attrName>ppt_x</p:attrName>
                                        </p:attrNameLst>
                                      </p:cBhvr>
                                      <p:tavLst>
                                        <p:tav tm="0">
                                          <p:val>
                                            <p:strVal val="#ppt_x"/>
                                          </p:val>
                                        </p:tav>
                                        <p:tav tm="100000">
                                          <p:val>
                                            <p:strVal val="#ppt_x"/>
                                          </p:val>
                                        </p:tav>
                                      </p:tavLst>
                                    </p:anim>
                                    <p:anim calcmode="lin" valueType="num">
                                      <p:cBhvr>
                                        <p:cTn id="5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fade">
                                      <p:cBhvr>
                                        <p:cTn id="64" dur="1000"/>
                                        <p:tgtEl>
                                          <p:spTgt spid="6">
                                            <p:txEl>
                                              <p:pRg st="0" end="0"/>
                                            </p:txEl>
                                          </p:spTgt>
                                        </p:tgtEl>
                                      </p:cBhvr>
                                    </p:animEffect>
                                    <p:anim calcmode="lin" valueType="num">
                                      <p:cBhvr>
                                        <p:cTn id="6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1" dur="500"/>
                                        <p:tgtEl>
                                          <p:spTgt spid="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6" dur="500"/>
                                        <p:tgtEl>
                                          <p:spTgt spid="8">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81" dur="500"/>
                                        <p:tgtEl>
                                          <p:spTgt spid="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8">
                                            <p:txEl>
                                              <p:pRg st="3" end="3"/>
                                            </p:txEl>
                                          </p:spTgt>
                                        </p:tgtEl>
                                        <p:attrNameLst>
                                          <p:attrName>style.visibility</p:attrName>
                                        </p:attrNameLst>
                                      </p:cBhvr>
                                      <p:to>
                                        <p:strVal val="visible"/>
                                      </p:to>
                                    </p:set>
                                    <p:animEffect transition="in" filter="randombar(horizontal)">
                                      <p:cBhvr>
                                        <p:cTn id="8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build="p" animBg="1"/>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3275856" y="1430778"/>
            <a:ext cx="2484276" cy="648072"/>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pPr>
            <a:r>
              <a:rPr lang="ar-SA" b="1" dirty="0">
                <a:solidFill>
                  <a:prstClr val="black"/>
                </a:solidFill>
              </a:rPr>
              <a:t>    أمثلة</a:t>
            </a:r>
            <a:r>
              <a:rPr lang="en-US" b="1" dirty="0">
                <a:solidFill>
                  <a:prstClr val="black"/>
                </a:solidFill>
              </a:rPr>
              <a:t> </a:t>
            </a:r>
            <a:r>
              <a:rPr lang="ar-SA" b="1" dirty="0">
                <a:solidFill>
                  <a:prstClr val="black"/>
                </a:solidFill>
              </a:rPr>
              <a:t>المتغير الكمي</a:t>
            </a:r>
          </a:p>
        </p:txBody>
      </p:sp>
      <p:graphicFrame>
        <p:nvGraphicFramePr>
          <p:cNvPr id="3" name="رسم تخطيطي 2"/>
          <p:cNvGraphicFramePr/>
          <p:nvPr>
            <p:extLst/>
          </p:nvPr>
        </p:nvGraphicFramePr>
        <p:xfrm>
          <a:off x="2303748" y="2294874"/>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04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graphicEl>
                                              <a:dgm id="{CE6DB648-8247-4DD8-84F7-42D63BD1F950}"/>
                                            </p:graphicEl>
                                          </p:spTgt>
                                        </p:tgtEl>
                                        <p:attrNameLst>
                                          <p:attrName>style.visibility</p:attrName>
                                        </p:attrNameLst>
                                      </p:cBhvr>
                                      <p:to>
                                        <p:strVal val="visible"/>
                                      </p:to>
                                    </p:set>
                                    <p:animEffect transition="in" filter="randombar(horizontal)">
                                      <p:cBhvr>
                                        <p:cTn id="14" dur="500"/>
                                        <p:tgtEl>
                                          <p:spTgt spid="3">
                                            <p:graphicEl>
                                              <a:dgm id="{CE6DB648-8247-4DD8-84F7-42D63BD1F95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graphicEl>
                                              <a:dgm id="{E7507733-B967-48A4-8437-E3452688CA8D}"/>
                                            </p:graphicEl>
                                          </p:spTgt>
                                        </p:tgtEl>
                                        <p:attrNameLst>
                                          <p:attrName>style.visibility</p:attrName>
                                        </p:attrNameLst>
                                      </p:cBhvr>
                                      <p:to>
                                        <p:strVal val="visible"/>
                                      </p:to>
                                    </p:set>
                                    <p:animEffect transition="in" filter="randombar(horizontal)">
                                      <p:cBhvr>
                                        <p:cTn id="19" dur="500"/>
                                        <p:tgtEl>
                                          <p:spTgt spid="3">
                                            <p:graphicEl>
                                              <a:dgm id="{E7507733-B967-48A4-8437-E3452688CA8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graphicEl>
                                              <a:dgm id="{E7701849-AE79-4664-9EEB-938344E3F700}"/>
                                            </p:graphicEl>
                                          </p:spTgt>
                                        </p:tgtEl>
                                        <p:attrNameLst>
                                          <p:attrName>style.visibility</p:attrName>
                                        </p:attrNameLst>
                                      </p:cBhvr>
                                      <p:to>
                                        <p:strVal val="visible"/>
                                      </p:to>
                                    </p:set>
                                    <p:animEffect transition="in" filter="randombar(horizontal)">
                                      <p:cBhvr>
                                        <p:cTn id="24" dur="500"/>
                                        <p:tgtEl>
                                          <p:spTgt spid="3">
                                            <p:graphicEl>
                                              <a:dgm id="{E7701849-AE79-4664-9EEB-938344E3F7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300192" y="913148"/>
            <a:ext cx="1404156" cy="1026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pPr>
            <a:r>
              <a:rPr lang="ar-SA" sz="3000" b="1" dirty="0">
                <a:solidFill>
                  <a:prstClr val="white"/>
                </a:solidFill>
                <a:effectLst>
                  <a:outerShdw blurRad="38100" dist="38100" dir="2700000" algn="tl">
                    <a:srgbClr val="000000">
                      <a:alpha val="43137"/>
                    </a:srgbClr>
                  </a:outerShdw>
                </a:effectLst>
                <a:latin typeface="Hacen Samra" pitchFamily="2" charset="-78"/>
                <a:cs typeface="Hacen Samra" pitchFamily="2" charset="-78"/>
              </a:rPr>
              <a:t>تمرين</a:t>
            </a:r>
            <a:endParaRPr lang="ar-SA" b="1" dirty="0">
              <a:solidFill>
                <a:prstClr val="white"/>
              </a:solidFill>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1601670" y="1160748"/>
            <a:ext cx="4590510" cy="553998"/>
          </a:xfrm>
          <a:prstGeom prst="rect">
            <a:avLst/>
          </a:prstGeom>
          <a:noFill/>
        </p:spPr>
        <p:txBody>
          <a:bodyPr wrap="square" rtlCol="1">
            <a:spAutoFit/>
          </a:bodyPr>
          <a:lstStyle/>
          <a:p>
            <a:pPr algn="l" rtl="0" fontAlgn="auto">
              <a:spcBef>
                <a:spcPts val="0"/>
              </a:spcBef>
              <a:spcAft>
                <a:spcPts val="0"/>
              </a:spcAft>
            </a:pPr>
            <a:r>
              <a:rPr lang="ar-SA" sz="3000" b="1" dirty="0">
                <a:solidFill>
                  <a:srgbClr val="44546A">
                    <a:lumMod val="75000"/>
                  </a:srgbClr>
                </a:solidFill>
                <a:effectLst>
                  <a:outerShdw blurRad="38100" dist="38100" dir="2700000" algn="tl">
                    <a:srgbClr val="000000">
                      <a:alpha val="43137"/>
                    </a:srgbClr>
                  </a:outerShdw>
                </a:effectLst>
                <a:latin typeface="Hacen Samra" pitchFamily="2" charset="-78"/>
                <a:cs typeface="Hacen Samra" pitchFamily="2" charset="-78"/>
              </a:rPr>
              <a:t>حددي نوع المتغيرات التالية:</a:t>
            </a:r>
          </a:p>
        </p:txBody>
      </p:sp>
      <p:graphicFrame>
        <p:nvGraphicFramePr>
          <p:cNvPr id="4" name="جدول 3"/>
          <p:cNvGraphicFramePr>
            <a:graphicFrameLocks noGrp="1"/>
          </p:cNvGraphicFramePr>
          <p:nvPr>
            <p:extLst/>
          </p:nvPr>
        </p:nvGraphicFramePr>
        <p:xfrm>
          <a:off x="1871700" y="2186863"/>
          <a:ext cx="5508612" cy="3294367"/>
        </p:xfrm>
        <a:graphic>
          <a:graphicData uri="http://schemas.openxmlformats.org/drawingml/2006/table">
            <a:tbl>
              <a:tblPr rtl="1" firstRow="1" bandRow="1">
                <a:tableStyleId>{ED083AE6-46FA-4A59-8FB0-9F97EB10719F}</a:tableStyleId>
              </a:tblPr>
              <a:tblGrid>
                <a:gridCol w="1377153"/>
                <a:gridCol w="1377153"/>
                <a:gridCol w="1377153"/>
                <a:gridCol w="1377153"/>
              </a:tblGrid>
              <a:tr h="651632">
                <a:tc>
                  <a:txBody>
                    <a:bodyPr/>
                    <a:lstStyle/>
                    <a:p>
                      <a:pPr algn="ctr" rtl="1"/>
                      <a:r>
                        <a:rPr lang="ar-SA" sz="1500" b="1" dirty="0" smtClean="0"/>
                        <a:t>المتغير</a:t>
                      </a:r>
                      <a:endParaRPr lang="ar-SA" sz="1500" b="1" dirty="0"/>
                    </a:p>
                  </a:txBody>
                  <a:tcPr marL="68580" marR="68580" marT="34290" marB="34290" anchor="ctr"/>
                </a:tc>
                <a:tc>
                  <a:txBody>
                    <a:bodyPr/>
                    <a:lstStyle/>
                    <a:p>
                      <a:pPr algn="ctr" rtl="1"/>
                      <a:r>
                        <a:rPr lang="ar-SA" sz="1500" b="1" dirty="0" smtClean="0"/>
                        <a:t>وصفي</a:t>
                      </a:r>
                      <a:endParaRPr lang="ar-SA" sz="1500" b="1" dirty="0"/>
                    </a:p>
                  </a:txBody>
                  <a:tcPr marL="68580" marR="68580" marT="34290" marB="34290" anchor="ctr"/>
                </a:tc>
                <a:tc>
                  <a:txBody>
                    <a:bodyPr/>
                    <a:lstStyle/>
                    <a:p>
                      <a:pPr algn="ctr" rtl="1"/>
                      <a:r>
                        <a:rPr lang="ar-SA" sz="1500" b="1" dirty="0" smtClean="0"/>
                        <a:t>كمي منفصل</a:t>
                      </a:r>
                      <a:endParaRPr lang="ar-SA" sz="1500" b="1" dirty="0"/>
                    </a:p>
                  </a:txBody>
                  <a:tcPr marL="68580" marR="68580" marT="34290" marB="34290" anchor="ctr"/>
                </a:tc>
                <a:tc>
                  <a:txBody>
                    <a:bodyPr/>
                    <a:lstStyle/>
                    <a:p>
                      <a:pPr algn="ctr" rtl="1"/>
                      <a:r>
                        <a:rPr lang="ar-SA" sz="1500" b="1" dirty="0" smtClean="0"/>
                        <a:t>كمي متصل</a:t>
                      </a:r>
                      <a:endParaRPr lang="ar-SA" sz="1500" b="1" dirty="0"/>
                    </a:p>
                  </a:txBody>
                  <a:tcPr marL="68580" marR="68580" marT="34290" marB="34290" anchor="ctr"/>
                </a:tc>
              </a:tr>
              <a:tr h="377534">
                <a:tc>
                  <a:txBody>
                    <a:bodyPr/>
                    <a:lstStyle/>
                    <a:p>
                      <a:pPr algn="ctr" rtl="1"/>
                      <a:r>
                        <a:rPr lang="ar-SA" sz="1500" b="1" dirty="0" smtClean="0"/>
                        <a:t>فصيلة الدم</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دخل رب الأسرة</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درجة الذكاء</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نوع الكلية</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رقم الهاتف</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عدد أطفال الأسرة</a:t>
                      </a:r>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r>
              <a:tr h="377534">
                <a:tc>
                  <a:txBody>
                    <a:bodyPr/>
                    <a:lstStyle/>
                    <a:p>
                      <a:pPr algn="ctr" rtl="1"/>
                      <a:r>
                        <a:rPr lang="ar-SA" sz="1500" b="1" dirty="0" smtClean="0"/>
                        <a:t>لون البشرة</a:t>
                      </a:r>
                      <a:endParaRPr lang="ar-SA" sz="1500" b="1" dirty="0"/>
                    </a:p>
                  </a:txBody>
                  <a:tcPr marL="68580" marR="68580" marT="34290" marB="34290" anchor="ctr"/>
                </a:tc>
                <a:tc>
                  <a:txBody>
                    <a:bodyPr/>
                    <a:lstStyle/>
                    <a:p>
                      <a:pPr algn="ctr" rtl="1"/>
                      <a:endParaRPr lang="ar-SA" sz="1500" b="1" dirty="0"/>
                    </a:p>
                  </a:txBody>
                  <a:tcPr marL="68580" marR="68580" marT="34290" marB="34290" anchor="ctr"/>
                </a:tc>
                <a:tc>
                  <a:txBody>
                    <a:bodyPr/>
                    <a:lstStyle/>
                    <a:p>
                      <a:pPr algn="ctr" rtl="1"/>
                      <a:endParaRPr lang="ar-SA" sz="1500" b="1"/>
                    </a:p>
                  </a:txBody>
                  <a:tcPr marL="68580" marR="68580" marT="34290" marB="34290" anchor="ctr"/>
                </a:tc>
                <a:tc>
                  <a:txBody>
                    <a:bodyPr/>
                    <a:lstStyle/>
                    <a:p>
                      <a:pPr algn="ctr" rtl="1"/>
                      <a:endParaRPr lang="ar-SA" sz="1500" b="1" dirty="0"/>
                    </a:p>
                  </a:txBody>
                  <a:tcPr marL="68580" marR="68580" marT="34290" marB="34290" anchor="ctr"/>
                </a:tc>
              </a:tr>
            </a:tbl>
          </a:graphicData>
        </a:graphic>
      </p:graphicFrame>
      <p:pic>
        <p:nvPicPr>
          <p:cNvPr id="5" name="Picture 4"/>
          <p:cNvPicPr>
            <a:picLocks noChangeAspect="1"/>
          </p:cNvPicPr>
          <p:nvPr/>
        </p:nvPicPr>
        <p:blipFill>
          <a:blip r:embed="rId2"/>
          <a:stretch>
            <a:fillRect/>
          </a:stretch>
        </p:blipFill>
        <p:spPr>
          <a:xfrm>
            <a:off x="5166066" y="2888940"/>
            <a:ext cx="292466" cy="283421"/>
          </a:xfrm>
          <a:prstGeom prst="rect">
            <a:avLst/>
          </a:prstGeom>
        </p:spPr>
      </p:pic>
      <p:pic>
        <p:nvPicPr>
          <p:cNvPr id="6" name="Picture 5"/>
          <p:cNvPicPr>
            <a:picLocks noChangeAspect="1"/>
          </p:cNvPicPr>
          <p:nvPr/>
        </p:nvPicPr>
        <p:blipFill>
          <a:blip r:embed="rId3"/>
          <a:stretch>
            <a:fillRect/>
          </a:stretch>
        </p:blipFill>
        <p:spPr>
          <a:xfrm>
            <a:off x="2465766" y="3266983"/>
            <a:ext cx="292634" cy="283489"/>
          </a:xfrm>
          <a:prstGeom prst="rect">
            <a:avLst/>
          </a:prstGeom>
        </p:spPr>
      </p:pic>
      <p:pic>
        <p:nvPicPr>
          <p:cNvPr id="7" name="Picture 6"/>
          <p:cNvPicPr>
            <a:picLocks noChangeAspect="1"/>
          </p:cNvPicPr>
          <p:nvPr/>
        </p:nvPicPr>
        <p:blipFill>
          <a:blip r:embed="rId2"/>
          <a:stretch>
            <a:fillRect/>
          </a:stretch>
        </p:blipFill>
        <p:spPr>
          <a:xfrm>
            <a:off x="2465934" y="3645024"/>
            <a:ext cx="292466" cy="283421"/>
          </a:xfrm>
          <a:prstGeom prst="rect">
            <a:avLst/>
          </a:prstGeom>
        </p:spPr>
      </p:pic>
      <p:pic>
        <p:nvPicPr>
          <p:cNvPr id="8" name="Picture 7"/>
          <p:cNvPicPr>
            <a:picLocks noChangeAspect="1"/>
          </p:cNvPicPr>
          <p:nvPr/>
        </p:nvPicPr>
        <p:blipFill>
          <a:blip r:embed="rId3"/>
          <a:stretch>
            <a:fillRect/>
          </a:stretch>
        </p:blipFill>
        <p:spPr>
          <a:xfrm>
            <a:off x="5166066" y="4023067"/>
            <a:ext cx="292634" cy="283489"/>
          </a:xfrm>
          <a:prstGeom prst="rect">
            <a:avLst/>
          </a:prstGeom>
        </p:spPr>
      </p:pic>
      <p:pic>
        <p:nvPicPr>
          <p:cNvPr id="9" name="Picture 8"/>
          <p:cNvPicPr>
            <a:picLocks noChangeAspect="1"/>
          </p:cNvPicPr>
          <p:nvPr/>
        </p:nvPicPr>
        <p:blipFill>
          <a:blip r:embed="rId2"/>
          <a:stretch>
            <a:fillRect/>
          </a:stretch>
        </p:blipFill>
        <p:spPr>
          <a:xfrm>
            <a:off x="5166066" y="4370399"/>
            <a:ext cx="292466" cy="283421"/>
          </a:xfrm>
          <a:prstGeom prst="rect">
            <a:avLst/>
          </a:prstGeom>
        </p:spPr>
      </p:pic>
      <p:pic>
        <p:nvPicPr>
          <p:cNvPr id="10" name="Picture 9"/>
          <p:cNvPicPr>
            <a:picLocks noChangeAspect="1"/>
          </p:cNvPicPr>
          <p:nvPr/>
        </p:nvPicPr>
        <p:blipFill>
          <a:blip r:embed="rId2"/>
          <a:stretch>
            <a:fillRect/>
          </a:stretch>
        </p:blipFill>
        <p:spPr>
          <a:xfrm>
            <a:off x="3750692" y="4779150"/>
            <a:ext cx="292466" cy="283421"/>
          </a:xfrm>
          <a:prstGeom prst="rect">
            <a:avLst/>
          </a:prstGeom>
        </p:spPr>
      </p:pic>
      <p:pic>
        <p:nvPicPr>
          <p:cNvPr id="11" name="Picture 10"/>
          <p:cNvPicPr>
            <a:picLocks noChangeAspect="1"/>
          </p:cNvPicPr>
          <p:nvPr/>
        </p:nvPicPr>
        <p:blipFill>
          <a:blip r:embed="rId2"/>
          <a:stretch>
            <a:fillRect/>
          </a:stretch>
        </p:blipFill>
        <p:spPr>
          <a:xfrm>
            <a:off x="5166066" y="5184331"/>
            <a:ext cx="292466" cy="283421"/>
          </a:xfrm>
          <a:prstGeom prst="rect">
            <a:avLst/>
          </a:prstGeom>
        </p:spPr>
      </p:pic>
    </p:spTree>
    <p:extLst>
      <p:ext uri="{BB962C8B-B14F-4D97-AF65-F5344CB8AC3E}">
        <p14:creationId xmlns:p14="http://schemas.microsoft.com/office/powerpoint/2010/main" val="85069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ubTitle" idx="4294967295"/>
          </p:nvPr>
        </p:nvSpPr>
        <p:spPr>
          <a:xfrm>
            <a:off x="1925706" y="1538287"/>
            <a:ext cx="4833473" cy="3996929"/>
          </a:xfrm>
        </p:spPr>
        <p:txBody>
          <a:bodyPr/>
          <a:lstStyle/>
          <a:p>
            <a:pPr algn="just" rtl="1" eaLnBrk="1" hangingPunct="1">
              <a:buNone/>
            </a:pPr>
            <a:r>
              <a:rPr lang="ar-SA" dirty="0"/>
              <a:t> </a:t>
            </a:r>
            <a:r>
              <a:rPr lang="ar-SA" sz="2400" dirty="0">
                <a:solidFill>
                  <a:srgbClr val="FF0000"/>
                </a:solidFill>
              </a:rPr>
              <a:t>أنواع المتغيرات</a:t>
            </a:r>
          </a:p>
          <a:p>
            <a:pPr algn="just" rtl="1" eaLnBrk="1" hangingPunct="1">
              <a:buNone/>
            </a:pPr>
            <a:r>
              <a:rPr lang="ar-SA" dirty="0">
                <a:latin typeface="Arabic Typesetting" panose="03020402040406030203" pitchFamily="66" charset="-78"/>
                <a:cs typeface="Arabic Typesetting" panose="03020402040406030203" pitchFamily="66" charset="-78"/>
              </a:rPr>
              <a:t>يمكن تصنيف المتغيرات من حيث تأثيرها على نتائج الدراسة الى</a:t>
            </a:r>
            <a:r>
              <a:rPr lang="ar-SA" dirty="0"/>
              <a:t>:</a:t>
            </a:r>
          </a:p>
          <a:p>
            <a:pPr algn="just" rtl="1" eaLnBrk="1" hangingPunct="1">
              <a:buNone/>
            </a:pPr>
            <a:r>
              <a:rPr lang="ar-SA" sz="2700" dirty="0">
                <a:solidFill>
                  <a:srgbClr val="FF0000"/>
                </a:solidFill>
              </a:rPr>
              <a:t>1- </a:t>
            </a:r>
            <a:r>
              <a:rPr lang="ar-SA" sz="2400" dirty="0">
                <a:solidFill>
                  <a:srgbClr val="FF0000"/>
                </a:solidFill>
              </a:rPr>
              <a:t>المتغير المستقل </a:t>
            </a:r>
            <a:r>
              <a:rPr lang="ar-SA" dirty="0"/>
              <a:t>وهو المتغير الذى يوثر على متغير اخر </a:t>
            </a:r>
            <a:r>
              <a:rPr lang="ar-SA" dirty="0" err="1"/>
              <a:t>او</a:t>
            </a:r>
            <a:r>
              <a:rPr lang="ar-SA" dirty="0"/>
              <a:t> اكثر، ويسعى الباحث لدراسة تأثيره.</a:t>
            </a:r>
          </a:p>
          <a:p>
            <a:pPr algn="just" rtl="1" eaLnBrk="1" hangingPunct="1">
              <a:buFont typeface="Wingdings" pitchFamily="2" charset="2"/>
              <a:buNone/>
            </a:pPr>
            <a:r>
              <a:rPr lang="ar-SA" sz="2700" dirty="0">
                <a:solidFill>
                  <a:srgbClr val="FF0000"/>
                </a:solidFill>
              </a:rPr>
              <a:t>2- المتغير التابع</a:t>
            </a:r>
          </a:p>
          <a:p>
            <a:pPr algn="just" rtl="1" eaLnBrk="1" hangingPunct="1">
              <a:buFont typeface="Wingdings" pitchFamily="2" charset="2"/>
              <a:buNone/>
            </a:pPr>
            <a:r>
              <a:rPr lang="ar-SA" dirty="0"/>
              <a:t>     وهو المتغير الذى يتأثر نتيجة تغير المتغير المستقل.</a:t>
            </a:r>
          </a:p>
          <a:p>
            <a:pPr marL="0" indent="0" algn="just" rtl="1">
              <a:buNone/>
            </a:pPr>
            <a:endParaRPr lang="ar-SA" dirty="0"/>
          </a:p>
          <a:p>
            <a:pPr algn="just" rtl="1" eaLnBrk="1" hangingPunct="1">
              <a:buFont typeface="Wingdings" pitchFamily="2" charset="2"/>
              <a:buNone/>
            </a:pPr>
            <a:endParaRPr lang="en-US" dirty="0"/>
          </a:p>
        </p:txBody>
      </p:sp>
      <p:sp>
        <p:nvSpPr>
          <p:cNvPr id="14339"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13</a:t>
            </a:fld>
            <a:endParaRPr lang="en-US" altLang="en-US">
              <a:solidFill>
                <a:prstClr val="black">
                  <a:tint val="75000"/>
                </a:prstClr>
              </a:solidFill>
            </a:endParaRPr>
          </a:p>
        </p:txBody>
      </p:sp>
    </p:spTree>
    <p:extLst>
      <p:ext uri="{BB962C8B-B14F-4D97-AF65-F5344CB8AC3E}">
        <p14:creationId xmlns:p14="http://schemas.microsoft.com/office/powerpoint/2010/main" val="381791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ubTitle" idx="4294967295"/>
          </p:nvPr>
        </p:nvSpPr>
        <p:spPr>
          <a:xfrm>
            <a:off x="1493658" y="1484711"/>
            <a:ext cx="6164442" cy="3996928"/>
          </a:xfrm>
        </p:spPr>
        <p:txBody>
          <a:bodyPr>
            <a:normAutofit/>
          </a:bodyPr>
          <a:lstStyle/>
          <a:p>
            <a:pPr algn="just" rtl="1" eaLnBrk="1" hangingPunct="1">
              <a:buFont typeface="Wingdings" pitchFamily="2" charset="2"/>
              <a:buNone/>
            </a:pPr>
            <a:r>
              <a:rPr lang="ar-SA" sz="2400" dirty="0">
                <a:solidFill>
                  <a:srgbClr val="FF0000"/>
                </a:solidFill>
              </a:rPr>
              <a:t> المجتمع الإحصائي:</a:t>
            </a:r>
          </a:p>
          <a:p>
            <a:pPr algn="just" rtl="1" eaLnBrk="1" hangingPunct="1">
              <a:buFont typeface="Wingdings" pitchFamily="2" charset="2"/>
              <a:buNone/>
            </a:pPr>
            <a:r>
              <a:rPr lang="ar-SA" sz="2400" dirty="0">
                <a:solidFill>
                  <a:srgbClr val="FF0000"/>
                </a:solidFill>
              </a:rPr>
              <a:t> </a:t>
            </a:r>
            <a:r>
              <a:rPr lang="ar-SA" dirty="0"/>
              <a:t>يعرف المجتمع على انه مجموعة الافراد محل الدراسة والتي لها خصائص مشتركة،</a:t>
            </a:r>
          </a:p>
          <a:p>
            <a:pPr algn="just" rtl="1" eaLnBrk="1" hangingPunct="1">
              <a:buFont typeface="Wingdings" pitchFamily="2" charset="2"/>
              <a:buNone/>
            </a:pPr>
            <a:r>
              <a:rPr lang="ar-SA" dirty="0"/>
              <a:t>وكلمة (مجتمع) في الإحصاء لا تشير بالضرورة إلى الأفراد المقيمين في مكان معين. ويختلف المجتمع الإحصائي باختلاف المشكلة أو الظاهرة محل الدراسة</a:t>
            </a:r>
          </a:p>
          <a:p>
            <a:pPr algn="just" rtl="1" eaLnBrk="1" hangingPunct="1">
              <a:buFont typeface="Wingdings" pitchFamily="2" charset="2"/>
              <a:buNone/>
            </a:pPr>
            <a:r>
              <a:rPr lang="ar-SA" dirty="0"/>
              <a:t>  وينقسم المجتمع الإحصائي الى قسمين:</a:t>
            </a:r>
          </a:p>
          <a:p>
            <a:pPr algn="just" rtl="1" eaLnBrk="1" hangingPunct="1">
              <a:buFont typeface="Wingdings" panose="05000000000000000000" pitchFamily="2" charset="2"/>
              <a:buChar char="Ø"/>
            </a:pPr>
            <a:r>
              <a:rPr lang="ar-SA" sz="2400" dirty="0">
                <a:solidFill>
                  <a:srgbClr val="FF0000"/>
                </a:solidFill>
              </a:rPr>
              <a:t>مجتمع محدود:</a:t>
            </a:r>
          </a:p>
          <a:p>
            <a:pPr algn="just" rtl="1" eaLnBrk="1" hangingPunct="1">
              <a:buFont typeface="Wingdings" pitchFamily="2" charset="2"/>
              <a:buNone/>
            </a:pPr>
            <a:r>
              <a:rPr lang="ar-SA" sz="2400" dirty="0">
                <a:solidFill>
                  <a:srgbClr val="FF0000"/>
                </a:solidFill>
              </a:rPr>
              <a:t> </a:t>
            </a:r>
            <a:r>
              <a:rPr lang="ar-SA" dirty="0"/>
              <a:t>في المجتمع الإحصائي يكون فيه عدد الافراد محل الدراسة محدود(منتهي), مثل عدد الطالبات في قسم الرياضيات  بكلية العلوم والآداب ببلجرشي.</a:t>
            </a:r>
          </a:p>
          <a:p>
            <a:pPr algn="just" rtl="1" eaLnBrk="1" hangingPunct="1">
              <a:buFont typeface="Wingdings" pitchFamily="2" charset="2"/>
              <a:buNone/>
            </a:pPr>
            <a:endParaRPr lang="en-US" sz="2400" dirty="0"/>
          </a:p>
        </p:txBody>
      </p:sp>
      <p:sp>
        <p:nvSpPr>
          <p:cNvPr id="2048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14</a:t>
            </a:fld>
            <a:endParaRPr lang="en-US" altLang="en-US">
              <a:solidFill>
                <a:prstClr val="black">
                  <a:tint val="75000"/>
                </a:prstClr>
              </a:solidFill>
            </a:endParaRPr>
          </a:p>
        </p:txBody>
      </p:sp>
    </p:spTree>
    <p:extLst>
      <p:ext uri="{BB962C8B-B14F-4D97-AF65-F5344CB8AC3E}">
        <p14:creationId xmlns:p14="http://schemas.microsoft.com/office/powerpoint/2010/main" val="205203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ubTitle" idx="4294967295"/>
          </p:nvPr>
        </p:nvSpPr>
        <p:spPr>
          <a:xfrm>
            <a:off x="1709682" y="1484785"/>
            <a:ext cx="5616179" cy="3996928"/>
          </a:xfrm>
        </p:spPr>
        <p:txBody>
          <a:bodyPr/>
          <a:lstStyle/>
          <a:p>
            <a:pPr algn="just" rtl="1" eaLnBrk="1" hangingPunct="1">
              <a:buFont typeface="Wingdings" panose="05000000000000000000" pitchFamily="2" charset="2"/>
              <a:buChar char="Ø"/>
            </a:pPr>
            <a:r>
              <a:rPr lang="ar-SA" sz="2400" dirty="0">
                <a:solidFill>
                  <a:srgbClr val="FF0000"/>
                </a:solidFill>
              </a:rPr>
              <a:t>مجتمع غير محدود:</a:t>
            </a:r>
          </a:p>
          <a:p>
            <a:pPr algn="just" rtl="1" eaLnBrk="1" hangingPunct="1">
              <a:buFont typeface="Wingdings" pitchFamily="2" charset="2"/>
              <a:buNone/>
            </a:pPr>
            <a:r>
              <a:rPr lang="ar-SA" sz="2400" dirty="0"/>
              <a:t>    في المجتمع الإحصائي غير المحدود يكون فيه عدد الافراد غير منته, مثلا عدد النجوم في السماء. ويعتبر المجتمع غير محدود إذا كان لا يمكن عد وحصر جميع مفرداته. في بعض الاحيان يكون من الصعب ملاحظة بيانات جميع مفردات المجتمع لعدد من الاعتبارات من اهمها الجهد والوقت والمال او قد يتعذر في بعض الحالات دراسة جميع مفردات المجتمع ( فحص الدم)</a:t>
            </a:r>
            <a:r>
              <a:rPr lang="en-US" sz="2400" dirty="0"/>
              <a:t> </a:t>
            </a:r>
            <a:r>
              <a:rPr lang="ar-SA" sz="2400" dirty="0"/>
              <a:t>لذلك نلجأ</a:t>
            </a:r>
            <a:r>
              <a:rPr lang="en-US" sz="2400" dirty="0"/>
              <a:t> </a:t>
            </a:r>
            <a:r>
              <a:rPr lang="ar-SA" sz="2400" dirty="0"/>
              <a:t>الى ما يسمى بالعينة.</a:t>
            </a:r>
          </a:p>
          <a:p>
            <a:pPr algn="just" rtl="1" eaLnBrk="1" hangingPunct="1">
              <a:buFont typeface="Wingdings" pitchFamily="2" charset="2"/>
              <a:buNone/>
            </a:pPr>
            <a:endParaRPr lang="en-US" sz="2400" dirty="0"/>
          </a:p>
        </p:txBody>
      </p:sp>
      <p:sp>
        <p:nvSpPr>
          <p:cNvPr id="21507"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15</a:t>
            </a:fld>
            <a:endParaRPr lang="en-US" altLang="en-US">
              <a:solidFill>
                <a:prstClr val="black">
                  <a:tint val="75000"/>
                </a:prstClr>
              </a:solidFill>
            </a:endParaRPr>
          </a:p>
        </p:txBody>
      </p:sp>
    </p:spTree>
    <p:extLst>
      <p:ext uri="{BB962C8B-B14F-4D97-AF65-F5344CB8AC3E}">
        <p14:creationId xmlns:p14="http://schemas.microsoft.com/office/powerpoint/2010/main" val="17312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ubTitle" idx="4294967295"/>
          </p:nvPr>
        </p:nvSpPr>
        <p:spPr>
          <a:xfrm>
            <a:off x="1871700" y="1484711"/>
            <a:ext cx="5508612" cy="3996928"/>
          </a:xfrm>
        </p:spPr>
        <p:txBody>
          <a:bodyPr/>
          <a:lstStyle/>
          <a:p>
            <a:pPr algn="just" rtl="1" eaLnBrk="1" hangingPunct="1">
              <a:buFont typeface="Wingdings" pitchFamily="2" charset="2"/>
              <a:buNone/>
            </a:pPr>
            <a:r>
              <a:rPr lang="ar-SA" sz="2400" dirty="0">
                <a:solidFill>
                  <a:srgbClr val="FF0000"/>
                </a:solidFill>
              </a:rPr>
              <a:t> العينة</a:t>
            </a:r>
          </a:p>
          <a:p>
            <a:pPr algn="just" rtl="1">
              <a:buNone/>
            </a:pPr>
            <a:r>
              <a:rPr lang="ar-SA" dirty="0"/>
              <a:t>  </a:t>
            </a:r>
            <a:r>
              <a:rPr lang="ar-SA" b="1" dirty="0"/>
              <a:t>مجموعة جزئية من مفردات المجتمع يتم اختيارها بحيث تكون ممثلة للمجتمع تمثيل صحيح</a:t>
            </a:r>
            <a:r>
              <a:rPr lang="ar-SA" dirty="0"/>
              <a:t>.</a:t>
            </a:r>
          </a:p>
          <a:p>
            <a:pPr algn="just" rtl="1" eaLnBrk="1" hangingPunct="1">
              <a:buFont typeface="Wingdings" pitchFamily="2" charset="2"/>
              <a:buNone/>
            </a:pPr>
            <a:endParaRPr lang="en-US" sz="2400" dirty="0"/>
          </a:p>
        </p:txBody>
      </p:sp>
      <p:sp>
        <p:nvSpPr>
          <p:cNvPr id="22531"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16</a:t>
            </a:fld>
            <a:endParaRPr lang="en-US" altLang="en-US">
              <a:solidFill>
                <a:prstClr val="black">
                  <a:tint val="75000"/>
                </a:prstClr>
              </a:solidFill>
            </a:endParaRPr>
          </a:p>
        </p:txBody>
      </p:sp>
    </p:spTree>
    <p:extLst>
      <p:ext uri="{BB962C8B-B14F-4D97-AF65-F5344CB8AC3E}">
        <p14:creationId xmlns:p14="http://schemas.microsoft.com/office/powerpoint/2010/main" val="83602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ubTitle" idx="4294967295"/>
          </p:nvPr>
        </p:nvSpPr>
        <p:spPr>
          <a:xfrm>
            <a:off x="1709682" y="1484711"/>
            <a:ext cx="5832648" cy="3996928"/>
          </a:xfrm>
        </p:spPr>
        <p:txBody>
          <a:bodyPr/>
          <a:lstStyle/>
          <a:p>
            <a:pPr algn="just" rtl="1" eaLnBrk="1" hangingPunct="1">
              <a:buFont typeface="Wingdings" pitchFamily="2" charset="2"/>
              <a:buNone/>
            </a:pPr>
            <a:r>
              <a:rPr lang="ar-SA" sz="2400" dirty="0">
                <a:solidFill>
                  <a:srgbClr val="FF0000"/>
                </a:solidFill>
              </a:rPr>
              <a:t>  </a:t>
            </a:r>
            <a:r>
              <a:rPr lang="ar-SA" sz="2400" dirty="0" err="1">
                <a:solidFill>
                  <a:srgbClr val="FF0000"/>
                </a:solidFill>
              </a:rPr>
              <a:t>ﻃﺮﻕ</a:t>
            </a:r>
            <a:r>
              <a:rPr lang="ar-SA" sz="2400" dirty="0">
                <a:solidFill>
                  <a:srgbClr val="FF0000"/>
                </a:solidFill>
              </a:rPr>
              <a:t> جمع البيانات </a:t>
            </a:r>
          </a:p>
          <a:p>
            <a:pPr algn="just" rtl="1" eaLnBrk="1" hangingPunct="1">
              <a:buFont typeface="Wingdings" pitchFamily="2" charset="2"/>
              <a:buNone/>
            </a:pPr>
            <a:r>
              <a:rPr lang="ar-SA" sz="2400" dirty="0">
                <a:solidFill>
                  <a:srgbClr val="FF0000"/>
                </a:solidFill>
              </a:rPr>
              <a:t>    </a:t>
            </a:r>
            <a:r>
              <a:rPr lang="ar-SA" dirty="0"/>
              <a:t>تعتبر طريقة جمع البيانات من اهم المراحل التي يعتمد عليها البحث الاحصائي، ان جمع البيانات بأسلوب علمي صحيح يترتب عليه الوصول الى نتائج دقيقة في التحليل، ولدراسة طرق جمع البيانات يجب الالمام بالآتي:</a:t>
            </a:r>
          </a:p>
          <a:p>
            <a:pPr marL="385763" indent="-385763" algn="just" rtl="1">
              <a:buFont typeface="+mj-lt"/>
              <a:buAutoNum type="arabicParenR"/>
            </a:pPr>
            <a:r>
              <a:rPr lang="ar-SA" dirty="0">
                <a:solidFill>
                  <a:srgbClr val="0066FF"/>
                </a:solidFill>
              </a:rPr>
              <a:t>مصادر البيانات</a:t>
            </a:r>
          </a:p>
          <a:p>
            <a:pPr marL="385763" indent="-385763" algn="just" rtl="1">
              <a:buFont typeface="+mj-lt"/>
              <a:buAutoNum type="arabicParenR"/>
            </a:pPr>
            <a:r>
              <a:rPr lang="ar-SA" dirty="0">
                <a:solidFill>
                  <a:srgbClr val="0066FF"/>
                </a:solidFill>
              </a:rPr>
              <a:t>أسلوب جمع البيانات</a:t>
            </a:r>
          </a:p>
          <a:p>
            <a:pPr marL="385763" indent="-385763" algn="just" rtl="1">
              <a:buFont typeface="+mj-lt"/>
              <a:buAutoNum type="arabicParenR"/>
            </a:pPr>
            <a:r>
              <a:rPr lang="ar-SA" dirty="0">
                <a:solidFill>
                  <a:srgbClr val="0066FF"/>
                </a:solidFill>
              </a:rPr>
              <a:t>انواع البيانات</a:t>
            </a:r>
          </a:p>
          <a:p>
            <a:pPr marL="385763" indent="-385763" algn="just" rtl="1">
              <a:buFont typeface="+mj-lt"/>
              <a:buAutoNum type="arabicParenR"/>
            </a:pPr>
            <a:r>
              <a:rPr lang="ar-SA" dirty="0">
                <a:solidFill>
                  <a:srgbClr val="0066FF"/>
                </a:solidFill>
              </a:rPr>
              <a:t>وسائل جمع البيانات</a:t>
            </a:r>
            <a:endParaRPr lang="en-US" dirty="0"/>
          </a:p>
        </p:txBody>
      </p:sp>
      <p:sp>
        <p:nvSpPr>
          <p:cNvPr id="23555"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17</a:t>
            </a:fld>
            <a:endParaRPr lang="en-US" altLang="en-US">
              <a:solidFill>
                <a:prstClr val="black">
                  <a:tint val="75000"/>
                </a:prstClr>
              </a:solidFill>
            </a:endParaRPr>
          </a:p>
        </p:txBody>
      </p:sp>
    </p:spTree>
    <p:extLst>
      <p:ext uri="{BB962C8B-B14F-4D97-AF65-F5344CB8AC3E}">
        <p14:creationId xmlns:p14="http://schemas.microsoft.com/office/powerpoint/2010/main" val="26718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ubTitle" idx="4294967295"/>
          </p:nvPr>
        </p:nvSpPr>
        <p:spPr>
          <a:xfrm>
            <a:off x="1763688" y="1484711"/>
            <a:ext cx="5562618" cy="3996928"/>
          </a:xfrm>
        </p:spPr>
        <p:txBody>
          <a:bodyPr/>
          <a:lstStyle/>
          <a:p>
            <a:pPr algn="just" rtl="1" eaLnBrk="1" hangingPunct="1">
              <a:buFont typeface="Wingdings" panose="05000000000000000000" pitchFamily="2" charset="2"/>
              <a:buChar char="v"/>
            </a:pPr>
            <a:r>
              <a:rPr lang="ar-SA" dirty="0">
                <a:solidFill>
                  <a:srgbClr val="FF0000"/>
                </a:solidFill>
              </a:rPr>
              <a:t>المصادر الأولية:</a:t>
            </a:r>
          </a:p>
          <a:p>
            <a:pPr algn="just" rtl="1" eaLnBrk="1" hangingPunct="1">
              <a:buFont typeface="Wingdings" pitchFamily="2" charset="2"/>
              <a:buNone/>
            </a:pPr>
            <a:r>
              <a:rPr lang="ar-SA" dirty="0"/>
              <a:t>  </a:t>
            </a:r>
            <a:r>
              <a:rPr lang="ar-SA" sz="1800" dirty="0"/>
              <a:t>وهى المصادر التي نحصل منها على البيانات بشكل مباشر, حيث يقوم الباحث نفسه بجمع البيانات عن المفردة محل البحث. يتميز هذا النوع من المصادر بالدقة والثقة في البيانات. ويعاب عليه, انه يحتاج الى وقت ومجهود كبير بالإضافة الى ذلك نجد انه مكلف من الناحية المادية.</a:t>
            </a:r>
          </a:p>
          <a:p>
            <a:pPr algn="just" rtl="1" eaLnBrk="1" hangingPunct="1">
              <a:buFont typeface="Wingdings" panose="05000000000000000000" pitchFamily="2" charset="2"/>
              <a:buChar char="v"/>
            </a:pPr>
            <a:r>
              <a:rPr lang="ar-SA" dirty="0">
                <a:solidFill>
                  <a:srgbClr val="FF0000"/>
                </a:solidFill>
              </a:rPr>
              <a:t>المصادر الثانوية:</a:t>
            </a:r>
          </a:p>
          <a:p>
            <a:pPr algn="just" rtl="1" eaLnBrk="1" hangingPunct="1">
              <a:buNone/>
            </a:pPr>
            <a:r>
              <a:rPr lang="ar-SA" dirty="0">
                <a:solidFill>
                  <a:srgbClr val="FF0000"/>
                </a:solidFill>
              </a:rPr>
              <a:t>  </a:t>
            </a:r>
            <a:r>
              <a:rPr lang="ar-SA" sz="1800" dirty="0"/>
              <a:t>وهى المصادر التي نحصل منها على البيانات بشكل غير مباشر أي يتم الحصول على البيانات بواسطة اشخاص اخرين, او اجهزة وهيئات حكومية مختصة.  ومن مزايا هذا النوع من المصادر, توفير الوقت والجهد والمال.   يعاب على هذا النوع من المصادر ان درجة ثقة الباحث فيها ليست بنفس الدرجة في حالة المصادر الأولية.</a:t>
            </a:r>
          </a:p>
          <a:p>
            <a:pPr algn="just" rtl="1" eaLnBrk="1" hangingPunct="1">
              <a:buFont typeface="Wingdings" pitchFamily="2" charset="2"/>
              <a:buNone/>
            </a:pPr>
            <a:endParaRPr lang="ar-SA" dirty="0"/>
          </a:p>
          <a:p>
            <a:pPr algn="just" rtl="1" eaLnBrk="1" hangingPunct="1">
              <a:buFont typeface="Wingdings" pitchFamily="2" charset="2"/>
              <a:buNone/>
            </a:pPr>
            <a:endParaRPr lang="ar-SA" dirty="0">
              <a:solidFill>
                <a:srgbClr val="FF0000"/>
              </a:solidFill>
            </a:endParaRPr>
          </a:p>
        </p:txBody>
      </p:sp>
      <p:sp>
        <p:nvSpPr>
          <p:cNvPr id="24579" name="Rectangle 3"/>
          <p:cNvSpPr>
            <a:spLocks noChangeArrowheads="1"/>
          </p:cNvSpPr>
          <p:nvPr/>
        </p:nvSpPr>
        <p:spPr bwMode="auto">
          <a:xfrm>
            <a:off x="1925706" y="1107283"/>
            <a:ext cx="4875144"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fontAlgn="auto">
              <a:spcBef>
                <a:spcPts val="0"/>
              </a:spcBef>
              <a:spcAft>
                <a:spcPts val="0"/>
              </a:spcAft>
            </a:pPr>
            <a:r>
              <a:rPr lang="ar-SA" b="1">
                <a:solidFill>
                  <a:srgbClr val="0066FF"/>
                </a:solidFill>
                <a:latin typeface="Calibri" panose="020F0502020204030204"/>
              </a:rPr>
              <a:t>مصادر البيانات</a:t>
            </a: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18</a:t>
            </a:fld>
            <a:endParaRPr lang="en-US" altLang="en-US">
              <a:solidFill>
                <a:prstClr val="black">
                  <a:tint val="75000"/>
                </a:prstClr>
              </a:solidFill>
            </a:endParaRPr>
          </a:p>
        </p:txBody>
      </p:sp>
    </p:spTree>
    <p:extLst>
      <p:ext uri="{BB962C8B-B14F-4D97-AF65-F5344CB8AC3E}">
        <p14:creationId xmlns:p14="http://schemas.microsoft.com/office/powerpoint/2010/main" val="393389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ubTitle" idx="4294967295"/>
          </p:nvPr>
        </p:nvSpPr>
        <p:spPr>
          <a:xfrm>
            <a:off x="1143000" y="1484711"/>
            <a:ext cx="5616179" cy="3996928"/>
          </a:xfrm>
        </p:spPr>
        <p:txBody>
          <a:bodyPr/>
          <a:lstStyle/>
          <a:p>
            <a:pPr algn="just" eaLnBrk="1" hangingPunct="1">
              <a:buFont typeface="Wingdings" pitchFamily="2" charset="2"/>
              <a:buNone/>
            </a:pPr>
            <a:r>
              <a:rPr lang="ar-SA" sz="2400" dirty="0">
                <a:solidFill>
                  <a:srgbClr val="FF0000"/>
                </a:solidFill>
              </a:rPr>
              <a:t>  </a:t>
            </a:r>
            <a:endParaRPr lang="ar-SA" dirty="0"/>
          </a:p>
        </p:txBody>
      </p:sp>
      <p:sp>
        <p:nvSpPr>
          <p:cNvPr id="2560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Rectangle 1"/>
          <p:cNvSpPr/>
          <p:nvPr/>
        </p:nvSpPr>
        <p:spPr>
          <a:xfrm>
            <a:off x="3584018" y="1107282"/>
            <a:ext cx="1436612" cy="323165"/>
          </a:xfrm>
          <a:prstGeom prst="rect">
            <a:avLst/>
          </a:prstGeom>
        </p:spPr>
        <p:txBody>
          <a:bodyPr wrap="none">
            <a:spAutoFit/>
          </a:bodyPr>
          <a:lstStyle/>
          <a:p>
            <a:pPr algn="just" rtl="0" fontAlgn="auto">
              <a:spcBef>
                <a:spcPts val="0"/>
              </a:spcBef>
              <a:spcAft>
                <a:spcPts val="0"/>
              </a:spcAft>
            </a:pPr>
            <a:r>
              <a:rPr lang="ar-SA" sz="1500" b="1" dirty="0">
                <a:solidFill>
                  <a:srgbClr val="0066FF"/>
                </a:solidFill>
                <a:latin typeface="Calibri" panose="020F0502020204030204"/>
              </a:rPr>
              <a:t>أسلوب جمع البيانات</a:t>
            </a:r>
          </a:p>
        </p:txBody>
      </p:sp>
      <p:sp>
        <p:nvSpPr>
          <p:cNvPr id="7" name="Rectangle 5"/>
          <p:cNvSpPr txBox="1">
            <a:spLocks noChangeArrowheads="1"/>
          </p:cNvSpPr>
          <p:nvPr/>
        </p:nvSpPr>
        <p:spPr bwMode="auto">
          <a:xfrm>
            <a:off x="1385647" y="1615635"/>
            <a:ext cx="5616178" cy="399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r" rtl="1"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r" rtl="1"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eaLnBrk="1" hangingPunct="1">
              <a:buClr>
                <a:srgbClr val="44546A"/>
              </a:buClr>
              <a:buFont typeface="Wingdings" pitchFamily="2" charset="2"/>
              <a:buNone/>
            </a:pPr>
            <a:r>
              <a:rPr lang="ar-SA" sz="2400" kern="0" dirty="0">
                <a:solidFill>
                  <a:srgbClr val="FF0000"/>
                </a:solidFill>
              </a:rPr>
              <a:t>   </a:t>
            </a:r>
            <a:r>
              <a:rPr lang="ar-SA" sz="2100" kern="0" dirty="0">
                <a:solidFill>
                  <a:prstClr val="black"/>
                </a:solidFill>
              </a:rPr>
              <a:t>يتحدد الأسلوب المستخدم في جمع البيانات حسب الهدف من البحث, وحجم المجتمع محل البحث، وهناك أسلوبين لجمع البيانات هما:</a:t>
            </a:r>
          </a:p>
          <a:p>
            <a:pPr eaLnBrk="1" hangingPunct="1">
              <a:buClr>
                <a:srgbClr val="44546A"/>
              </a:buClr>
            </a:pPr>
            <a:r>
              <a:rPr lang="ar-SA" sz="2100" kern="0" dirty="0">
                <a:solidFill>
                  <a:srgbClr val="FF0000"/>
                </a:solidFill>
              </a:rPr>
              <a:t> أسلوب الحصر الشامل</a:t>
            </a:r>
          </a:p>
          <a:p>
            <a:pPr eaLnBrk="1" hangingPunct="1">
              <a:buClr>
                <a:srgbClr val="44546A"/>
              </a:buClr>
              <a:buFont typeface="Wingdings" pitchFamily="2" charset="2"/>
              <a:buNone/>
            </a:pPr>
            <a:r>
              <a:rPr lang="ar-SA" sz="2100" kern="0" dirty="0">
                <a:solidFill>
                  <a:prstClr val="black"/>
                </a:solidFill>
              </a:rPr>
              <a:t> يستخدم هذا الأسلوب اذا كان الغرض من البحث هو حصر جميع مفردات مجتمع الدراسة, وفى هذه الحالة يتم جمع البيانات عن كل مفردة من مفردات المجتمع بدون استثناء.</a:t>
            </a:r>
          </a:p>
          <a:p>
            <a:pPr eaLnBrk="1" hangingPunct="1">
              <a:buClr>
                <a:srgbClr val="44546A"/>
              </a:buClr>
              <a:buFont typeface="Wingdings" pitchFamily="2" charset="2"/>
              <a:buNone/>
            </a:pPr>
            <a:r>
              <a:rPr lang="ar-SA" sz="2100" kern="0" dirty="0">
                <a:solidFill>
                  <a:srgbClr val="FF0000"/>
                </a:solidFill>
              </a:rPr>
              <a:t>يتميز</a:t>
            </a:r>
            <a:r>
              <a:rPr lang="ar-SA" sz="2100" kern="0" dirty="0">
                <a:solidFill>
                  <a:prstClr val="black"/>
                </a:solidFill>
              </a:rPr>
              <a:t> هذا الأسلوب بالشمول وعدم التحيز ودقة النتائج.</a:t>
            </a:r>
          </a:p>
          <a:p>
            <a:pPr eaLnBrk="1" hangingPunct="1">
              <a:buClr>
                <a:srgbClr val="44546A"/>
              </a:buClr>
              <a:buFont typeface="Wingdings" pitchFamily="2" charset="2"/>
              <a:buNone/>
            </a:pPr>
            <a:r>
              <a:rPr lang="ar-SA" sz="2100" kern="0" dirty="0">
                <a:solidFill>
                  <a:srgbClr val="FF0000"/>
                </a:solidFill>
              </a:rPr>
              <a:t>يعاب</a:t>
            </a:r>
            <a:r>
              <a:rPr lang="ar-SA" sz="2100" kern="0" dirty="0">
                <a:solidFill>
                  <a:prstClr val="black"/>
                </a:solidFill>
              </a:rPr>
              <a:t> على هذا الأسلوب انه يحتاج الى الوقت والجهد ويتصف بالتكلفة العالية.</a:t>
            </a:r>
          </a:p>
        </p:txBody>
      </p:sp>
      <p:sp>
        <p:nvSpPr>
          <p:cNvPr id="3" name="Slide Number Placeholder 2"/>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19</a:t>
            </a:fld>
            <a:endParaRPr lang="en-US" altLang="en-US">
              <a:solidFill>
                <a:prstClr val="black">
                  <a:tint val="75000"/>
                </a:prstClr>
              </a:solidFill>
            </a:endParaRPr>
          </a:p>
        </p:txBody>
      </p:sp>
    </p:spTree>
    <p:extLst>
      <p:ext uri="{BB962C8B-B14F-4D97-AF65-F5344CB8AC3E}">
        <p14:creationId xmlns:p14="http://schemas.microsoft.com/office/powerpoint/2010/main" val="42302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DA3CE5-7C32-41D1-BF06-FD7BC294EACA}" type="slidenum">
              <a:rPr lang="ar-SA" altLang="en-US" smtClean="0">
                <a:solidFill>
                  <a:prstClr val="black"/>
                </a:solidFill>
              </a:rPr>
              <a:pPr eaLnBrk="1" hangingPunct="1"/>
              <a:t>2</a:t>
            </a:fld>
            <a:endParaRPr lang="en-US" altLang="en-US" dirty="0" smtClean="0">
              <a:solidFill>
                <a:prstClr val="black"/>
              </a:solidFill>
            </a:endParaRPr>
          </a:p>
        </p:txBody>
      </p:sp>
      <p:sp>
        <p:nvSpPr>
          <p:cNvPr id="771074" name="Rectangle 5"/>
          <p:cNvSpPr>
            <a:spLocks noGrp="1" noChangeArrowheads="1"/>
          </p:cNvSpPr>
          <p:nvPr>
            <p:ph type="subTitle" idx="4294967295"/>
          </p:nvPr>
        </p:nvSpPr>
        <p:spPr>
          <a:xfrm>
            <a:off x="1493658" y="1484711"/>
            <a:ext cx="5778642" cy="3835003"/>
          </a:xfrm>
        </p:spPr>
        <p:txBody>
          <a:bodyPr>
            <a:normAutofit/>
          </a:bodyPr>
          <a:lstStyle/>
          <a:p>
            <a:pPr algn="just" rtl="1" eaLnBrk="1" hangingPunct="1">
              <a:buFont typeface="Wingdings" panose="05000000000000000000" pitchFamily="2" charset="2"/>
              <a:buChar char="q"/>
              <a:defRPr/>
            </a:pPr>
            <a:r>
              <a:rPr lang="ar-SA" dirty="0"/>
              <a:t> </a:t>
            </a:r>
            <a:r>
              <a:rPr lang="ar-SA" dirty="0">
                <a:solidFill>
                  <a:schemeClr val="tx1">
                    <a:lumMod val="95000"/>
                    <a:lumOff val="5000"/>
                  </a:schemeClr>
                </a:solidFill>
              </a:rPr>
              <a:t>كلمة إحصاء لغة مشتقة من كلمة أحصى، أحصى الشيء أي عده وعلمه وعلم الخصائص المتعلقة به.</a:t>
            </a:r>
          </a:p>
          <a:p>
            <a:pPr algn="just" rtl="1" eaLnBrk="1" hangingPunct="1">
              <a:buFont typeface="Wingdings" panose="05000000000000000000" pitchFamily="2" charset="2"/>
              <a:buChar char="q"/>
              <a:defRPr/>
            </a:pPr>
            <a:r>
              <a:rPr lang="ar-EG" dirty="0"/>
              <a:t>يعتبر الإحصاء من الأمور القديمة المعروفة لدى المجتمعات، حيث يحرص القادة والزعماء والملوك على إحصاء عدد الجنود والأسلحة لخوض الحروب واستعراض القوة، كما تحرص الجماعات على إحصاء عدد أفرادها من أجل معرفة قوتها وكثرتها</a:t>
            </a:r>
            <a:r>
              <a:rPr lang="ar-SA" dirty="0"/>
              <a:t>.</a:t>
            </a:r>
            <a:r>
              <a:rPr lang="ar-EG" dirty="0"/>
              <a:t> </a:t>
            </a:r>
            <a:endParaRPr lang="ar-SA" dirty="0"/>
          </a:p>
          <a:p>
            <a:pPr algn="just" rtl="1" eaLnBrk="1" hangingPunct="1">
              <a:buFont typeface="Wingdings" panose="05000000000000000000" pitchFamily="2" charset="2"/>
              <a:buChar char="q"/>
              <a:defRPr/>
            </a:pPr>
            <a:r>
              <a:rPr lang="ar-EG" dirty="0"/>
              <a:t>وقد وردت كلمة الإحصاء ومشتقاتها في </a:t>
            </a:r>
            <a:r>
              <a:rPr lang="ar-SA" dirty="0">
                <a:solidFill>
                  <a:srgbClr val="009900"/>
                </a:solidFill>
              </a:rPr>
              <a:t>القرآن الكريم</a:t>
            </a:r>
            <a:r>
              <a:rPr lang="ar-EG" dirty="0"/>
              <a:t> إحدى عشرة مرة، منها قوله تعالى: {وكل شيء أحصيناه كتابا} </a:t>
            </a:r>
            <a:r>
              <a:rPr lang="ar-SA" sz="1050" dirty="0"/>
              <a:t>(</a:t>
            </a:r>
            <a:r>
              <a:rPr lang="ar-EG" sz="1050" dirty="0"/>
              <a:t>النبأ: 29</a:t>
            </a:r>
            <a:r>
              <a:rPr lang="ar-SA" sz="1050" dirty="0"/>
              <a:t>)</a:t>
            </a:r>
            <a:r>
              <a:rPr lang="ar-EG" dirty="0"/>
              <a:t>، كما وردت في </a:t>
            </a:r>
            <a:r>
              <a:rPr lang="ar-SA" dirty="0">
                <a:solidFill>
                  <a:srgbClr val="00B050"/>
                </a:solidFill>
              </a:rPr>
              <a:t>السنة النبوية</a:t>
            </a:r>
            <a:r>
              <a:rPr lang="ar-EG" dirty="0"/>
              <a:t> في مواضع متعددة، منها قوله </a:t>
            </a:r>
            <a:r>
              <a:rPr lang="ar-EG" dirty="0">
                <a:latin typeface="Aldhabi" panose="01000000000000000000" pitchFamily="2" charset="-78"/>
                <a:cs typeface="Aldhabi" panose="01000000000000000000" pitchFamily="2" charset="-78"/>
              </a:rPr>
              <a:t>صلى الله عليه وسلم</a:t>
            </a:r>
            <a:r>
              <a:rPr lang="ar-EG" dirty="0"/>
              <a:t>: "أحصوا لي كم ي</a:t>
            </a:r>
            <a:r>
              <a:rPr lang="ar-SA" dirty="0"/>
              <a:t>َ</a:t>
            </a:r>
            <a:r>
              <a:rPr lang="ar-EG" dirty="0"/>
              <a:t>لفظ الإسلام" أخرجه </a:t>
            </a:r>
            <a:r>
              <a:rPr lang="ar-SA" dirty="0"/>
              <a:t>مسلم</a:t>
            </a:r>
            <a:r>
              <a:rPr lang="ar-EG" dirty="0"/>
              <a:t>. </a:t>
            </a:r>
            <a:endParaRPr lang="en-US" dirty="0"/>
          </a:p>
          <a:p>
            <a:pPr marL="0" indent="0" algn="ctr" rtl="1">
              <a:buNone/>
              <a:defRPr/>
            </a:pPr>
            <a:endParaRPr lang="en-US" b="1" dirty="0" smtClean="0">
              <a:latin typeface="Garamond" pitchFamily="18" charset="0"/>
            </a:endParaRPr>
          </a:p>
        </p:txBody>
      </p:sp>
      <p:sp>
        <p:nvSpPr>
          <p:cNvPr id="7172" name="Rectangle 3"/>
          <p:cNvSpPr>
            <a:spLocks noChangeArrowheads="1"/>
          </p:cNvSpPr>
          <p:nvPr/>
        </p:nvSpPr>
        <p:spPr bwMode="auto">
          <a:xfrm>
            <a:off x="1143000" y="1107283"/>
            <a:ext cx="5657850"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8" name="Rectangle 9"/>
          <p:cNvSpPr>
            <a:spLocks noChangeArrowheads="1"/>
          </p:cNvSpPr>
          <p:nvPr/>
        </p:nvSpPr>
        <p:spPr bwMode="auto">
          <a:xfrm>
            <a:off x="1331641" y="998935"/>
            <a:ext cx="57251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0" fontAlgn="auto">
              <a:spcBef>
                <a:spcPts val="0"/>
              </a:spcBef>
              <a:spcAft>
                <a:spcPts val="0"/>
              </a:spcAft>
            </a:pPr>
            <a:r>
              <a:rPr lang="ar-SA" sz="2100" b="1" dirty="0">
                <a:solidFill>
                  <a:srgbClr val="0000FF"/>
                </a:solidFill>
                <a:latin typeface="Calibri" panose="020F0502020204030204"/>
              </a:rPr>
              <a:t>مقدمة </a:t>
            </a:r>
            <a:endParaRPr lang="en-US" sz="2100" dirty="0">
              <a:solidFill>
                <a:srgbClr val="0000FF"/>
              </a:solidFill>
              <a:latin typeface="Calibri" panose="020F0502020204030204"/>
            </a:endParaRPr>
          </a:p>
        </p:txBody>
      </p:sp>
    </p:spTree>
    <p:extLst>
      <p:ext uri="{BB962C8B-B14F-4D97-AF65-F5344CB8AC3E}">
        <p14:creationId xmlns:p14="http://schemas.microsoft.com/office/powerpoint/2010/main" val="28192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6" name="Rectangle 5"/>
          <p:cNvSpPr txBox="1">
            <a:spLocks noChangeArrowheads="1"/>
          </p:cNvSpPr>
          <p:nvPr/>
        </p:nvSpPr>
        <p:spPr bwMode="auto">
          <a:xfrm>
            <a:off x="1493659" y="1118370"/>
            <a:ext cx="5616178" cy="46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r" rtl="1"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r" rtl="1"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r" rtl="1"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algn="just" eaLnBrk="1" hangingPunct="1">
              <a:buClr>
                <a:srgbClr val="44546A"/>
              </a:buClr>
            </a:pPr>
            <a:r>
              <a:rPr lang="ar-SA" sz="2400" kern="0" dirty="0">
                <a:solidFill>
                  <a:srgbClr val="FF0000"/>
                </a:solidFill>
              </a:rPr>
              <a:t>أسلوب المعاينة:</a:t>
            </a:r>
          </a:p>
          <a:p>
            <a:pPr algn="just" eaLnBrk="1" hangingPunct="1">
              <a:buClr>
                <a:srgbClr val="44546A"/>
              </a:buClr>
              <a:buFont typeface="Wingdings" pitchFamily="2" charset="2"/>
              <a:buNone/>
            </a:pPr>
            <a:r>
              <a:rPr lang="ar-SA" sz="2400" kern="0" dirty="0">
                <a:solidFill>
                  <a:srgbClr val="FF0000"/>
                </a:solidFill>
              </a:rPr>
              <a:t>   </a:t>
            </a:r>
            <a:r>
              <a:rPr lang="ar-SA" sz="2100" kern="0" dirty="0">
                <a:solidFill>
                  <a:prstClr val="black"/>
                </a:solidFill>
              </a:rPr>
              <a:t>يعتمد هذا الأسلوب على معاينة جزء من المجتمع محل الدراسة يتم اختياره بطريق علمية سليمة ودراسته ثم تعميم نتائج العينة على المجتمع.</a:t>
            </a:r>
          </a:p>
          <a:p>
            <a:pPr algn="just" eaLnBrk="1" hangingPunct="1">
              <a:buClr>
                <a:srgbClr val="44546A"/>
              </a:buClr>
              <a:buFont typeface="Wingdings" pitchFamily="2" charset="2"/>
              <a:buNone/>
            </a:pPr>
            <a:r>
              <a:rPr lang="ar-SA" sz="2100" kern="0" dirty="0">
                <a:solidFill>
                  <a:prstClr val="black"/>
                </a:solidFill>
              </a:rPr>
              <a:t>   يتميز هذا الأسلوب بالاتي:-</a:t>
            </a:r>
          </a:p>
          <a:p>
            <a:pPr algn="just" eaLnBrk="1" hangingPunct="1">
              <a:buClr>
                <a:srgbClr val="44546A"/>
              </a:buClr>
              <a:buFont typeface="Wingdings" pitchFamily="2" charset="2"/>
              <a:buNone/>
            </a:pPr>
            <a:r>
              <a:rPr lang="ar-SA" sz="2100" kern="0" dirty="0">
                <a:solidFill>
                  <a:prstClr val="black"/>
                </a:solidFill>
              </a:rPr>
              <a:t>1- تقليل الوقت والجهد</a:t>
            </a:r>
          </a:p>
          <a:p>
            <a:pPr algn="just" eaLnBrk="1" hangingPunct="1">
              <a:buClr>
                <a:srgbClr val="44546A"/>
              </a:buClr>
              <a:buFont typeface="Wingdings" pitchFamily="2" charset="2"/>
              <a:buNone/>
            </a:pPr>
            <a:r>
              <a:rPr lang="ar-SA" sz="2100" kern="0" dirty="0">
                <a:solidFill>
                  <a:prstClr val="black"/>
                </a:solidFill>
              </a:rPr>
              <a:t>2- تقليل التكلفة</a:t>
            </a:r>
          </a:p>
          <a:p>
            <a:pPr algn="just" eaLnBrk="1" hangingPunct="1">
              <a:buClr>
                <a:srgbClr val="44546A"/>
              </a:buClr>
              <a:buFont typeface="Wingdings" pitchFamily="2" charset="2"/>
              <a:buNone/>
            </a:pPr>
            <a:r>
              <a:rPr lang="ar-SA" sz="2100" kern="0" dirty="0">
                <a:solidFill>
                  <a:prstClr val="black"/>
                </a:solidFill>
              </a:rPr>
              <a:t>3- الحصول على بيانات اكثر تفصيلا.</a:t>
            </a:r>
          </a:p>
          <a:p>
            <a:pPr algn="just" eaLnBrk="1" hangingPunct="1">
              <a:buClr>
                <a:srgbClr val="44546A"/>
              </a:buClr>
              <a:buFont typeface="Wingdings" pitchFamily="2" charset="2"/>
              <a:buNone/>
            </a:pPr>
            <a:r>
              <a:rPr lang="ar-SA" sz="2100" kern="0" dirty="0">
                <a:solidFill>
                  <a:prstClr val="black"/>
                </a:solidFill>
              </a:rPr>
              <a:t>4- يفضل استخدم أسلوب المعاينة في بعض الحالات التي يصعب فيها اجراء الحصر الشامل ( معاينة دم المريض, تعداد لعدد الاسماك في البحر)</a:t>
            </a:r>
          </a:p>
          <a:p>
            <a:pPr algn="just" eaLnBrk="1" hangingPunct="1">
              <a:buClr>
                <a:srgbClr val="44546A"/>
              </a:buClr>
              <a:buFont typeface="Wingdings" pitchFamily="2" charset="2"/>
              <a:buNone/>
            </a:pPr>
            <a:r>
              <a:rPr lang="ar-SA" sz="1500" dirty="0">
                <a:solidFill>
                  <a:prstClr val="black"/>
                </a:solidFill>
              </a:rPr>
              <a:t>يعاب على أسلوب المعاينة ان النتائج التي تعتمد على هذا الأسلوب اقل دقة من نتائج الحصر الشامل وخاصة اذا كانت العينة المختارة لا تمثل المجتمع تمثيلا جيدا</a:t>
            </a:r>
            <a:endParaRPr lang="ar-SA" sz="1500" kern="0" dirty="0">
              <a:solidFill>
                <a:prstClr val="black"/>
              </a:solidFill>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20</a:t>
            </a:fld>
            <a:endParaRPr lang="en-US" altLang="en-US">
              <a:solidFill>
                <a:prstClr val="black">
                  <a:tint val="75000"/>
                </a:prstClr>
              </a:solidFill>
            </a:endParaRPr>
          </a:p>
        </p:txBody>
      </p:sp>
    </p:spTree>
    <p:extLst>
      <p:ext uri="{BB962C8B-B14F-4D97-AF65-F5344CB8AC3E}">
        <p14:creationId xmlns:p14="http://schemas.microsoft.com/office/powerpoint/2010/main" val="255444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817694" y="1484710"/>
            <a:ext cx="5778642" cy="4266009"/>
          </a:xfrm>
        </p:spPr>
        <p:txBody>
          <a:bodyPr/>
          <a:lstStyle/>
          <a:p>
            <a:pPr algn="r" rtl="1">
              <a:buFont typeface="Wingdings" pitchFamily="2" charset="2"/>
              <a:buNone/>
            </a:pPr>
            <a:r>
              <a:rPr lang="ar-SA" sz="2400" dirty="0"/>
              <a:t> </a:t>
            </a:r>
            <a:r>
              <a:rPr lang="ar-SA" sz="2400" b="1" dirty="0">
                <a:solidFill>
                  <a:srgbClr val="FF0000"/>
                </a:solidFill>
              </a:rPr>
              <a:t>أنواع المعاينات:</a:t>
            </a:r>
            <a:r>
              <a:rPr lang="ar-SA" sz="2400" dirty="0">
                <a:solidFill>
                  <a:srgbClr val="FF0000"/>
                </a:solidFill>
              </a:rPr>
              <a:t> </a:t>
            </a:r>
            <a:r>
              <a:rPr lang="en-US" sz="2400" b="1" dirty="0">
                <a:solidFill>
                  <a:srgbClr val="FF0000"/>
                </a:solidFill>
              </a:rPr>
              <a:t>Sampling Methods</a:t>
            </a:r>
            <a:endParaRPr lang="en-US" sz="2400" dirty="0">
              <a:solidFill>
                <a:srgbClr val="FF0000"/>
              </a:solidFill>
            </a:endParaRPr>
          </a:p>
          <a:p>
            <a:pPr algn="just" rtl="1">
              <a:buFont typeface="Wingdings" pitchFamily="2" charset="2"/>
              <a:buNone/>
            </a:pPr>
            <a:r>
              <a:rPr lang="ar-SA" dirty="0"/>
              <a:t>   </a:t>
            </a:r>
            <a:r>
              <a:rPr lang="ar-SA" sz="2400" dirty="0"/>
              <a:t>هنالك عدة طرق لاختيار عينة من بين مفردات المجتمع ، وتنقسم العينات بصورة عامة إلى </a:t>
            </a:r>
          </a:p>
          <a:p>
            <a:pPr algn="just" rtl="1">
              <a:buFont typeface="Courier New" panose="02070309020205020404" pitchFamily="49" charset="0"/>
              <a:buChar char="o"/>
            </a:pPr>
            <a:r>
              <a:rPr lang="ar-SA" sz="2400" dirty="0">
                <a:solidFill>
                  <a:srgbClr val="009900"/>
                </a:solidFill>
              </a:rPr>
              <a:t>عينات احتمالية (عشوائية) </a:t>
            </a:r>
            <a:r>
              <a:rPr lang="en-US" sz="1500" dirty="0"/>
              <a:t>(Probability Samples)</a:t>
            </a:r>
            <a:r>
              <a:rPr lang="ar-SA" sz="1500" dirty="0"/>
              <a:t> </a:t>
            </a:r>
          </a:p>
          <a:p>
            <a:pPr algn="just" rtl="1">
              <a:buFont typeface="Courier New" panose="02070309020205020404" pitchFamily="49" charset="0"/>
              <a:buChar char="o"/>
            </a:pPr>
            <a:r>
              <a:rPr lang="ar-SA" sz="2400" dirty="0">
                <a:solidFill>
                  <a:srgbClr val="009900"/>
                </a:solidFill>
              </a:rPr>
              <a:t>عينات غير احتمالية (غير عشوائية) </a:t>
            </a:r>
            <a:r>
              <a:rPr lang="en-US" sz="1200" dirty="0"/>
              <a:t>(Non-Probability Samples)</a:t>
            </a:r>
            <a:r>
              <a:rPr lang="ar-SA" sz="1200" dirty="0"/>
              <a:t>.</a:t>
            </a:r>
          </a:p>
          <a:p>
            <a:pPr algn="just" rtl="1" eaLnBrk="1" hangingPunct="1">
              <a:buFont typeface="Wingdings" pitchFamily="2" charset="2"/>
              <a:buNone/>
            </a:pPr>
            <a:endParaRPr lang="ar-SA" dirty="0"/>
          </a:p>
        </p:txBody>
      </p:sp>
      <p:sp>
        <p:nvSpPr>
          <p:cNvPr id="28675"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21</a:t>
            </a:fld>
            <a:endParaRPr lang="en-US" altLang="en-US">
              <a:solidFill>
                <a:prstClr val="black">
                  <a:tint val="75000"/>
                </a:prstClr>
              </a:solidFill>
            </a:endParaRPr>
          </a:p>
        </p:txBody>
      </p:sp>
    </p:spTree>
    <p:extLst>
      <p:ext uri="{BB962C8B-B14F-4D97-AF65-F5344CB8AC3E}">
        <p14:creationId xmlns:p14="http://schemas.microsoft.com/office/powerpoint/2010/main" val="269934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5"/>
          <p:cNvSpPr>
            <a:spLocks noGrp="1" noChangeArrowheads="1"/>
          </p:cNvSpPr>
          <p:nvPr>
            <p:ph type="subTitle" idx="4294967295"/>
          </p:nvPr>
        </p:nvSpPr>
        <p:spPr>
          <a:xfrm>
            <a:off x="1143000" y="1431131"/>
            <a:ext cx="5616179" cy="3995738"/>
          </a:xfrm>
        </p:spPr>
        <p:txBody>
          <a:bodyPr/>
          <a:lstStyle/>
          <a:p>
            <a:pPr algn="just" eaLnBrk="1" hangingPunct="1">
              <a:buFont typeface="Wingdings" pitchFamily="2" charset="2"/>
              <a:buNone/>
            </a:pPr>
            <a:r>
              <a:rPr lang="ar-SA" sz="1800" dirty="0">
                <a:solidFill>
                  <a:srgbClr val="FF0000"/>
                </a:solidFill>
              </a:rPr>
              <a:t>  </a:t>
            </a:r>
            <a:r>
              <a:rPr lang="ar-SA" dirty="0"/>
              <a:t>أما في حالة العينة الغير احتمالية فإن للباحث حرية اختيار العينة التي تعبر عن وجهة نظر دون التقيد بتحديد إطار العينة. إذن من هنا تتضح أن العينة الاحتمالية يمكن تعميم نتائجها على المجتمع ككل خلافاً للعينة الغير احتمالية التي لا تمثل المجتمع. وسنذكر فيما يلي أنواعاً من العينات غير الاحتمالية:</a:t>
            </a:r>
          </a:p>
          <a:p>
            <a:pPr algn="just" eaLnBrk="1" hangingPunct="1">
              <a:buFont typeface="Wingdings" pitchFamily="2" charset="2"/>
              <a:buNone/>
            </a:pPr>
            <a:r>
              <a:rPr lang="ar-SA" sz="1800" b="1" dirty="0"/>
              <a:t>1 - المعاينة الاستطلاعية: </a:t>
            </a:r>
            <a:r>
              <a:rPr lang="en-US" sz="1800" b="1" dirty="0"/>
              <a:t>Pilot Survey Sampling</a:t>
            </a:r>
          </a:p>
          <a:p>
            <a:pPr algn="just" eaLnBrk="1" hangingPunct="1">
              <a:buFont typeface="Wingdings" pitchFamily="2" charset="2"/>
              <a:buNone/>
            </a:pPr>
            <a:r>
              <a:rPr lang="ar-SA" sz="1800" b="1" dirty="0"/>
              <a:t>2 -  المعاينة قبل الاختبار:</a:t>
            </a:r>
            <a:r>
              <a:rPr lang="ar-SA" sz="1800" dirty="0"/>
              <a:t> </a:t>
            </a:r>
            <a:r>
              <a:rPr lang="en-US" sz="1800" b="1" dirty="0"/>
              <a:t>Pre-test Sampling</a:t>
            </a:r>
            <a:endParaRPr lang="ar-SA" sz="1800" b="1" dirty="0"/>
          </a:p>
          <a:p>
            <a:pPr algn="just" eaLnBrk="1" hangingPunct="1">
              <a:buFont typeface="Wingdings" pitchFamily="2" charset="2"/>
              <a:buNone/>
            </a:pPr>
            <a:r>
              <a:rPr lang="ar-SA" sz="1800" b="1" dirty="0"/>
              <a:t>3-  معاينة الحصص:</a:t>
            </a:r>
            <a:r>
              <a:rPr lang="ar-SA" sz="1800" dirty="0"/>
              <a:t> </a:t>
            </a:r>
            <a:r>
              <a:rPr lang="en-US" sz="1800" b="1" dirty="0"/>
              <a:t>Quota Sampling</a:t>
            </a:r>
            <a:endParaRPr lang="ar-SA" sz="1800" b="1" dirty="0"/>
          </a:p>
          <a:p>
            <a:pPr algn="just" eaLnBrk="1" hangingPunct="1">
              <a:buFont typeface="Wingdings" pitchFamily="2" charset="2"/>
              <a:buNone/>
            </a:pPr>
            <a:r>
              <a:rPr lang="ar-SA" sz="1800" b="1" dirty="0"/>
              <a:t>4- المعاينة بالصدفة: </a:t>
            </a:r>
            <a:r>
              <a:rPr lang="en-US" sz="1800" b="1" dirty="0"/>
              <a:t>Haphazard Sampling</a:t>
            </a:r>
            <a:endParaRPr lang="ar-SA" sz="1800" b="1" dirty="0"/>
          </a:p>
          <a:p>
            <a:pPr algn="just" eaLnBrk="1" hangingPunct="1">
              <a:buFont typeface="Wingdings" pitchFamily="2" charset="2"/>
              <a:buNone/>
            </a:pPr>
            <a:r>
              <a:rPr lang="ar-SA" sz="1800" b="1" dirty="0"/>
              <a:t>5- المعاينة العمدية أو المقصودة: </a:t>
            </a:r>
            <a:r>
              <a:rPr lang="en-US" sz="1800" b="1" dirty="0"/>
              <a:t>Purposive Sampling</a:t>
            </a:r>
            <a:endParaRPr lang="ar-SA" sz="1800" b="1" dirty="0"/>
          </a:p>
          <a:p>
            <a:pPr algn="just" eaLnBrk="1" hangingPunct="1">
              <a:buFont typeface="Wingdings" pitchFamily="2" charset="2"/>
              <a:buNone/>
            </a:pPr>
            <a:r>
              <a:rPr lang="ar-SA" sz="1800" b="1" dirty="0"/>
              <a:t>6- المعاينة التطوعية: </a:t>
            </a:r>
            <a:r>
              <a:rPr lang="en-US" sz="1800" b="1" dirty="0"/>
              <a:t>Volunteers Sampling</a:t>
            </a:r>
            <a:endParaRPr lang="ar-SA" sz="1800" b="1" dirty="0"/>
          </a:p>
          <a:p>
            <a:pPr algn="just" eaLnBrk="1" hangingPunct="1">
              <a:buFont typeface="Wingdings" pitchFamily="2" charset="2"/>
              <a:buNone/>
            </a:pPr>
            <a:r>
              <a:rPr lang="ar-SA" sz="1800" b="1" dirty="0"/>
              <a:t>7- - المعاينة المتيسرة:</a:t>
            </a:r>
            <a:r>
              <a:rPr lang="ar-SA" sz="1800" dirty="0"/>
              <a:t> </a:t>
            </a:r>
            <a:r>
              <a:rPr lang="en-US" sz="1800" b="1" dirty="0"/>
              <a:t>Convenience Sampling</a:t>
            </a:r>
            <a:endParaRPr lang="ar-SA" sz="1800" b="1" dirty="0"/>
          </a:p>
          <a:p>
            <a:pPr algn="just" eaLnBrk="1" hangingPunct="1">
              <a:buFont typeface="Wingdings" pitchFamily="2" charset="2"/>
              <a:buNone/>
            </a:pPr>
            <a:endParaRPr lang="ar-SA" dirty="0"/>
          </a:p>
        </p:txBody>
      </p:sp>
      <p:sp>
        <p:nvSpPr>
          <p:cNvPr id="29699"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22</a:t>
            </a:fld>
            <a:endParaRPr lang="en-US" altLang="en-US">
              <a:solidFill>
                <a:prstClr val="black">
                  <a:tint val="75000"/>
                </a:prstClr>
              </a:solidFill>
            </a:endParaRPr>
          </a:p>
        </p:txBody>
      </p:sp>
    </p:spTree>
    <p:extLst>
      <p:ext uri="{BB962C8B-B14F-4D97-AF65-F5344CB8AC3E}">
        <p14:creationId xmlns:p14="http://schemas.microsoft.com/office/powerpoint/2010/main" val="122604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5"/>
          <p:cNvSpPr>
            <a:spLocks noGrp="1" noChangeArrowheads="1"/>
          </p:cNvSpPr>
          <p:nvPr>
            <p:ph type="subTitle" idx="4294967295"/>
          </p:nvPr>
        </p:nvSpPr>
        <p:spPr>
          <a:xfrm>
            <a:off x="1143000" y="1538289"/>
            <a:ext cx="5616179" cy="3888581"/>
          </a:xfrm>
        </p:spPr>
        <p:txBody>
          <a:bodyPr/>
          <a:lstStyle/>
          <a:p>
            <a:pPr algn="just" eaLnBrk="1" hangingPunct="1">
              <a:buFont typeface="Wingdings" pitchFamily="2" charset="2"/>
              <a:buNone/>
            </a:pPr>
            <a:r>
              <a:rPr lang="ar-SA" sz="1800" dirty="0">
                <a:solidFill>
                  <a:srgbClr val="FF0000"/>
                </a:solidFill>
              </a:rPr>
              <a:t>  </a:t>
            </a:r>
            <a:r>
              <a:rPr lang="ar-SA" sz="1800" dirty="0"/>
              <a:t> </a:t>
            </a:r>
            <a:r>
              <a:rPr lang="ar-SA" dirty="0"/>
              <a:t>في حالة العينات الاحتمالية يقوم الباحث بتحديد إطار العينة ويتم اختيار العينة بحيث يكون لكل مفردة فرصة متساوية في الاختيار. والعينات الاحتمالية على أنواع، هي:</a:t>
            </a:r>
          </a:p>
          <a:p>
            <a:pPr marL="342900" indent="-342900" algn="just">
              <a:buFont typeface="+mj-lt"/>
              <a:buAutoNum type="arabicPeriod"/>
            </a:pPr>
            <a:r>
              <a:rPr lang="ar-SA" sz="1500" b="1" dirty="0">
                <a:solidFill>
                  <a:srgbClr val="0066FF"/>
                </a:solidFill>
              </a:rPr>
              <a:t>المعاينة العشوائية البسيطة:</a:t>
            </a:r>
            <a:r>
              <a:rPr lang="ar-SA" sz="1500" dirty="0">
                <a:solidFill>
                  <a:srgbClr val="0066FF"/>
                </a:solidFill>
              </a:rPr>
              <a:t> </a:t>
            </a:r>
            <a:r>
              <a:rPr lang="en-US" sz="1500" b="1" dirty="0">
                <a:solidFill>
                  <a:srgbClr val="0066FF"/>
                </a:solidFill>
              </a:rPr>
              <a:t>Simple Random Sampling</a:t>
            </a:r>
            <a:endParaRPr lang="ar-SA" sz="1500" b="1" dirty="0">
              <a:solidFill>
                <a:srgbClr val="0066FF"/>
              </a:solidFill>
            </a:endParaRPr>
          </a:p>
          <a:p>
            <a:pPr marL="342900" indent="-342900" algn="just">
              <a:buFont typeface="+mj-lt"/>
              <a:buAutoNum type="arabicPeriod"/>
            </a:pPr>
            <a:r>
              <a:rPr lang="ar-SA" sz="1500" b="1" dirty="0">
                <a:solidFill>
                  <a:srgbClr val="0066FF"/>
                </a:solidFill>
              </a:rPr>
              <a:t>المعاينة العشوائية المنتظمة: </a:t>
            </a:r>
            <a:r>
              <a:rPr lang="en-US" sz="1500" b="1" dirty="0">
                <a:solidFill>
                  <a:srgbClr val="0066FF"/>
                </a:solidFill>
              </a:rPr>
              <a:t>Systematic Random Sampling</a:t>
            </a:r>
            <a:endParaRPr lang="ar-SA" sz="1500" b="1" dirty="0">
              <a:solidFill>
                <a:srgbClr val="0066FF"/>
              </a:solidFill>
            </a:endParaRPr>
          </a:p>
          <a:p>
            <a:pPr marL="342900" indent="-342900" algn="just">
              <a:buFont typeface="+mj-lt"/>
              <a:buAutoNum type="arabicPeriod"/>
            </a:pPr>
            <a:r>
              <a:rPr lang="ar-SA" sz="1500" b="1" dirty="0">
                <a:solidFill>
                  <a:srgbClr val="0066FF"/>
                </a:solidFill>
              </a:rPr>
              <a:t>المعاينة العشوائية الطبقية:</a:t>
            </a:r>
            <a:r>
              <a:rPr lang="ar-SA" sz="1500" dirty="0">
                <a:solidFill>
                  <a:srgbClr val="0066FF"/>
                </a:solidFill>
              </a:rPr>
              <a:t> </a:t>
            </a:r>
            <a:r>
              <a:rPr lang="en-US" sz="1500" b="1" dirty="0">
                <a:solidFill>
                  <a:srgbClr val="0066FF"/>
                </a:solidFill>
              </a:rPr>
              <a:t>Stratified Random Sampling</a:t>
            </a:r>
            <a:endParaRPr lang="ar-SA" sz="1500" b="1" dirty="0">
              <a:solidFill>
                <a:srgbClr val="0066FF"/>
              </a:solidFill>
            </a:endParaRPr>
          </a:p>
          <a:p>
            <a:pPr marL="342900" indent="-342900" algn="just">
              <a:buFont typeface="+mj-lt"/>
              <a:buAutoNum type="arabicPeriod"/>
            </a:pPr>
            <a:r>
              <a:rPr lang="ar-SA" sz="1500" b="1" dirty="0">
                <a:solidFill>
                  <a:srgbClr val="0066FF"/>
                </a:solidFill>
              </a:rPr>
              <a:t>المعاينة العنقودية (عينة المجموعات): </a:t>
            </a:r>
            <a:r>
              <a:rPr lang="en-US" sz="1500" b="1" dirty="0">
                <a:solidFill>
                  <a:srgbClr val="0066FF"/>
                </a:solidFill>
              </a:rPr>
              <a:t>Cluster or Area Sampling</a:t>
            </a:r>
            <a:endParaRPr lang="ar-SA" sz="1500" b="1" dirty="0">
              <a:solidFill>
                <a:srgbClr val="0066FF"/>
              </a:solidFill>
            </a:endParaRPr>
          </a:p>
          <a:p>
            <a:pPr marL="342900" indent="-342900" algn="just">
              <a:buFont typeface="+mj-lt"/>
              <a:buAutoNum type="arabicPeriod"/>
            </a:pPr>
            <a:r>
              <a:rPr lang="ar-SA" sz="1500" b="1" dirty="0">
                <a:solidFill>
                  <a:srgbClr val="0066FF"/>
                </a:solidFill>
              </a:rPr>
              <a:t>المعاينة متعددة المراحل: </a:t>
            </a:r>
            <a:r>
              <a:rPr lang="en-US" sz="1500" b="1" dirty="0">
                <a:solidFill>
                  <a:srgbClr val="0066FF"/>
                </a:solidFill>
              </a:rPr>
              <a:t>Multi–Stage Sampling</a:t>
            </a:r>
            <a:endParaRPr lang="ar-SA" sz="1500" b="1" dirty="0">
              <a:solidFill>
                <a:srgbClr val="0066FF"/>
              </a:solidFill>
            </a:endParaRPr>
          </a:p>
        </p:txBody>
      </p:sp>
      <p:sp>
        <p:nvSpPr>
          <p:cNvPr id="3072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23</a:t>
            </a:fld>
            <a:endParaRPr lang="en-US" altLang="en-US">
              <a:solidFill>
                <a:prstClr val="black">
                  <a:tint val="75000"/>
                </a:prstClr>
              </a:solidFill>
            </a:endParaRPr>
          </a:p>
        </p:txBody>
      </p:sp>
    </p:spTree>
    <p:extLst>
      <p:ext uri="{BB962C8B-B14F-4D97-AF65-F5344CB8AC3E}">
        <p14:creationId xmlns:p14="http://schemas.microsoft.com/office/powerpoint/2010/main" val="407172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0" name="Rectangle 5"/>
              <p:cNvSpPr>
                <a:spLocks noGrp="1" noChangeArrowheads="1"/>
              </p:cNvSpPr>
              <p:nvPr>
                <p:ph type="subTitle" idx="4294967295"/>
              </p:nvPr>
            </p:nvSpPr>
            <p:spPr>
              <a:xfrm>
                <a:off x="1646485" y="1709754"/>
                <a:ext cx="5211515" cy="3888581"/>
              </a:xfrm>
            </p:spPr>
            <p:txBody>
              <a:bodyPr/>
              <a:lstStyle/>
              <a:p>
                <a:pPr algn="just" rtl="1" eaLnBrk="1" hangingPunct="1">
                  <a:buFont typeface="Wingdings" pitchFamily="2" charset="2"/>
                  <a:buNone/>
                </a:pPr>
                <a:r>
                  <a:rPr lang="ar-SA" sz="2400" dirty="0">
                    <a:solidFill>
                      <a:srgbClr val="FF0000"/>
                    </a:solidFill>
                  </a:rPr>
                  <a:t>1- تنظيم البيانات</a:t>
                </a:r>
              </a:p>
              <a:p>
                <a:pPr algn="just" rtl="1" eaLnBrk="1" hangingPunct="1">
                  <a:buFont typeface="Wingdings" pitchFamily="2" charset="2"/>
                  <a:buNone/>
                </a:pPr>
                <a:r>
                  <a:rPr lang="ar-SA" sz="2400" dirty="0">
                    <a:solidFill>
                      <a:srgbClr val="FF0000"/>
                    </a:solidFill>
                  </a:rPr>
                  <a:t>  </a:t>
                </a:r>
                <a:r>
                  <a:rPr lang="ar-SA" dirty="0"/>
                  <a:t>بعد جمع البيانات من مصادرها الأولية المختلفة فإنها تكون بيانات أولية </a:t>
                </a:r>
                <a:r>
                  <a:rPr lang="en-US" dirty="0"/>
                  <a:t>Row Data</a:t>
                </a:r>
                <a:r>
                  <a:rPr lang="ar-SA" dirty="0"/>
                  <a:t> غير منظمة عدديا وتصعب دراستها واستنتاج النتائج منها, لذلك دعت الحاجة إلى تنظيم وتلخيص هذه البيانات بصورة  تسهل فهمها.</a:t>
                </a:r>
              </a:p>
              <a:p>
                <a:pPr algn="just" rtl="1" eaLnBrk="1" hangingPunct="1">
                  <a:buFont typeface="Wingdings" pitchFamily="2" charset="2"/>
                  <a:buNone/>
                </a:pPr>
                <a:r>
                  <a:rPr lang="ar-SA" sz="2400" dirty="0">
                    <a:solidFill>
                      <a:srgbClr val="FF0000"/>
                    </a:solidFill>
                  </a:rPr>
                  <a:t>2- </a:t>
                </a:r>
                <a:r>
                  <a:rPr lang="ar-SA" dirty="0">
                    <a:solidFill>
                      <a:srgbClr val="FF0000"/>
                    </a:solidFill>
                  </a:rPr>
                  <a:t>التوزيع التكراري</a:t>
                </a:r>
              </a:p>
              <a:p>
                <a:pPr algn="just" rtl="1" eaLnBrk="1" hangingPunct="1">
                  <a:buFont typeface="Wingdings" pitchFamily="2" charset="2"/>
                  <a:buNone/>
                </a:pPr>
                <a:r>
                  <a:rPr lang="ar-SA" dirty="0">
                    <a:solidFill>
                      <a:srgbClr val="FF0000"/>
                    </a:solidFill>
                  </a:rPr>
                  <a:t>    </a:t>
                </a:r>
                <a:r>
                  <a:rPr lang="ar-SA" dirty="0"/>
                  <a:t>هو جدول يلخص البيانات الأولية فيوزعها على فئات </a:t>
                </a:r>
                <a:r>
                  <a:rPr lang="en-US" dirty="0"/>
                  <a:t>Classes</a:t>
                </a:r>
                <a:r>
                  <a:rPr lang="ar-SA" dirty="0"/>
                  <a:t> ويحدد عدد الأفراد الذين ينتمون إلى كل فئة. يرمز للتكرار بالرمز </a:t>
                </a:r>
                <a14:m>
                  <m:oMath xmlns:m="http://schemas.openxmlformats.org/officeDocument/2006/math">
                    <m:r>
                      <a:rPr lang="en-US" i="1" dirty="0">
                        <a:latin typeface="Cambria Math"/>
                      </a:rPr>
                      <m:t>𝑓</m:t>
                    </m:r>
                  </m:oMath>
                </a14:m>
                <a:endParaRPr lang="en-US" dirty="0"/>
              </a:p>
            </p:txBody>
          </p:sp>
        </mc:Choice>
        <mc:Fallback xmlns="">
          <p:sp>
            <p:nvSpPr>
              <p:cNvPr id="32770" name="Rectangle 5"/>
              <p:cNvSpPr>
                <a:spLocks noGrp="1" noRot="1" noChangeAspect="1" noMove="1" noResize="1" noEditPoints="1" noAdjustHandles="1" noChangeArrowheads="1" noChangeShapeType="1" noTextEdit="1"/>
              </p:cNvSpPr>
              <p:nvPr>
                <p:ph type="subTitle" idx="4294967295"/>
              </p:nvPr>
            </p:nvSpPr>
            <p:spPr>
              <a:xfrm>
                <a:off x="1646485" y="1709754"/>
                <a:ext cx="5211515" cy="3888581"/>
              </a:xfrm>
              <a:blipFill rotWithShape="0">
                <a:blip r:embed="rId3"/>
                <a:stretch>
                  <a:fillRect l="-2924" t="-2038" r="-1988"/>
                </a:stretch>
              </a:blipFill>
            </p:spPr>
            <p:txBody>
              <a:bodyPr/>
              <a:lstStyle/>
              <a:p>
                <a:r>
                  <a:rPr lang="en-US">
                    <a:noFill/>
                  </a:rPr>
                  <a:t> </a:t>
                </a:r>
              </a:p>
            </p:txBody>
          </p:sp>
        </mc:Fallback>
      </mc:AlternateContent>
      <p:sp>
        <p:nvSpPr>
          <p:cNvPr id="32771"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fontAlgn="auto">
              <a:spcBef>
                <a:spcPts val="0"/>
              </a:spcBef>
              <a:spcAft>
                <a:spcPts val="0"/>
              </a:spcAft>
            </a:pPr>
            <a:endParaRPr lang="en-US" b="1" dirty="0">
              <a:solidFill>
                <a:prstClr val="black"/>
              </a:solidFill>
              <a:latin typeface="Calibri" panose="020F0502020204030204"/>
            </a:endParaRPr>
          </a:p>
        </p:txBody>
      </p:sp>
      <p:sp>
        <p:nvSpPr>
          <p:cNvPr id="32773" name="Rectangle 8"/>
          <p:cNvSpPr>
            <a:spLocks noChangeArrowheads="1"/>
          </p:cNvSpPr>
          <p:nvPr/>
        </p:nvSpPr>
        <p:spPr bwMode="auto">
          <a:xfrm>
            <a:off x="1143001" y="998936"/>
            <a:ext cx="54268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fontAlgn="auto">
              <a:spcBef>
                <a:spcPts val="0"/>
              </a:spcBef>
              <a:spcAft>
                <a:spcPts val="0"/>
              </a:spcAft>
            </a:pPr>
            <a:r>
              <a:rPr lang="ar-SA" sz="2100" b="1" dirty="0">
                <a:solidFill>
                  <a:prstClr val="black"/>
                </a:solidFill>
                <a:latin typeface="Calibri" panose="020F0502020204030204"/>
              </a:rPr>
              <a:t>الإحصاء الوصفي</a:t>
            </a:r>
            <a:endParaRPr lang="en-US" sz="2100" b="1" dirty="0">
              <a:solidFill>
                <a:prstClr val="black"/>
              </a:solidFill>
              <a:latin typeface="Calibri" panose="020F0502020204030204"/>
            </a:endParaRPr>
          </a:p>
          <a:p>
            <a:pPr algn="l" rtl="0" fontAlgn="auto">
              <a:spcBef>
                <a:spcPts val="0"/>
              </a:spcBef>
              <a:spcAft>
                <a:spcPts val="0"/>
              </a:spcAft>
            </a:pPr>
            <a:r>
              <a:rPr lang="ar-SA" sz="2100" b="1" dirty="0">
                <a:solidFill>
                  <a:srgbClr val="0066FF"/>
                </a:solidFill>
                <a:latin typeface="Calibri" panose="020F0502020204030204"/>
              </a:rPr>
              <a:t>تنظيم البيانات وعرضها</a:t>
            </a:r>
            <a:endParaRPr lang="en-US" sz="2100" dirty="0">
              <a:solidFill>
                <a:srgbClr val="0066FF"/>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24</a:t>
            </a:fld>
            <a:endParaRPr lang="en-US" altLang="en-US">
              <a:solidFill>
                <a:prstClr val="black">
                  <a:tint val="75000"/>
                </a:prstClr>
              </a:solidFill>
            </a:endParaRPr>
          </a:p>
        </p:txBody>
      </p:sp>
    </p:spTree>
    <p:extLst>
      <p:ext uri="{BB962C8B-B14F-4D97-AF65-F5344CB8AC3E}">
        <p14:creationId xmlns:p14="http://schemas.microsoft.com/office/powerpoint/2010/main" val="130446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ubTitle" idx="4294967295"/>
          </p:nvPr>
        </p:nvSpPr>
        <p:spPr>
          <a:xfrm>
            <a:off x="1609428" y="1484785"/>
            <a:ext cx="6048672" cy="3888581"/>
          </a:xfrm>
        </p:spPr>
        <p:txBody>
          <a:bodyPr/>
          <a:lstStyle/>
          <a:p>
            <a:pPr algn="just" rtl="1" eaLnBrk="1" hangingPunct="1">
              <a:buFont typeface="Wingdings" pitchFamily="2" charset="2"/>
              <a:buNone/>
            </a:pPr>
            <a:r>
              <a:rPr lang="ar-SA" sz="2400" dirty="0"/>
              <a:t> يتكون جدول تفريغ البيانات من ثلاثة خانات هي:</a:t>
            </a:r>
          </a:p>
          <a:p>
            <a:pPr algn="just" rtl="1" eaLnBrk="1" hangingPunct="1">
              <a:buFont typeface="Wingdings" pitchFamily="2" charset="2"/>
              <a:buNone/>
            </a:pPr>
            <a:r>
              <a:rPr lang="ar-SA" sz="2400" dirty="0">
                <a:solidFill>
                  <a:srgbClr val="0066FF"/>
                </a:solidFill>
              </a:rPr>
              <a:t>الخانة الأولى</a:t>
            </a:r>
            <a:r>
              <a:rPr lang="ar-SA" sz="2400" dirty="0">
                <a:solidFill>
                  <a:schemeClr val="tx1">
                    <a:lumMod val="95000"/>
                    <a:lumOff val="5000"/>
                  </a:schemeClr>
                </a:solidFill>
              </a:rPr>
              <a:t>: يكتب فيه صفة البيانات الوصفية أو الفئة للبيانات الكمية.</a:t>
            </a:r>
          </a:p>
          <a:p>
            <a:pPr algn="just" rtl="1" eaLnBrk="1" hangingPunct="1">
              <a:buFont typeface="Wingdings" pitchFamily="2" charset="2"/>
              <a:buNone/>
            </a:pPr>
            <a:r>
              <a:rPr lang="ar-SA" sz="2400" dirty="0">
                <a:solidFill>
                  <a:srgbClr val="0066FF"/>
                </a:solidFill>
              </a:rPr>
              <a:t>الخانة الثانية</a:t>
            </a:r>
            <a:r>
              <a:rPr lang="ar-SA" sz="2400" dirty="0">
                <a:solidFill>
                  <a:schemeClr val="tx1">
                    <a:lumMod val="95000"/>
                    <a:lumOff val="5000"/>
                  </a:schemeClr>
                </a:solidFill>
              </a:rPr>
              <a:t>: توضع العلامات وهى عبارة عن حزم مكونة من خمسة خطوط أربعة راسية والخامس مائل يحزم الأربعة خطوط  ////  </a:t>
            </a:r>
          </a:p>
          <a:p>
            <a:pPr algn="just" rtl="1" eaLnBrk="1" hangingPunct="1">
              <a:buFont typeface="Wingdings" pitchFamily="2" charset="2"/>
              <a:buNone/>
            </a:pPr>
            <a:r>
              <a:rPr lang="ar-SA" sz="2400" dirty="0">
                <a:solidFill>
                  <a:srgbClr val="0066FF"/>
                </a:solidFill>
              </a:rPr>
              <a:t>الخانة الثالثة</a:t>
            </a:r>
            <a:r>
              <a:rPr lang="ar-SA" sz="2400" dirty="0">
                <a:solidFill>
                  <a:schemeClr val="tx1">
                    <a:lumMod val="95000"/>
                    <a:lumOff val="5000"/>
                  </a:schemeClr>
                </a:solidFill>
              </a:rPr>
              <a:t>: توضح مجموع العلامات أمام كل فئة (التكرار)</a:t>
            </a:r>
          </a:p>
          <a:p>
            <a:pPr algn="just" rtl="1" eaLnBrk="1" hangingPunct="1">
              <a:buFont typeface="Wingdings" pitchFamily="2" charset="2"/>
              <a:buNone/>
            </a:pPr>
            <a:endParaRPr lang="ar-SA" dirty="0">
              <a:solidFill>
                <a:srgbClr val="FF0000"/>
              </a:solidFill>
            </a:endParaRPr>
          </a:p>
        </p:txBody>
      </p:sp>
      <p:sp>
        <p:nvSpPr>
          <p:cNvPr id="33795"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cxnSp>
        <p:nvCxnSpPr>
          <p:cNvPr id="33798" name="Straight Connector 6"/>
          <p:cNvCxnSpPr>
            <a:cxnSpLocks noChangeShapeType="1"/>
          </p:cNvCxnSpPr>
          <p:nvPr/>
        </p:nvCxnSpPr>
        <p:spPr bwMode="auto">
          <a:xfrm>
            <a:off x="3707608" y="3644505"/>
            <a:ext cx="432197" cy="21669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25</a:t>
            </a:fld>
            <a:endParaRPr lang="en-US" altLang="en-US">
              <a:solidFill>
                <a:prstClr val="black">
                  <a:tint val="75000"/>
                </a:prstClr>
              </a:solidFill>
            </a:endParaRPr>
          </a:p>
        </p:txBody>
      </p:sp>
    </p:spTree>
    <p:extLst>
      <p:ext uri="{BB962C8B-B14F-4D97-AF65-F5344CB8AC3E}">
        <p14:creationId xmlns:p14="http://schemas.microsoft.com/office/powerpoint/2010/main" val="10859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439652" y="1538289"/>
            <a:ext cx="6102678" cy="3888581"/>
          </a:xfrm>
        </p:spPr>
        <p:txBody>
          <a:bodyPr>
            <a:normAutofit/>
          </a:bodyPr>
          <a:lstStyle/>
          <a:p>
            <a:pPr algn="just" rtl="1" eaLnBrk="1" hangingPunct="1">
              <a:buFont typeface="Wingdings" pitchFamily="2" charset="2"/>
              <a:buNone/>
              <a:defRPr/>
            </a:pPr>
            <a:r>
              <a:rPr lang="ar-SA" sz="2400" dirty="0"/>
              <a:t> </a:t>
            </a:r>
            <a:r>
              <a:rPr lang="ar-SA" b="1" dirty="0">
                <a:solidFill>
                  <a:srgbClr val="FF0000"/>
                </a:solidFill>
              </a:rPr>
              <a:t>عرض البيانات النوعية:</a:t>
            </a:r>
          </a:p>
          <a:p>
            <a:pPr algn="just" rtl="1" eaLnBrk="1" hangingPunct="1">
              <a:buFont typeface="Wingdings" pitchFamily="2" charset="2"/>
              <a:buNone/>
              <a:defRPr/>
            </a:pPr>
            <a:r>
              <a:rPr lang="ar-SA" b="1" dirty="0">
                <a:solidFill>
                  <a:srgbClr val="FF0000"/>
                </a:solidFill>
              </a:rPr>
              <a:t>مثال (1)</a:t>
            </a:r>
          </a:p>
          <a:p>
            <a:pPr algn="just" rtl="1" eaLnBrk="1" hangingPunct="1">
              <a:buFont typeface="Wingdings" pitchFamily="2" charset="2"/>
              <a:buNone/>
              <a:defRPr/>
            </a:pPr>
            <a:r>
              <a:rPr lang="ar-SA" dirty="0"/>
              <a:t>البيانات التالية تمثل نوع فصيلة الدم ل 20 مريض</a:t>
            </a:r>
            <a:endParaRPr lang="en-US" dirty="0"/>
          </a:p>
          <a:p>
            <a:pPr algn="just" rtl="1" eaLnBrk="1" hangingPunct="1">
              <a:buFont typeface="Wingdings" pitchFamily="2" charset="2"/>
              <a:buNone/>
              <a:defRPr/>
            </a:pPr>
            <a:endParaRPr lang="en-US"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en-US" dirty="0"/>
          </a:p>
          <a:p>
            <a:pPr algn="just" rtl="1" eaLnBrk="1" hangingPunct="1">
              <a:buFont typeface="Wingdings" pitchFamily="2" charset="2"/>
              <a:buNone/>
              <a:defRPr/>
            </a:pPr>
            <a:r>
              <a:rPr lang="ar-SA" dirty="0"/>
              <a:t>المطلوب :</a:t>
            </a:r>
          </a:p>
          <a:p>
            <a:pPr algn="just" rtl="1" eaLnBrk="1" hangingPunct="1">
              <a:buFont typeface="Wingdings" pitchFamily="2" charset="2"/>
              <a:buNone/>
              <a:defRPr/>
            </a:pPr>
            <a:r>
              <a:rPr lang="ar-SA" dirty="0"/>
              <a:t>كون جدول التوزيع التكرارى لهذه البيانات؟</a:t>
            </a:r>
          </a:p>
        </p:txBody>
      </p:sp>
      <p:sp>
        <p:nvSpPr>
          <p:cNvPr id="34819"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26</a:t>
            </a:fld>
            <a:endParaRPr lang="en-US" altLang="en-US">
              <a:solidFill>
                <a:prstClr val="black">
                  <a:tint val="75000"/>
                </a:prstClr>
              </a:solidFill>
            </a:endParaRPr>
          </a:p>
        </p:txBody>
      </p:sp>
      <p:graphicFrame>
        <p:nvGraphicFramePr>
          <p:cNvPr id="3" name="Table 2"/>
          <p:cNvGraphicFramePr>
            <a:graphicFrameLocks noGrp="1"/>
          </p:cNvGraphicFramePr>
          <p:nvPr>
            <p:extLst/>
          </p:nvPr>
        </p:nvGraphicFramePr>
        <p:xfrm>
          <a:off x="2681790" y="3050958"/>
          <a:ext cx="4572000" cy="556260"/>
        </p:xfrm>
        <a:graphic>
          <a:graphicData uri="http://schemas.openxmlformats.org/drawingml/2006/table">
            <a:tbl>
              <a:tblPr firstRow="1" bandRow="1">
                <a:tableStyleId>{5940675A-B579-460E-94D1-54222C63F5DA}</a:tableStyleId>
              </a:tblPr>
              <a:tblGrid>
                <a:gridCol w="457200"/>
                <a:gridCol w="457200"/>
                <a:gridCol w="457200"/>
                <a:gridCol w="457200"/>
                <a:gridCol w="457200"/>
                <a:gridCol w="457200"/>
                <a:gridCol w="457200"/>
                <a:gridCol w="457200"/>
                <a:gridCol w="457200"/>
                <a:gridCol w="457200"/>
              </a:tblGrid>
              <a:tr h="278130">
                <a:tc>
                  <a:txBody>
                    <a:bodyPr/>
                    <a:lstStyle/>
                    <a:p>
                      <a:r>
                        <a:rPr lang="en-US" sz="1000" dirty="0" smtClean="0"/>
                        <a:t>B</a:t>
                      </a:r>
                      <a:endParaRPr lang="en-US" sz="1000" dirty="0"/>
                    </a:p>
                  </a:txBody>
                  <a:tcPr marL="68580" marR="68580" marT="34290" marB="34290"/>
                </a:tc>
                <a:tc>
                  <a:txBody>
                    <a:bodyPr/>
                    <a:lstStyle/>
                    <a:p>
                      <a:r>
                        <a:rPr lang="en-US" sz="1000" dirty="0" smtClean="0"/>
                        <a:t>AB</a:t>
                      </a:r>
                      <a:endParaRPr lang="en-US" sz="1000" dirty="0"/>
                    </a:p>
                  </a:txBody>
                  <a:tcPr marL="68580" marR="68580" marT="34290" marB="34290"/>
                </a:tc>
                <a:tc>
                  <a:txBody>
                    <a:bodyPr/>
                    <a:lstStyle/>
                    <a:p>
                      <a:r>
                        <a:rPr lang="en-US" sz="1000" dirty="0" smtClean="0"/>
                        <a:t>O</a:t>
                      </a:r>
                      <a:endParaRPr lang="en-US" sz="1000" dirty="0"/>
                    </a:p>
                  </a:txBody>
                  <a:tcPr marL="68580" marR="68580" marT="34290" marB="34290"/>
                </a:tc>
                <a:tc>
                  <a:txBody>
                    <a:bodyPr/>
                    <a:lstStyle/>
                    <a:p>
                      <a:r>
                        <a:rPr lang="en-US" sz="1000" dirty="0" smtClean="0"/>
                        <a:t>A</a:t>
                      </a:r>
                      <a:endParaRPr lang="en-US" sz="1000" dirty="0"/>
                    </a:p>
                  </a:txBody>
                  <a:tcPr marL="68580" marR="68580" marT="34290" marB="34290"/>
                </a:tc>
                <a:tc>
                  <a:txBody>
                    <a:bodyPr/>
                    <a:lstStyle/>
                    <a:p>
                      <a:r>
                        <a:rPr lang="en-US" sz="1000" dirty="0" smtClean="0"/>
                        <a:t>AB</a:t>
                      </a:r>
                      <a:endParaRPr lang="en-US" sz="1000" dirty="0"/>
                    </a:p>
                  </a:txBody>
                  <a:tcPr marL="68580" marR="68580" marT="34290" marB="34290"/>
                </a:tc>
                <a:tc>
                  <a:txBody>
                    <a:bodyPr/>
                    <a:lstStyle/>
                    <a:p>
                      <a:r>
                        <a:rPr lang="en-US" sz="1000" dirty="0" smtClean="0"/>
                        <a:t>O</a:t>
                      </a:r>
                      <a:endParaRPr lang="en-US" sz="1000" dirty="0"/>
                    </a:p>
                  </a:txBody>
                  <a:tcPr marL="68580" marR="68580" marT="34290" marB="34290"/>
                </a:tc>
                <a:tc>
                  <a:txBody>
                    <a:bodyPr/>
                    <a:lstStyle/>
                    <a:p>
                      <a:r>
                        <a:rPr lang="en-US" sz="1000" dirty="0" smtClean="0"/>
                        <a:t>A</a:t>
                      </a:r>
                      <a:endParaRPr lang="en-US" sz="1000" dirty="0"/>
                    </a:p>
                  </a:txBody>
                  <a:tcPr marL="68580" marR="68580" marT="34290" marB="34290"/>
                </a:tc>
                <a:tc>
                  <a:txBody>
                    <a:bodyPr/>
                    <a:lstStyle/>
                    <a:p>
                      <a:r>
                        <a:rPr lang="en-US" sz="1000" dirty="0" smtClean="0"/>
                        <a:t>B</a:t>
                      </a:r>
                      <a:endParaRPr lang="en-US" sz="1000" dirty="0"/>
                    </a:p>
                  </a:txBody>
                  <a:tcPr marL="68580" marR="68580" marT="34290" marB="34290"/>
                </a:tc>
                <a:tc>
                  <a:txBody>
                    <a:bodyPr/>
                    <a:lstStyle/>
                    <a:p>
                      <a:r>
                        <a:rPr lang="en-US" sz="1000" dirty="0" smtClean="0"/>
                        <a:t>O</a:t>
                      </a:r>
                      <a:endParaRPr lang="en-US" sz="1000" dirty="0"/>
                    </a:p>
                  </a:txBody>
                  <a:tcPr marL="68580" marR="68580" marT="34290" marB="34290"/>
                </a:tc>
                <a:tc>
                  <a:txBody>
                    <a:bodyPr/>
                    <a:lstStyle/>
                    <a:p>
                      <a:r>
                        <a:rPr lang="en-US" sz="1000" dirty="0" smtClean="0"/>
                        <a:t>A</a:t>
                      </a:r>
                      <a:endParaRPr lang="en-US" sz="1000" dirty="0"/>
                    </a:p>
                  </a:txBody>
                  <a:tcPr marL="68580" marR="68580" marT="34290" marB="34290"/>
                </a:tc>
              </a:tr>
              <a:tr h="278130">
                <a:tc>
                  <a:txBody>
                    <a:bodyPr/>
                    <a:lstStyle/>
                    <a:p>
                      <a:r>
                        <a:rPr lang="en-US" sz="1000" dirty="0" smtClean="0"/>
                        <a:t>A</a:t>
                      </a:r>
                      <a:endParaRPr lang="en-US" sz="1000" dirty="0"/>
                    </a:p>
                  </a:txBody>
                  <a:tcPr marL="68580" marR="68580" marT="34290" marB="34290"/>
                </a:tc>
                <a:tc>
                  <a:txBody>
                    <a:bodyPr/>
                    <a:lstStyle/>
                    <a:p>
                      <a:r>
                        <a:rPr lang="en-US" sz="1000" dirty="0" smtClean="0"/>
                        <a:t>AB</a:t>
                      </a:r>
                      <a:endParaRPr lang="en-US" sz="1000" dirty="0"/>
                    </a:p>
                  </a:txBody>
                  <a:tcPr marL="68580" marR="68580" marT="34290" marB="34290"/>
                </a:tc>
                <a:tc>
                  <a:txBody>
                    <a:bodyPr/>
                    <a:lstStyle/>
                    <a:p>
                      <a:r>
                        <a:rPr lang="en-US" sz="1000" dirty="0" smtClean="0"/>
                        <a:t>A</a:t>
                      </a:r>
                      <a:endParaRPr lang="en-US" sz="1000" dirty="0"/>
                    </a:p>
                  </a:txBody>
                  <a:tcPr marL="68580" marR="68580" marT="34290" marB="34290"/>
                </a:tc>
                <a:tc>
                  <a:txBody>
                    <a:bodyPr/>
                    <a:lstStyle/>
                    <a:p>
                      <a:r>
                        <a:rPr lang="en-US" sz="1000" dirty="0" smtClean="0"/>
                        <a:t>B</a:t>
                      </a:r>
                      <a:endParaRPr lang="en-US" sz="1000" dirty="0"/>
                    </a:p>
                  </a:txBody>
                  <a:tcPr marL="68580" marR="68580" marT="34290" marB="34290"/>
                </a:tc>
                <a:tc>
                  <a:txBody>
                    <a:bodyPr/>
                    <a:lstStyle/>
                    <a:p>
                      <a:r>
                        <a:rPr lang="en-US" sz="1000" dirty="0" smtClean="0"/>
                        <a:t>O</a:t>
                      </a:r>
                      <a:endParaRPr lang="en-US" sz="1000" dirty="0"/>
                    </a:p>
                  </a:txBody>
                  <a:tcPr marL="68580" marR="68580" marT="34290" marB="34290"/>
                </a:tc>
                <a:tc>
                  <a:txBody>
                    <a:bodyPr/>
                    <a:lstStyle/>
                    <a:p>
                      <a:r>
                        <a:rPr lang="en-US" sz="1000" dirty="0" smtClean="0"/>
                        <a:t>AB</a:t>
                      </a:r>
                      <a:endParaRPr lang="en-US" sz="1000" dirty="0"/>
                    </a:p>
                  </a:txBody>
                  <a:tcPr marL="68580" marR="68580" marT="34290" marB="34290"/>
                </a:tc>
                <a:tc>
                  <a:txBody>
                    <a:bodyPr/>
                    <a:lstStyle/>
                    <a:p>
                      <a:r>
                        <a:rPr lang="en-US" sz="1000" dirty="0" smtClean="0"/>
                        <a:t>O</a:t>
                      </a:r>
                      <a:endParaRPr lang="en-US" sz="1000" dirty="0"/>
                    </a:p>
                  </a:txBody>
                  <a:tcPr marL="68580" marR="68580" marT="34290" marB="34290"/>
                </a:tc>
                <a:tc>
                  <a:txBody>
                    <a:bodyPr/>
                    <a:lstStyle/>
                    <a:p>
                      <a:r>
                        <a:rPr lang="en-US" sz="1000" dirty="0" smtClean="0"/>
                        <a:t>A</a:t>
                      </a:r>
                      <a:endParaRPr lang="en-US" sz="1000" dirty="0"/>
                    </a:p>
                  </a:txBody>
                  <a:tcPr marL="68580" marR="68580" marT="34290" marB="34290"/>
                </a:tc>
                <a:tc>
                  <a:txBody>
                    <a:bodyPr/>
                    <a:lstStyle/>
                    <a:p>
                      <a:r>
                        <a:rPr lang="en-US" sz="1000" dirty="0" smtClean="0"/>
                        <a:t>AB</a:t>
                      </a:r>
                      <a:endParaRPr lang="en-US" sz="1000" dirty="0"/>
                    </a:p>
                  </a:txBody>
                  <a:tcPr marL="68580" marR="68580" marT="34290" marB="34290"/>
                </a:tc>
                <a:tc>
                  <a:txBody>
                    <a:bodyPr/>
                    <a:lstStyle/>
                    <a:p>
                      <a:r>
                        <a:rPr lang="en-US" sz="1000" dirty="0" smtClean="0"/>
                        <a:t>B</a:t>
                      </a:r>
                      <a:endParaRPr lang="en-US" sz="1000" dirty="0"/>
                    </a:p>
                  </a:txBody>
                  <a:tcPr marL="68580" marR="68580" marT="34290" marB="34290"/>
                </a:tc>
              </a:tr>
            </a:tbl>
          </a:graphicData>
        </a:graphic>
      </p:graphicFrame>
    </p:spTree>
    <p:extLst>
      <p:ext uri="{BB962C8B-B14F-4D97-AF65-F5344CB8AC3E}">
        <p14:creationId xmlns:p14="http://schemas.microsoft.com/office/powerpoint/2010/main" val="318851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763688" y="1538289"/>
            <a:ext cx="5508612" cy="3888581"/>
          </a:xfrm>
        </p:spPr>
        <p:txBody>
          <a:bodyPr/>
          <a:lstStyle/>
          <a:p>
            <a:pPr algn="just" rtl="1">
              <a:buNone/>
              <a:defRPr/>
            </a:pPr>
            <a:r>
              <a:rPr lang="ar-SA" dirty="0">
                <a:solidFill>
                  <a:srgbClr val="0066FF"/>
                </a:solidFill>
              </a:rPr>
              <a:t>الحل</a:t>
            </a:r>
          </a:p>
          <a:p>
            <a:pPr algn="just" rtl="1" eaLnBrk="1" hangingPunct="1">
              <a:buFont typeface="Wingdings" pitchFamily="2" charset="2"/>
              <a:buNone/>
              <a:defRPr/>
            </a:pPr>
            <a:r>
              <a:rPr lang="ar-SA" dirty="0"/>
              <a:t>اولا: نكون جدول تفريغ البيانات</a:t>
            </a:r>
            <a:r>
              <a:rPr lang="en-US" dirty="0"/>
              <a:t> </a:t>
            </a: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p:txBody>
      </p:sp>
      <p:sp>
        <p:nvSpPr>
          <p:cNvPr id="3584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2546152" y="2375298"/>
              <a:ext cx="4158854" cy="1890714"/>
            </p:xfrm>
            <a:graphic>
              <a:graphicData uri="http://schemas.openxmlformats.org/drawingml/2006/table">
                <a:tbl>
                  <a:tblPr firstRow="1" bandRow="1">
                    <a:tableStyleId>{5940675A-B579-460E-94D1-54222C63F5DA}</a:tableStyleId>
                  </a:tblPr>
                  <a:tblGrid>
                    <a:gridCol w="1406671"/>
                    <a:gridCol w="1651310"/>
                    <a:gridCol w="1100873"/>
                  </a:tblGrid>
                  <a:tr h="315119">
                    <a:tc>
                      <a:txBody>
                        <a:bodyPr/>
                        <a:lstStyle/>
                        <a:p>
                          <a:pPr algn="ctr"/>
                          <a:r>
                            <a:rPr lang="ar-SA" sz="1400" dirty="0" smtClean="0"/>
                            <a:t>الفئات (الصفات)</a:t>
                          </a:r>
                          <a:endParaRPr lang="en-US" sz="1400" dirty="0"/>
                        </a:p>
                      </a:txBody>
                      <a:tcPr marL="68587" marR="68587" marT="34299" marB="34299"/>
                    </a:tc>
                    <a:tc>
                      <a:txBody>
                        <a:bodyPr/>
                        <a:lstStyle/>
                        <a:p>
                          <a:pPr algn="ctr"/>
                          <a:r>
                            <a:rPr lang="ar-SA" sz="1400" dirty="0" smtClean="0"/>
                            <a:t>العلامات </a:t>
                          </a:r>
                          <a:endParaRPr lang="en-US" sz="1400" dirty="0"/>
                        </a:p>
                      </a:txBody>
                      <a:tcPr marL="68587" marR="68587" marT="34299" marB="34299"/>
                    </a:tc>
                    <a:tc>
                      <a:txBody>
                        <a:bodyPr/>
                        <a:lstStyle/>
                        <a:p>
                          <a:pPr algn="ctr" rtl="1"/>
                          <a:r>
                            <a:rPr lang="ar-SA" sz="1400" dirty="0" smtClean="0"/>
                            <a:t>التكرار </a:t>
                          </a:r>
                          <a14:m>
                            <m:oMath xmlns:m="http://schemas.openxmlformats.org/officeDocument/2006/math">
                              <m:r>
                                <a:rPr lang="en-US" sz="1400" i="1" dirty="0" smtClean="0">
                                  <a:latin typeface="Cambria Math" panose="02040503050406030204" pitchFamily="18" charset="0"/>
                                </a:rPr>
                                <m:t>𝑓</m:t>
                              </m:r>
                            </m:oMath>
                          </a14:m>
                          <a:endParaRPr lang="en-US" sz="1400" dirty="0"/>
                        </a:p>
                      </a:txBody>
                      <a:tcPr marL="68587" marR="68587" marT="34299" marB="34299"/>
                    </a:tc>
                  </a:tr>
                  <a:tr h="315119">
                    <a:tc>
                      <a:txBody>
                        <a:bodyPr/>
                        <a:lstStyle/>
                        <a:p>
                          <a:pPr algn="ctr"/>
                          <a:r>
                            <a:rPr lang="en-US" sz="1400" dirty="0" smtClean="0"/>
                            <a:t>A</a:t>
                          </a:r>
                          <a:endParaRPr lang="en-US" sz="1400" dirty="0"/>
                        </a:p>
                      </a:txBody>
                      <a:tcPr marL="68587" marR="68587" marT="34299" marB="34299"/>
                    </a:tc>
                    <a:tc>
                      <a:txBody>
                        <a:bodyPr/>
                        <a:lstStyle/>
                        <a:p>
                          <a:pPr algn="ctr" rtl="1"/>
                          <a:r>
                            <a:rPr lang="ar-SA" sz="1400" dirty="0" smtClean="0"/>
                            <a:t>////</a:t>
                          </a:r>
                          <a:r>
                            <a:rPr lang="ar-SA" sz="1400" baseline="0" dirty="0" smtClean="0"/>
                            <a:t>   /</a:t>
                          </a:r>
                          <a:endParaRPr lang="en-US" sz="1400" dirty="0"/>
                        </a:p>
                      </a:txBody>
                      <a:tcPr marL="68587" marR="68587" marT="34299" marB="34299"/>
                    </a:tc>
                    <a:tc>
                      <a:txBody>
                        <a:bodyPr/>
                        <a:lstStyle/>
                        <a:p>
                          <a:pPr algn="ctr"/>
                          <a:r>
                            <a:rPr lang="ar-SA" sz="1400" dirty="0" smtClean="0"/>
                            <a:t>6</a:t>
                          </a:r>
                          <a:endParaRPr lang="en-US" sz="1400" dirty="0"/>
                        </a:p>
                      </a:txBody>
                      <a:tcPr marL="68587" marR="68587" marT="34299" marB="34299"/>
                    </a:tc>
                  </a:tr>
                  <a:tr h="315119">
                    <a:tc>
                      <a:txBody>
                        <a:bodyPr/>
                        <a:lstStyle/>
                        <a:p>
                          <a:pPr algn="ctr"/>
                          <a:r>
                            <a:rPr lang="en-US" sz="1400" dirty="0" smtClean="0"/>
                            <a:t>B</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4</a:t>
                          </a:r>
                          <a:endParaRPr lang="en-US" sz="1400" dirty="0"/>
                        </a:p>
                      </a:txBody>
                      <a:tcPr marL="68587" marR="68587" marT="34299" marB="34299"/>
                    </a:tc>
                  </a:tr>
                  <a:tr h="315119">
                    <a:tc>
                      <a:txBody>
                        <a:bodyPr/>
                        <a:lstStyle/>
                        <a:p>
                          <a:pPr algn="ctr"/>
                          <a:r>
                            <a:rPr lang="en-US" sz="1400" dirty="0" smtClean="0"/>
                            <a:t>O</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5</a:t>
                          </a:r>
                          <a:endParaRPr lang="en-US" sz="1400" dirty="0"/>
                        </a:p>
                      </a:txBody>
                      <a:tcPr marL="68587" marR="68587" marT="34299" marB="34299"/>
                    </a:tc>
                  </a:tr>
                  <a:tr h="315119">
                    <a:tc>
                      <a:txBody>
                        <a:bodyPr/>
                        <a:lstStyle/>
                        <a:p>
                          <a:pPr algn="ctr"/>
                          <a:r>
                            <a:rPr lang="en-US" sz="1400" dirty="0" smtClean="0"/>
                            <a:t>AB</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5</a:t>
                          </a:r>
                          <a:endParaRPr lang="en-US" sz="1400" dirty="0"/>
                        </a:p>
                      </a:txBody>
                      <a:tcPr marL="68587" marR="68587" marT="34299" marB="34299"/>
                    </a:tc>
                  </a:tr>
                  <a:tr h="315119">
                    <a:tc>
                      <a:txBody>
                        <a:bodyPr/>
                        <a:lstStyle/>
                        <a:p>
                          <a:pPr algn="ctr"/>
                          <a:r>
                            <a:rPr lang="ar-SA" sz="1400" dirty="0" smtClean="0"/>
                            <a:t>المجموع</a:t>
                          </a:r>
                          <a:endParaRPr lang="en-US" sz="1400" dirty="0"/>
                        </a:p>
                      </a:txBody>
                      <a:tcPr marL="68587" marR="68587" marT="34299" marB="34299"/>
                    </a:tc>
                    <a:tc>
                      <a:txBody>
                        <a:bodyPr/>
                        <a:lstStyle/>
                        <a:p>
                          <a:pPr algn="ctr"/>
                          <a:endParaRPr lang="en-US" sz="1400" dirty="0"/>
                        </a:p>
                      </a:txBody>
                      <a:tcPr marL="68587" marR="68587" marT="34299" marB="34299"/>
                    </a:tc>
                    <a:tc>
                      <a:txBody>
                        <a:bodyPr/>
                        <a:lstStyle/>
                        <a:p>
                          <a:pPr algn="ctr"/>
                          <a:r>
                            <a:rPr lang="ar-SA" sz="1400" dirty="0" smtClean="0"/>
                            <a:t>20</a:t>
                          </a:r>
                          <a:endParaRPr lang="en-US" sz="1400" dirty="0"/>
                        </a:p>
                      </a:txBody>
                      <a:tcPr marL="68587" marR="68587" marT="34299" marB="34299"/>
                    </a:tc>
                  </a:tr>
                </a:tbl>
              </a:graphicData>
            </a:graphic>
          </p:graphicFrame>
        </mc:Choice>
        <mc:Fallback xmlns="">
          <p:graphicFrame>
            <p:nvGraphicFramePr>
              <p:cNvPr id="6" name="Table 5"/>
              <p:cNvGraphicFramePr>
                <a:graphicFrameLocks noGrp="1"/>
              </p:cNvGraphicFramePr>
              <p:nvPr>
                <p:extLst/>
              </p:nvPr>
            </p:nvGraphicFramePr>
            <p:xfrm>
              <a:off x="2546152" y="2375298"/>
              <a:ext cx="4158854" cy="1890714"/>
            </p:xfrm>
            <a:graphic>
              <a:graphicData uri="http://schemas.openxmlformats.org/drawingml/2006/table">
                <a:tbl>
                  <a:tblPr firstRow="1" bandRow="1">
                    <a:tableStyleId>{5940675A-B579-460E-94D1-54222C63F5DA}</a:tableStyleId>
                  </a:tblPr>
                  <a:tblGrid>
                    <a:gridCol w="1406671"/>
                    <a:gridCol w="1651310"/>
                    <a:gridCol w="1100873"/>
                  </a:tblGrid>
                  <a:tr h="315119">
                    <a:tc>
                      <a:txBody>
                        <a:bodyPr/>
                        <a:lstStyle/>
                        <a:p>
                          <a:pPr algn="ctr"/>
                          <a:r>
                            <a:rPr lang="ar-SA" sz="1400" dirty="0" smtClean="0"/>
                            <a:t>الفئات (الصفات)</a:t>
                          </a:r>
                          <a:endParaRPr lang="en-US" sz="1400" dirty="0"/>
                        </a:p>
                      </a:txBody>
                      <a:tcPr marL="68587" marR="68587" marT="34299" marB="34299"/>
                    </a:tc>
                    <a:tc>
                      <a:txBody>
                        <a:bodyPr/>
                        <a:lstStyle/>
                        <a:p>
                          <a:pPr algn="ctr"/>
                          <a:r>
                            <a:rPr lang="ar-SA" sz="1400" dirty="0" smtClean="0"/>
                            <a:t>العلامات </a:t>
                          </a:r>
                          <a:endParaRPr lang="en-US" sz="1400" dirty="0"/>
                        </a:p>
                      </a:txBody>
                      <a:tcPr marL="68587" marR="68587" marT="34299" marB="34299"/>
                    </a:tc>
                    <a:tc>
                      <a:txBody>
                        <a:bodyPr/>
                        <a:lstStyle/>
                        <a:p>
                          <a:endParaRPr lang="en-US"/>
                        </a:p>
                      </a:txBody>
                      <a:tcPr marL="68587" marR="68587" marT="34299" marB="34299">
                        <a:blipFill rotWithShape="0">
                          <a:blip r:embed="rId3"/>
                          <a:stretch>
                            <a:fillRect l="-277901" t="-5769" r="-1105" b="-511538"/>
                          </a:stretch>
                        </a:blipFill>
                      </a:tcPr>
                    </a:tc>
                  </a:tr>
                  <a:tr h="315119">
                    <a:tc>
                      <a:txBody>
                        <a:bodyPr/>
                        <a:lstStyle/>
                        <a:p>
                          <a:pPr algn="ctr"/>
                          <a:r>
                            <a:rPr lang="en-US" sz="1400" dirty="0" smtClean="0"/>
                            <a:t>A</a:t>
                          </a:r>
                          <a:endParaRPr lang="en-US" sz="1400" dirty="0"/>
                        </a:p>
                      </a:txBody>
                      <a:tcPr marL="68587" marR="68587" marT="34299" marB="34299"/>
                    </a:tc>
                    <a:tc>
                      <a:txBody>
                        <a:bodyPr/>
                        <a:lstStyle/>
                        <a:p>
                          <a:pPr algn="ctr" rtl="1"/>
                          <a:r>
                            <a:rPr lang="ar-SA" sz="1400" dirty="0" smtClean="0"/>
                            <a:t>////</a:t>
                          </a:r>
                          <a:r>
                            <a:rPr lang="ar-SA" sz="1400" baseline="0" dirty="0" smtClean="0"/>
                            <a:t>   /</a:t>
                          </a:r>
                          <a:endParaRPr lang="en-US" sz="1400" dirty="0"/>
                        </a:p>
                      </a:txBody>
                      <a:tcPr marL="68587" marR="68587" marT="34299" marB="34299"/>
                    </a:tc>
                    <a:tc>
                      <a:txBody>
                        <a:bodyPr/>
                        <a:lstStyle/>
                        <a:p>
                          <a:pPr algn="ctr"/>
                          <a:r>
                            <a:rPr lang="ar-SA" sz="1400" dirty="0" smtClean="0"/>
                            <a:t>6</a:t>
                          </a:r>
                          <a:endParaRPr lang="en-US" sz="1400" dirty="0"/>
                        </a:p>
                      </a:txBody>
                      <a:tcPr marL="68587" marR="68587" marT="34299" marB="34299"/>
                    </a:tc>
                  </a:tr>
                  <a:tr h="315119">
                    <a:tc>
                      <a:txBody>
                        <a:bodyPr/>
                        <a:lstStyle/>
                        <a:p>
                          <a:pPr algn="ctr"/>
                          <a:r>
                            <a:rPr lang="en-US" sz="1400" dirty="0" smtClean="0"/>
                            <a:t>B</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4</a:t>
                          </a:r>
                          <a:endParaRPr lang="en-US" sz="1400" dirty="0"/>
                        </a:p>
                      </a:txBody>
                      <a:tcPr marL="68587" marR="68587" marT="34299" marB="34299"/>
                    </a:tc>
                  </a:tr>
                  <a:tr h="315119">
                    <a:tc>
                      <a:txBody>
                        <a:bodyPr/>
                        <a:lstStyle/>
                        <a:p>
                          <a:pPr algn="ctr"/>
                          <a:r>
                            <a:rPr lang="en-US" sz="1400" dirty="0" smtClean="0"/>
                            <a:t>O</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5</a:t>
                          </a:r>
                          <a:endParaRPr lang="en-US" sz="1400" dirty="0"/>
                        </a:p>
                      </a:txBody>
                      <a:tcPr marL="68587" marR="68587" marT="34299" marB="34299"/>
                    </a:tc>
                  </a:tr>
                  <a:tr h="315119">
                    <a:tc>
                      <a:txBody>
                        <a:bodyPr/>
                        <a:lstStyle/>
                        <a:p>
                          <a:pPr algn="ctr"/>
                          <a:r>
                            <a:rPr lang="en-US" sz="1400" dirty="0" smtClean="0"/>
                            <a:t>AB</a:t>
                          </a:r>
                          <a:endParaRPr lang="en-US" sz="1400" dirty="0"/>
                        </a:p>
                      </a:txBody>
                      <a:tcPr marL="68587" marR="68587" marT="34299" marB="34299"/>
                    </a:tc>
                    <a:tc>
                      <a:txBody>
                        <a:bodyPr/>
                        <a:lstStyle/>
                        <a:p>
                          <a:pPr algn="ctr" rtl="1"/>
                          <a:r>
                            <a:rPr lang="ar-SA" sz="1400" dirty="0" smtClean="0"/>
                            <a:t>////</a:t>
                          </a:r>
                          <a:endParaRPr lang="en-US" sz="1400" dirty="0"/>
                        </a:p>
                      </a:txBody>
                      <a:tcPr marL="68587" marR="68587" marT="34299" marB="34299"/>
                    </a:tc>
                    <a:tc>
                      <a:txBody>
                        <a:bodyPr/>
                        <a:lstStyle/>
                        <a:p>
                          <a:pPr algn="ctr"/>
                          <a:r>
                            <a:rPr lang="ar-SA" sz="1400" dirty="0" smtClean="0"/>
                            <a:t>5</a:t>
                          </a:r>
                          <a:endParaRPr lang="en-US" sz="1400" dirty="0"/>
                        </a:p>
                      </a:txBody>
                      <a:tcPr marL="68587" marR="68587" marT="34299" marB="34299"/>
                    </a:tc>
                  </a:tr>
                  <a:tr h="315119">
                    <a:tc>
                      <a:txBody>
                        <a:bodyPr/>
                        <a:lstStyle/>
                        <a:p>
                          <a:pPr algn="ctr"/>
                          <a:r>
                            <a:rPr lang="ar-SA" sz="1400" dirty="0" smtClean="0"/>
                            <a:t>المجموع</a:t>
                          </a:r>
                          <a:endParaRPr lang="en-US" sz="1400" dirty="0"/>
                        </a:p>
                      </a:txBody>
                      <a:tcPr marL="68587" marR="68587" marT="34299" marB="34299"/>
                    </a:tc>
                    <a:tc>
                      <a:txBody>
                        <a:bodyPr/>
                        <a:lstStyle/>
                        <a:p>
                          <a:pPr algn="ctr"/>
                          <a:endParaRPr lang="en-US" sz="1400" dirty="0"/>
                        </a:p>
                      </a:txBody>
                      <a:tcPr marL="68587" marR="68587" marT="34299" marB="34299"/>
                    </a:tc>
                    <a:tc>
                      <a:txBody>
                        <a:bodyPr/>
                        <a:lstStyle/>
                        <a:p>
                          <a:pPr algn="ctr"/>
                          <a:r>
                            <a:rPr lang="ar-SA" sz="1400" dirty="0" smtClean="0"/>
                            <a:t>20</a:t>
                          </a:r>
                          <a:endParaRPr lang="en-US" sz="1400" dirty="0"/>
                        </a:p>
                      </a:txBody>
                      <a:tcPr marL="68587" marR="68587" marT="34299" marB="34299"/>
                    </a:tc>
                  </a:tr>
                </a:tbl>
              </a:graphicData>
            </a:graphic>
          </p:graphicFrame>
        </mc:Fallback>
      </mc:AlternateContent>
      <p:cxnSp>
        <p:nvCxnSpPr>
          <p:cNvPr id="35876" name="Straight Connector 7"/>
          <p:cNvCxnSpPr>
            <a:cxnSpLocks noChangeShapeType="1"/>
          </p:cNvCxnSpPr>
          <p:nvPr/>
        </p:nvCxnSpPr>
        <p:spPr bwMode="auto">
          <a:xfrm>
            <a:off x="4734018" y="2780928"/>
            <a:ext cx="215504"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7" name="Straight Connector 9"/>
          <p:cNvCxnSpPr>
            <a:cxnSpLocks noChangeShapeType="1"/>
          </p:cNvCxnSpPr>
          <p:nvPr/>
        </p:nvCxnSpPr>
        <p:spPr bwMode="auto">
          <a:xfrm>
            <a:off x="4625672" y="3374231"/>
            <a:ext cx="216694"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78" name="Straight Connector 11"/>
          <p:cNvCxnSpPr>
            <a:cxnSpLocks noChangeShapeType="1"/>
          </p:cNvCxnSpPr>
          <p:nvPr/>
        </p:nvCxnSpPr>
        <p:spPr bwMode="auto">
          <a:xfrm>
            <a:off x="4625672" y="3699031"/>
            <a:ext cx="216694" cy="13560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27</a:t>
            </a:fld>
            <a:endParaRPr lang="en-US" altLang="en-US">
              <a:solidFill>
                <a:prstClr val="black">
                  <a:tint val="75000"/>
                </a:prstClr>
              </a:solidFill>
            </a:endParaRPr>
          </a:p>
        </p:txBody>
      </p:sp>
    </p:spTree>
    <p:extLst>
      <p:ext uri="{BB962C8B-B14F-4D97-AF65-F5344CB8AC3E}">
        <p14:creationId xmlns:p14="http://schemas.microsoft.com/office/powerpoint/2010/main" val="81428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547664" y="1538289"/>
            <a:ext cx="5886654" cy="3888581"/>
          </a:xfrm>
        </p:spPr>
        <p:txBody>
          <a:bodyPr/>
          <a:lstStyle/>
          <a:p>
            <a:pPr algn="just" rtl="1" eaLnBrk="1" hangingPunct="1">
              <a:buFont typeface="Wingdings" pitchFamily="2" charset="2"/>
              <a:buNone/>
              <a:defRPr/>
            </a:pPr>
            <a:r>
              <a:rPr lang="ar-SA" dirty="0"/>
              <a:t>ثانيا: من جدول تفريغ البيانات نكون جدول التوزيع التكرارى</a:t>
            </a:r>
            <a:r>
              <a:rPr lang="en-US" dirty="0"/>
              <a:t>  </a:t>
            </a: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p:txBody>
      </p:sp>
      <p:sp>
        <p:nvSpPr>
          <p:cNvPr id="36867"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2897815" y="2510898"/>
              <a:ext cx="3780235" cy="1890714"/>
            </p:xfrm>
            <a:graphic>
              <a:graphicData uri="http://schemas.openxmlformats.org/drawingml/2006/table">
                <a:tbl>
                  <a:tblPr firstRow="1" bandRow="1">
                    <a:tableStyleId>{5940675A-B579-460E-94D1-54222C63F5DA}</a:tableStyleId>
                  </a:tblPr>
                  <a:tblGrid>
                    <a:gridCol w="2205137"/>
                    <a:gridCol w="1575098"/>
                  </a:tblGrid>
                  <a:tr h="315119">
                    <a:tc>
                      <a:txBody>
                        <a:bodyPr/>
                        <a:lstStyle/>
                        <a:p>
                          <a:pPr algn="ctr"/>
                          <a:r>
                            <a:rPr lang="ar-SA" sz="1400" dirty="0" smtClean="0"/>
                            <a:t>الفئات (الصفات)</a:t>
                          </a:r>
                          <a:endParaRPr lang="en-US" sz="1400" dirty="0"/>
                        </a:p>
                      </a:txBody>
                      <a:tcPr marL="68577" marR="68577" marT="34299" marB="34299"/>
                    </a:tc>
                    <a:tc>
                      <a:txBody>
                        <a:bodyPr/>
                        <a:lstStyle/>
                        <a:p>
                          <a:pPr algn="ctr" rtl="1"/>
                          <a:r>
                            <a:rPr lang="ar-SA" sz="1400" dirty="0" smtClean="0"/>
                            <a:t>التكرار </a:t>
                          </a:r>
                          <a14:m>
                            <m:oMath xmlns:m="http://schemas.openxmlformats.org/officeDocument/2006/math">
                              <m:r>
                                <a:rPr lang="en-US" sz="1400" i="1" dirty="0" smtClean="0">
                                  <a:latin typeface="Cambria Math" panose="02040503050406030204" pitchFamily="18" charset="0"/>
                                </a:rPr>
                                <m:t>𝑓</m:t>
                              </m:r>
                            </m:oMath>
                          </a14:m>
                          <a:endParaRPr lang="en-US" sz="1400" dirty="0"/>
                        </a:p>
                      </a:txBody>
                      <a:tcPr marL="68577" marR="68577" marT="34299" marB="34299"/>
                    </a:tc>
                  </a:tr>
                  <a:tr h="315119">
                    <a:tc>
                      <a:txBody>
                        <a:bodyPr/>
                        <a:lstStyle/>
                        <a:p>
                          <a:pPr algn="ctr"/>
                          <a:r>
                            <a:rPr lang="en-US" sz="1400" dirty="0" smtClean="0"/>
                            <a:t>A</a:t>
                          </a:r>
                          <a:endParaRPr lang="en-US" sz="1400" dirty="0"/>
                        </a:p>
                      </a:txBody>
                      <a:tcPr marL="68577" marR="68577" marT="34299" marB="34299"/>
                    </a:tc>
                    <a:tc>
                      <a:txBody>
                        <a:bodyPr/>
                        <a:lstStyle/>
                        <a:p>
                          <a:pPr algn="ctr"/>
                          <a:r>
                            <a:rPr lang="ar-SA" sz="1400" dirty="0" smtClean="0"/>
                            <a:t>6</a:t>
                          </a:r>
                          <a:endParaRPr lang="en-US" sz="1400" dirty="0"/>
                        </a:p>
                      </a:txBody>
                      <a:tcPr marL="68577" marR="68577" marT="34299" marB="34299"/>
                    </a:tc>
                  </a:tr>
                  <a:tr h="315119">
                    <a:tc>
                      <a:txBody>
                        <a:bodyPr/>
                        <a:lstStyle/>
                        <a:p>
                          <a:pPr algn="ctr"/>
                          <a:r>
                            <a:rPr lang="en-US" sz="1400" dirty="0" smtClean="0"/>
                            <a:t>B</a:t>
                          </a:r>
                          <a:endParaRPr lang="en-US" sz="1400" dirty="0"/>
                        </a:p>
                      </a:txBody>
                      <a:tcPr marL="68577" marR="68577" marT="34299" marB="34299"/>
                    </a:tc>
                    <a:tc>
                      <a:txBody>
                        <a:bodyPr/>
                        <a:lstStyle/>
                        <a:p>
                          <a:pPr algn="ctr"/>
                          <a:r>
                            <a:rPr lang="ar-SA" sz="1400" dirty="0" smtClean="0"/>
                            <a:t>4</a:t>
                          </a:r>
                          <a:endParaRPr lang="en-US" sz="1400" dirty="0"/>
                        </a:p>
                      </a:txBody>
                      <a:tcPr marL="68577" marR="68577" marT="34299" marB="34299"/>
                    </a:tc>
                  </a:tr>
                  <a:tr h="315119">
                    <a:tc>
                      <a:txBody>
                        <a:bodyPr/>
                        <a:lstStyle/>
                        <a:p>
                          <a:pPr algn="ctr"/>
                          <a:r>
                            <a:rPr lang="en-US" sz="1400" dirty="0" smtClean="0"/>
                            <a:t>O</a:t>
                          </a:r>
                          <a:endParaRPr lang="en-US" sz="1400" dirty="0"/>
                        </a:p>
                      </a:txBody>
                      <a:tcPr marL="68577" marR="68577" marT="34299" marB="34299"/>
                    </a:tc>
                    <a:tc>
                      <a:txBody>
                        <a:bodyPr/>
                        <a:lstStyle/>
                        <a:p>
                          <a:pPr algn="ctr"/>
                          <a:r>
                            <a:rPr lang="ar-SA" sz="1400" dirty="0" smtClean="0"/>
                            <a:t>5</a:t>
                          </a:r>
                          <a:endParaRPr lang="en-US" sz="1400" dirty="0"/>
                        </a:p>
                      </a:txBody>
                      <a:tcPr marL="68577" marR="68577" marT="34299" marB="34299"/>
                    </a:tc>
                  </a:tr>
                  <a:tr h="315119">
                    <a:tc>
                      <a:txBody>
                        <a:bodyPr/>
                        <a:lstStyle/>
                        <a:p>
                          <a:pPr algn="ctr"/>
                          <a:r>
                            <a:rPr lang="en-US" sz="1400" dirty="0" smtClean="0"/>
                            <a:t>AB</a:t>
                          </a:r>
                          <a:endParaRPr lang="en-US" sz="1400" dirty="0"/>
                        </a:p>
                      </a:txBody>
                      <a:tcPr marL="68577" marR="68577" marT="34299" marB="34299"/>
                    </a:tc>
                    <a:tc>
                      <a:txBody>
                        <a:bodyPr/>
                        <a:lstStyle/>
                        <a:p>
                          <a:pPr algn="ctr"/>
                          <a:r>
                            <a:rPr lang="ar-SA" sz="1400" dirty="0" smtClean="0"/>
                            <a:t>5</a:t>
                          </a:r>
                          <a:endParaRPr lang="en-US" sz="1400" dirty="0"/>
                        </a:p>
                      </a:txBody>
                      <a:tcPr marL="68577" marR="68577" marT="34299" marB="34299"/>
                    </a:tc>
                  </a:tr>
                  <a:tr h="315119">
                    <a:tc>
                      <a:txBody>
                        <a:bodyPr/>
                        <a:lstStyle/>
                        <a:p>
                          <a:pPr algn="ctr"/>
                          <a:r>
                            <a:rPr lang="ar-SA" sz="1400" dirty="0" smtClean="0"/>
                            <a:t>المجموع</a:t>
                          </a:r>
                          <a:endParaRPr lang="en-US" sz="1400" dirty="0"/>
                        </a:p>
                      </a:txBody>
                      <a:tcPr marL="68577" marR="68577" marT="34299" marB="34299"/>
                    </a:tc>
                    <a:tc>
                      <a:txBody>
                        <a:bodyPr/>
                        <a:lstStyle/>
                        <a:p>
                          <a:pPr algn="ctr"/>
                          <a:r>
                            <a:rPr lang="ar-SA" sz="1400" dirty="0" smtClean="0"/>
                            <a:t>20</a:t>
                          </a:r>
                          <a:endParaRPr lang="en-US" sz="1400" dirty="0"/>
                        </a:p>
                      </a:txBody>
                      <a:tcPr marL="68577" marR="68577" marT="34299" marB="34299"/>
                    </a:tc>
                  </a:tr>
                </a:tbl>
              </a:graphicData>
            </a:graphic>
          </p:graphicFrame>
        </mc:Choice>
        <mc:Fallback xmlns="">
          <p:graphicFrame>
            <p:nvGraphicFramePr>
              <p:cNvPr id="6" name="Table 5"/>
              <p:cNvGraphicFramePr>
                <a:graphicFrameLocks noGrp="1"/>
              </p:cNvGraphicFramePr>
              <p:nvPr>
                <p:extLst/>
              </p:nvPr>
            </p:nvGraphicFramePr>
            <p:xfrm>
              <a:off x="2897815" y="2510898"/>
              <a:ext cx="3780235" cy="1890714"/>
            </p:xfrm>
            <a:graphic>
              <a:graphicData uri="http://schemas.openxmlformats.org/drawingml/2006/table">
                <a:tbl>
                  <a:tblPr firstRow="1" bandRow="1">
                    <a:tableStyleId>{5940675A-B579-460E-94D1-54222C63F5DA}</a:tableStyleId>
                  </a:tblPr>
                  <a:tblGrid>
                    <a:gridCol w="2205137"/>
                    <a:gridCol w="1575098"/>
                  </a:tblGrid>
                  <a:tr h="315119">
                    <a:tc>
                      <a:txBody>
                        <a:bodyPr/>
                        <a:lstStyle/>
                        <a:p>
                          <a:pPr algn="ctr"/>
                          <a:r>
                            <a:rPr lang="ar-SA" sz="1400" dirty="0" smtClean="0"/>
                            <a:t>الفئات (الصفات)</a:t>
                          </a:r>
                          <a:endParaRPr lang="en-US" sz="1400" dirty="0"/>
                        </a:p>
                      </a:txBody>
                      <a:tcPr marL="68577" marR="68577" marT="34299" marB="34299"/>
                    </a:tc>
                    <a:tc>
                      <a:txBody>
                        <a:bodyPr/>
                        <a:lstStyle/>
                        <a:p>
                          <a:endParaRPr lang="en-US"/>
                        </a:p>
                      </a:txBody>
                      <a:tcPr marL="68577" marR="68577" marT="34299" marB="34299">
                        <a:blipFill rotWithShape="0">
                          <a:blip r:embed="rId3"/>
                          <a:stretch>
                            <a:fillRect l="-140154" t="-5769" r="-772" b="-511538"/>
                          </a:stretch>
                        </a:blipFill>
                      </a:tcPr>
                    </a:tc>
                  </a:tr>
                  <a:tr h="315119">
                    <a:tc>
                      <a:txBody>
                        <a:bodyPr/>
                        <a:lstStyle/>
                        <a:p>
                          <a:pPr algn="ctr"/>
                          <a:r>
                            <a:rPr lang="en-US" sz="1400" dirty="0" smtClean="0"/>
                            <a:t>A</a:t>
                          </a:r>
                          <a:endParaRPr lang="en-US" sz="1400" dirty="0"/>
                        </a:p>
                      </a:txBody>
                      <a:tcPr marL="68577" marR="68577" marT="34299" marB="34299"/>
                    </a:tc>
                    <a:tc>
                      <a:txBody>
                        <a:bodyPr/>
                        <a:lstStyle/>
                        <a:p>
                          <a:pPr algn="ctr"/>
                          <a:r>
                            <a:rPr lang="ar-SA" sz="1400" dirty="0" smtClean="0"/>
                            <a:t>6</a:t>
                          </a:r>
                          <a:endParaRPr lang="en-US" sz="1400" dirty="0"/>
                        </a:p>
                      </a:txBody>
                      <a:tcPr marL="68577" marR="68577" marT="34299" marB="34299"/>
                    </a:tc>
                  </a:tr>
                  <a:tr h="315119">
                    <a:tc>
                      <a:txBody>
                        <a:bodyPr/>
                        <a:lstStyle/>
                        <a:p>
                          <a:pPr algn="ctr"/>
                          <a:r>
                            <a:rPr lang="en-US" sz="1400" dirty="0" smtClean="0"/>
                            <a:t>B</a:t>
                          </a:r>
                          <a:endParaRPr lang="en-US" sz="1400" dirty="0"/>
                        </a:p>
                      </a:txBody>
                      <a:tcPr marL="68577" marR="68577" marT="34299" marB="34299"/>
                    </a:tc>
                    <a:tc>
                      <a:txBody>
                        <a:bodyPr/>
                        <a:lstStyle/>
                        <a:p>
                          <a:pPr algn="ctr"/>
                          <a:r>
                            <a:rPr lang="ar-SA" sz="1400" dirty="0" smtClean="0"/>
                            <a:t>4</a:t>
                          </a:r>
                          <a:endParaRPr lang="en-US" sz="1400" dirty="0"/>
                        </a:p>
                      </a:txBody>
                      <a:tcPr marL="68577" marR="68577" marT="34299" marB="34299"/>
                    </a:tc>
                  </a:tr>
                  <a:tr h="315119">
                    <a:tc>
                      <a:txBody>
                        <a:bodyPr/>
                        <a:lstStyle/>
                        <a:p>
                          <a:pPr algn="ctr"/>
                          <a:r>
                            <a:rPr lang="en-US" sz="1400" dirty="0" smtClean="0"/>
                            <a:t>O</a:t>
                          </a:r>
                          <a:endParaRPr lang="en-US" sz="1400" dirty="0"/>
                        </a:p>
                      </a:txBody>
                      <a:tcPr marL="68577" marR="68577" marT="34299" marB="34299"/>
                    </a:tc>
                    <a:tc>
                      <a:txBody>
                        <a:bodyPr/>
                        <a:lstStyle/>
                        <a:p>
                          <a:pPr algn="ctr"/>
                          <a:r>
                            <a:rPr lang="ar-SA" sz="1400" dirty="0" smtClean="0"/>
                            <a:t>5</a:t>
                          </a:r>
                          <a:endParaRPr lang="en-US" sz="1400" dirty="0"/>
                        </a:p>
                      </a:txBody>
                      <a:tcPr marL="68577" marR="68577" marT="34299" marB="34299"/>
                    </a:tc>
                  </a:tr>
                  <a:tr h="315119">
                    <a:tc>
                      <a:txBody>
                        <a:bodyPr/>
                        <a:lstStyle/>
                        <a:p>
                          <a:pPr algn="ctr"/>
                          <a:r>
                            <a:rPr lang="en-US" sz="1400" dirty="0" smtClean="0"/>
                            <a:t>AB</a:t>
                          </a:r>
                          <a:endParaRPr lang="en-US" sz="1400" dirty="0"/>
                        </a:p>
                      </a:txBody>
                      <a:tcPr marL="68577" marR="68577" marT="34299" marB="34299"/>
                    </a:tc>
                    <a:tc>
                      <a:txBody>
                        <a:bodyPr/>
                        <a:lstStyle/>
                        <a:p>
                          <a:pPr algn="ctr"/>
                          <a:r>
                            <a:rPr lang="ar-SA" sz="1400" dirty="0" smtClean="0"/>
                            <a:t>5</a:t>
                          </a:r>
                          <a:endParaRPr lang="en-US" sz="1400" dirty="0"/>
                        </a:p>
                      </a:txBody>
                      <a:tcPr marL="68577" marR="68577" marT="34299" marB="34299"/>
                    </a:tc>
                  </a:tr>
                  <a:tr h="315119">
                    <a:tc>
                      <a:txBody>
                        <a:bodyPr/>
                        <a:lstStyle/>
                        <a:p>
                          <a:pPr algn="ctr"/>
                          <a:r>
                            <a:rPr lang="ar-SA" sz="1400" dirty="0" smtClean="0"/>
                            <a:t>المجموع</a:t>
                          </a:r>
                          <a:endParaRPr lang="en-US" sz="1400" dirty="0"/>
                        </a:p>
                      </a:txBody>
                      <a:tcPr marL="68577" marR="68577" marT="34299" marB="34299"/>
                    </a:tc>
                    <a:tc>
                      <a:txBody>
                        <a:bodyPr/>
                        <a:lstStyle/>
                        <a:p>
                          <a:pPr algn="ctr"/>
                          <a:r>
                            <a:rPr lang="ar-SA" sz="1400" dirty="0" smtClean="0"/>
                            <a:t>20</a:t>
                          </a:r>
                          <a:endParaRPr lang="en-US" sz="1400" dirty="0"/>
                        </a:p>
                      </a:txBody>
                      <a:tcPr marL="68577" marR="68577" marT="34299" marB="34299"/>
                    </a:tc>
                  </a:tr>
                </a:tbl>
              </a:graphicData>
            </a:graphic>
          </p:graphicFrame>
        </mc:Fallback>
      </mc:AlternateContent>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28</a:t>
            </a:fld>
            <a:endParaRPr lang="en-US" altLang="en-US">
              <a:solidFill>
                <a:prstClr val="black">
                  <a:tint val="75000"/>
                </a:prstClr>
              </a:solidFill>
            </a:endParaRPr>
          </a:p>
        </p:txBody>
      </p:sp>
    </p:spTree>
    <p:extLst>
      <p:ext uri="{BB962C8B-B14F-4D97-AF65-F5344CB8AC3E}">
        <p14:creationId xmlns:p14="http://schemas.microsoft.com/office/powerpoint/2010/main" val="247883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439653" y="1538289"/>
            <a:ext cx="5777861" cy="3888581"/>
          </a:xfrm>
        </p:spPr>
        <p:txBody>
          <a:bodyPr/>
          <a:lstStyle/>
          <a:p>
            <a:pPr algn="just" rtl="1">
              <a:buNone/>
              <a:defRPr/>
            </a:pPr>
            <a:r>
              <a:rPr lang="ar-SA" b="1" dirty="0">
                <a:solidFill>
                  <a:srgbClr val="FF0000"/>
                </a:solidFill>
              </a:rPr>
              <a:t>عرض البيانات الكمية</a:t>
            </a:r>
          </a:p>
          <a:p>
            <a:pPr algn="just" rtl="1">
              <a:buNone/>
              <a:defRPr/>
            </a:pPr>
            <a:r>
              <a:rPr lang="ar-SA" b="1" dirty="0">
                <a:solidFill>
                  <a:srgbClr val="FF0000"/>
                </a:solidFill>
              </a:rPr>
              <a:t>مثال (2):</a:t>
            </a:r>
          </a:p>
          <a:p>
            <a:pPr algn="r" rtl="1" eaLnBrk="1" hangingPunct="1">
              <a:buFont typeface="Wingdings" pitchFamily="2" charset="2"/>
              <a:buNone/>
              <a:defRPr/>
            </a:pPr>
            <a:r>
              <a:rPr lang="ar-SA" sz="2700" dirty="0"/>
              <a:t> </a:t>
            </a:r>
            <a:r>
              <a:rPr lang="ar-SA" sz="2700" dirty="0">
                <a:latin typeface="A_Nefel_Botan" pitchFamily="2" charset="-78"/>
                <a:cs typeface="A_Nefel_Botan" pitchFamily="2" charset="-78"/>
              </a:rPr>
              <a:t>تمثل البيانات التالية عدد الاطفال لدى 16 اسرة سعودية</a:t>
            </a:r>
          </a:p>
          <a:p>
            <a:pPr algn="r" rtl="1" eaLnBrk="1" hangingPunct="1">
              <a:buFont typeface="Wingdings" pitchFamily="2" charset="2"/>
              <a:buNone/>
              <a:defRPr/>
            </a:pPr>
            <a:r>
              <a:rPr lang="en-US" sz="2700" dirty="0">
                <a:solidFill>
                  <a:schemeClr val="tx1">
                    <a:lumMod val="95000"/>
                    <a:lumOff val="5000"/>
                  </a:schemeClr>
                </a:solidFill>
                <a:latin typeface="A_Nefel_Botan" pitchFamily="2" charset="-78"/>
                <a:cs typeface="A_Nefel_Botan" pitchFamily="2" charset="-78"/>
              </a:rPr>
              <a:t>3,5,2,4,0,1,3,5,2,3,2,3,3,2,4,1      </a:t>
            </a:r>
          </a:p>
          <a:p>
            <a:pPr algn="r" rtl="1" eaLnBrk="1" hangingPunct="1">
              <a:buFont typeface="Wingdings" pitchFamily="2" charset="2"/>
              <a:buNone/>
              <a:defRPr/>
            </a:pPr>
            <a:r>
              <a:rPr lang="ar-SA" dirty="0">
                <a:solidFill>
                  <a:schemeClr val="tx1">
                    <a:lumMod val="95000"/>
                    <a:lumOff val="5000"/>
                  </a:schemeClr>
                </a:solidFill>
                <a:latin typeface="A_Nefel_Botan" pitchFamily="2" charset="-78"/>
                <a:cs typeface="A_Nefel_Botan" pitchFamily="2" charset="-78"/>
              </a:rPr>
              <a:t>المطلوب: تكوين جدول التوزيع التكرارى لعدد الاطفال</a:t>
            </a:r>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a:p>
            <a:pPr algn="just" rtl="1" eaLnBrk="1" hangingPunct="1">
              <a:buFont typeface="Wingdings" pitchFamily="2" charset="2"/>
              <a:buNone/>
              <a:defRPr/>
            </a:pPr>
            <a:endParaRPr lang="ar-SA" dirty="0"/>
          </a:p>
        </p:txBody>
      </p:sp>
      <p:sp>
        <p:nvSpPr>
          <p:cNvPr id="37891"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29</a:t>
            </a:fld>
            <a:endParaRPr lang="en-US" altLang="en-US">
              <a:solidFill>
                <a:prstClr val="black">
                  <a:tint val="75000"/>
                </a:prstClr>
              </a:solidFill>
            </a:endParaRPr>
          </a:p>
        </p:txBody>
      </p:sp>
    </p:spTree>
    <p:extLst>
      <p:ext uri="{BB962C8B-B14F-4D97-AF65-F5344CB8AC3E}">
        <p14:creationId xmlns:p14="http://schemas.microsoft.com/office/powerpoint/2010/main" val="262479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DA3CE5-7C32-41D1-BF06-FD7BC294EACA}" type="slidenum">
              <a:rPr lang="ar-SA" altLang="en-US" smtClean="0">
                <a:solidFill>
                  <a:prstClr val="black"/>
                </a:solidFill>
              </a:rPr>
              <a:pPr eaLnBrk="1" hangingPunct="1"/>
              <a:t>3</a:t>
            </a:fld>
            <a:endParaRPr lang="en-US" altLang="en-US" smtClean="0">
              <a:solidFill>
                <a:prstClr val="black"/>
              </a:solidFill>
            </a:endParaRPr>
          </a:p>
        </p:txBody>
      </p:sp>
      <p:sp>
        <p:nvSpPr>
          <p:cNvPr id="771074" name="Rectangle 5"/>
          <p:cNvSpPr>
            <a:spLocks noGrp="1" noChangeArrowheads="1"/>
          </p:cNvSpPr>
          <p:nvPr>
            <p:ph type="subTitle" idx="4294967295"/>
          </p:nvPr>
        </p:nvSpPr>
        <p:spPr>
          <a:xfrm>
            <a:off x="1871700" y="1484711"/>
            <a:ext cx="4997016" cy="3835003"/>
          </a:xfrm>
        </p:spPr>
        <p:txBody>
          <a:bodyPr/>
          <a:lstStyle/>
          <a:p>
            <a:pPr algn="just" rtl="1" eaLnBrk="1" hangingPunct="1">
              <a:buFont typeface="Wingdings" panose="05000000000000000000" pitchFamily="2" charset="2"/>
              <a:buChar char="q"/>
              <a:defRPr/>
            </a:pPr>
            <a:r>
              <a:rPr lang="ar-EG" dirty="0">
                <a:solidFill>
                  <a:schemeClr val="tx1">
                    <a:lumMod val="95000"/>
                    <a:lumOff val="5000"/>
                  </a:schemeClr>
                </a:solidFill>
                <a:latin typeface="A_Nefel_Sereke" pitchFamily="2" charset="-78"/>
                <a:cs typeface="A_Nefel_Sereke" pitchFamily="2" charset="-78"/>
              </a:rPr>
              <a:t>وفي القرن التاسع عشر طورت أساليب وأفكار إحصائية على يد مجموعة من العلماء منهم فرانسيس </a:t>
            </a:r>
            <a:r>
              <a:rPr lang="ar-EG" dirty="0" err="1">
                <a:solidFill>
                  <a:schemeClr val="tx1">
                    <a:lumMod val="95000"/>
                    <a:lumOff val="5000"/>
                  </a:schemeClr>
                </a:solidFill>
                <a:latin typeface="A_Nefel_Sereke" pitchFamily="2" charset="-78"/>
                <a:cs typeface="A_Nefel_Sereke" pitchFamily="2" charset="-78"/>
              </a:rPr>
              <a:t>يزدرو</a:t>
            </a:r>
            <a:r>
              <a:rPr lang="ar-EG" dirty="0">
                <a:solidFill>
                  <a:schemeClr val="tx1">
                    <a:lumMod val="95000"/>
                    <a:lumOff val="5000"/>
                  </a:schemeClr>
                </a:solidFill>
                <a:latin typeface="A_Nefel_Sereke" pitchFamily="2" charset="-78"/>
                <a:cs typeface="A_Nefel_Sereke" pitchFamily="2" charset="-78"/>
              </a:rPr>
              <a:t> </a:t>
            </a:r>
            <a:r>
              <a:rPr lang="ar-EG" dirty="0" err="1">
                <a:solidFill>
                  <a:schemeClr val="tx1">
                    <a:lumMod val="95000"/>
                    <a:lumOff val="5000"/>
                  </a:schemeClr>
                </a:solidFill>
                <a:latin typeface="A_Nefel_Sereke" pitchFamily="2" charset="-78"/>
                <a:cs typeface="A_Nefel_Sereke" pitchFamily="2" charset="-78"/>
              </a:rPr>
              <a:t>أيدجورث</a:t>
            </a:r>
            <a:r>
              <a:rPr lang="ar-EG" dirty="0">
                <a:solidFill>
                  <a:schemeClr val="tx1">
                    <a:lumMod val="95000"/>
                    <a:lumOff val="5000"/>
                  </a:schemeClr>
                </a:solidFill>
                <a:latin typeface="A_Nefel_Sereke" pitchFamily="2" charset="-78"/>
                <a:cs typeface="A_Nefel_Sereke" pitchFamily="2" charset="-78"/>
              </a:rPr>
              <a:t>، </a:t>
            </a:r>
            <a:r>
              <a:rPr lang="ar-SA" dirty="0">
                <a:solidFill>
                  <a:schemeClr val="tx1">
                    <a:lumMod val="95000"/>
                    <a:lumOff val="5000"/>
                  </a:schemeClr>
                </a:solidFill>
                <a:latin typeface="A_Nefel_Sereke" pitchFamily="2" charset="-78"/>
                <a:cs typeface="A_Nefel_Sereke" pitchFamily="2" charset="-78"/>
              </a:rPr>
              <a:t>وكارب بيرسون</a:t>
            </a:r>
            <a:r>
              <a:rPr lang="ar-EG" dirty="0">
                <a:solidFill>
                  <a:schemeClr val="tx1">
                    <a:lumMod val="95000"/>
                    <a:lumOff val="5000"/>
                  </a:schemeClr>
                </a:solidFill>
                <a:latin typeface="A_Nefel_Sereke" pitchFamily="2" charset="-78"/>
                <a:cs typeface="A_Nefel_Sereke" pitchFamily="2" charset="-78"/>
              </a:rPr>
              <a:t>، وجورج أودني  وآخرون.</a:t>
            </a:r>
            <a:endParaRPr lang="ar-SA" dirty="0">
              <a:solidFill>
                <a:schemeClr val="tx1">
                  <a:lumMod val="95000"/>
                  <a:lumOff val="5000"/>
                </a:schemeClr>
              </a:solidFill>
              <a:latin typeface="A_Nefel_Sereke" pitchFamily="2" charset="-78"/>
              <a:cs typeface="A_Nefel_Sereke" pitchFamily="2" charset="-78"/>
            </a:endParaRPr>
          </a:p>
          <a:p>
            <a:pPr algn="just" rtl="1" eaLnBrk="1" hangingPunct="1">
              <a:buFont typeface="Wingdings" panose="05000000000000000000" pitchFamily="2" charset="2"/>
              <a:buChar char="q"/>
              <a:defRPr/>
            </a:pPr>
            <a:r>
              <a:rPr lang="ar-EG" dirty="0">
                <a:solidFill>
                  <a:schemeClr val="tx1">
                    <a:lumMod val="95000"/>
                    <a:lumOff val="5000"/>
                  </a:schemeClr>
                </a:solidFill>
                <a:latin typeface="A_Nefel_Sereke" pitchFamily="2" charset="-78"/>
                <a:cs typeface="A_Nefel_Sereke" pitchFamily="2" charset="-78"/>
              </a:rPr>
              <a:t>في القرن العشرين تطور علم الإحصاء</a:t>
            </a:r>
            <a:r>
              <a:rPr lang="ar-SA" dirty="0">
                <a:solidFill>
                  <a:schemeClr val="tx1">
                    <a:lumMod val="95000"/>
                    <a:lumOff val="5000"/>
                  </a:schemeClr>
                </a:solidFill>
                <a:latin typeface="A_Nefel_Sereke" pitchFamily="2" charset="-78"/>
                <a:cs typeface="A_Nefel_Sereke" pitchFamily="2" charset="-78"/>
              </a:rPr>
              <a:t> </a:t>
            </a:r>
            <a:r>
              <a:rPr lang="ar-EG" dirty="0">
                <a:solidFill>
                  <a:schemeClr val="tx1">
                    <a:lumMod val="95000"/>
                    <a:lumOff val="5000"/>
                  </a:schemeClr>
                </a:solidFill>
                <a:latin typeface="A_Nefel_Sereke" pitchFamily="2" charset="-78"/>
                <a:cs typeface="A_Nefel_Sereke" pitchFamily="2" charset="-78"/>
              </a:rPr>
              <a:t>وعزز من ذلك حاجة صناع القرار والقادة العسكري</a:t>
            </a:r>
            <a:r>
              <a:rPr lang="ar-SA" dirty="0">
                <a:solidFill>
                  <a:schemeClr val="tx1">
                    <a:lumMod val="95000"/>
                    <a:lumOff val="5000"/>
                  </a:schemeClr>
                </a:solidFill>
                <a:latin typeface="A_Nefel_Sereke" pitchFamily="2" charset="-78"/>
                <a:cs typeface="A_Nefel_Sereke" pitchFamily="2" charset="-78"/>
              </a:rPr>
              <a:t>ي</a:t>
            </a:r>
            <a:r>
              <a:rPr lang="ar-EG" dirty="0">
                <a:solidFill>
                  <a:schemeClr val="tx1">
                    <a:lumMod val="95000"/>
                    <a:lumOff val="5000"/>
                  </a:schemeClr>
                </a:solidFill>
                <a:latin typeface="A_Nefel_Sereke" pitchFamily="2" charset="-78"/>
                <a:cs typeface="A_Nefel_Sereke" pitchFamily="2" charset="-78"/>
              </a:rPr>
              <a:t>ن في </a:t>
            </a:r>
            <a:r>
              <a:rPr lang="ar-SA" dirty="0">
                <a:solidFill>
                  <a:schemeClr val="tx1">
                    <a:lumMod val="95000"/>
                    <a:lumOff val="5000"/>
                  </a:schemeClr>
                </a:solidFill>
                <a:latin typeface="A_Nefel_Sereke" pitchFamily="2" charset="-78"/>
                <a:cs typeface="A_Nefel_Sereke" pitchFamily="2" charset="-78"/>
              </a:rPr>
              <a:t>الحرب العالمية الثانية (1939-1945م) </a:t>
            </a:r>
            <a:r>
              <a:rPr lang="ar-EG" dirty="0">
                <a:solidFill>
                  <a:schemeClr val="tx1">
                    <a:lumMod val="95000"/>
                    <a:lumOff val="5000"/>
                  </a:schemeClr>
                </a:solidFill>
                <a:latin typeface="A_Nefel_Sereke" pitchFamily="2" charset="-78"/>
                <a:cs typeface="A_Nefel_Sereke" pitchFamily="2" charset="-78"/>
              </a:rPr>
              <a:t>للخطط الإحصائية والمزيد من الأفكار الإحصائية</a:t>
            </a:r>
            <a:r>
              <a:rPr lang="ar-SA" dirty="0">
                <a:solidFill>
                  <a:schemeClr val="tx1">
                    <a:lumMod val="95000"/>
                    <a:lumOff val="5000"/>
                  </a:schemeClr>
                </a:solidFill>
                <a:latin typeface="A_Nefel_Sereke" pitchFamily="2" charset="-78"/>
                <a:cs typeface="A_Nefel_Sereke" pitchFamily="2" charset="-78"/>
              </a:rPr>
              <a:t>.</a:t>
            </a:r>
          </a:p>
          <a:p>
            <a:pPr marL="0" indent="0" algn="just" rtl="1">
              <a:buNone/>
              <a:defRPr/>
            </a:pPr>
            <a:endParaRPr lang="en-US" dirty="0">
              <a:solidFill>
                <a:schemeClr val="tx1">
                  <a:lumMod val="95000"/>
                  <a:lumOff val="5000"/>
                </a:schemeClr>
              </a:solidFill>
            </a:endParaRPr>
          </a:p>
          <a:p>
            <a:pPr marL="0" indent="0" algn="ctr" rtl="1">
              <a:buNone/>
              <a:defRPr/>
            </a:pPr>
            <a:endParaRPr lang="en-US" b="1" dirty="0" smtClean="0">
              <a:solidFill>
                <a:schemeClr val="tx1">
                  <a:lumMod val="95000"/>
                  <a:lumOff val="5000"/>
                </a:schemeClr>
              </a:solidFill>
              <a:latin typeface="Garamond" pitchFamily="18" charset="0"/>
            </a:endParaRPr>
          </a:p>
        </p:txBody>
      </p:sp>
      <p:sp>
        <p:nvSpPr>
          <p:cNvPr id="7172" name="Rectangle 3"/>
          <p:cNvSpPr>
            <a:spLocks noChangeArrowheads="1"/>
          </p:cNvSpPr>
          <p:nvPr/>
        </p:nvSpPr>
        <p:spPr bwMode="auto">
          <a:xfrm>
            <a:off x="1143000" y="1107283"/>
            <a:ext cx="5657850"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Tree>
    <p:extLst>
      <p:ext uri="{BB962C8B-B14F-4D97-AF65-F5344CB8AC3E}">
        <p14:creationId xmlns:p14="http://schemas.microsoft.com/office/powerpoint/2010/main" val="368247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47668F-4470-45D8-998C-383EBDC52EC7}" type="slidenum">
              <a:rPr lang="ar-SA" altLang="en-US" smtClean="0">
                <a:solidFill>
                  <a:prstClr val="black"/>
                </a:solidFill>
              </a:rPr>
              <a:pPr eaLnBrk="1" hangingPunct="1"/>
              <a:t>30</a:t>
            </a:fld>
            <a:endParaRPr lang="en-US" altLang="en-US" smtClean="0">
              <a:solidFill>
                <a:prstClr val="black"/>
              </a:solidFill>
            </a:endParaRPr>
          </a:p>
        </p:txBody>
      </p:sp>
      <p:graphicFrame>
        <p:nvGraphicFramePr>
          <p:cNvPr id="4" name="Table 3"/>
          <p:cNvGraphicFramePr>
            <a:graphicFrameLocks noGrp="1"/>
          </p:cNvGraphicFramePr>
          <p:nvPr>
            <p:extLst/>
          </p:nvPr>
        </p:nvGraphicFramePr>
        <p:xfrm>
          <a:off x="1871662" y="1701405"/>
          <a:ext cx="5095904" cy="3017253"/>
        </p:xfrm>
        <a:graphic>
          <a:graphicData uri="http://schemas.openxmlformats.org/drawingml/2006/table">
            <a:tbl>
              <a:tblPr firstRow="1" bandRow="1">
                <a:tableStyleId>{5940675A-B579-460E-94D1-54222C63F5DA}</a:tableStyleId>
              </a:tblPr>
              <a:tblGrid>
                <a:gridCol w="1912389"/>
                <a:gridCol w="1569424"/>
                <a:gridCol w="1614091"/>
              </a:tblGrid>
              <a:tr h="617135">
                <a:tc>
                  <a:txBody>
                    <a:bodyPr/>
                    <a:lstStyle/>
                    <a:p>
                      <a:pPr algn="ctr"/>
                      <a:r>
                        <a:rPr lang="ar-SA" sz="1800" dirty="0" smtClean="0"/>
                        <a:t>المتغير ( عدد الاطفال) </a:t>
                      </a:r>
                      <a:endParaRPr lang="en-US" sz="1800" dirty="0"/>
                    </a:p>
                  </a:txBody>
                  <a:tcPr marL="68584" marR="68584" marT="34277" marB="34277"/>
                </a:tc>
                <a:tc>
                  <a:txBody>
                    <a:bodyPr/>
                    <a:lstStyle/>
                    <a:p>
                      <a:pPr algn="ctr"/>
                      <a:r>
                        <a:rPr lang="ar-SA" sz="1800" dirty="0" smtClean="0"/>
                        <a:t>العلامات  </a:t>
                      </a:r>
                      <a:endParaRPr lang="en-US" sz="1800" dirty="0"/>
                    </a:p>
                  </a:txBody>
                  <a:tcPr marL="68584" marR="68584" marT="34277" marB="34277"/>
                </a:tc>
                <a:tc>
                  <a:txBody>
                    <a:bodyPr/>
                    <a:lstStyle/>
                    <a:p>
                      <a:pPr algn="ctr"/>
                      <a:r>
                        <a:rPr lang="ar-SA" sz="1800" dirty="0" smtClean="0"/>
                        <a:t>التكرار</a:t>
                      </a:r>
                      <a:endParaRPr lang="en-US" sz="1800" dirty="0"/>
                    </a:p>
                  </a:txBody>
                  <a:tcPr marL="68584" marR="68584" marT="34277" marB="34277"/>
                </a:tc>
              </a:tr>
              <a:tr h="342873">
                <a:tc>
                  <a:txBody>
                    <a:bodyPr/>
                    <a:lstStyle/>
                    <a:p>
                      <a:pPr algn="ctr"/>
                      <a:r>
                        <a:rPr lang="ar-SA" sz="1800" dirty="0" smtClean="0"/>
                        <a:t>0</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1</a:t>
                      </a:r>
                      <a:endParaRPr lang="en-US" sz="1800" dirty="0"/>
                    </a:p>
                  </a:txBody>
                  <a:tcPr marL="68584" marR="68584" marT="34277" marB="34277"/>
                </a:tc>
              </a:tr>
              <a:tr h="342873">
                <a:tc>
                  <a:txBody>
                    <a:bodyPr/>
                    <a:lstStyle/>
                    <a:p>
                      <a:pPr algn="ctr"/>
                      <a:r>
                        <a:rPr lang="ar-SA" sz="1800" dirty="0" smtClean="0"/>
                        <a:t>1</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2</a:t>
                      </a:r>
                      <a:endParaRPr lang="en-US" sz="1800" dirty="0"/>
                    </a:p>
                  </a:txBody>
                  <a:tcPr marL="68584" marR="68584" marT="34277" marB="34277"/>
                </a:tc>
              </a:tr>
              <a:tr h="342873">
                <a:tc>
                  <a:txBody>
                    <a:bodyPr/>
                    <a:lstStyle/>
                    <a:p>
                      <a:pPr algn="ctr"/>
                      <a:r>
                        <a:rPr lang="ar-SA" sz="1800" dirty="0" smtClean="0"/>
                        <a:t>2</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4</a:t>
                      </a:r>
                      <a:endParaRPr lang="en-US" sz="1800" dirty="0"/>
                    </a:p>
                  </a:txBody>
                  <a:tcPr marL="68584" marR="68584" marT="34277" marB="34277"/>
                </a:tc>
              </a:tr>
              <a:tr h="342873">
                <a:tc>
                  <a:txBody>
                    <a:bodyPr/>
                    <a:lstStyle/>
                    <a:p>
                      <a:pPr algn="ctr"/>
                      <a:r>
                        <a:rPr lang="ar-SA" sz="1800" dirty="0" smtClean="0"/>
                        <a:t>3</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5</a:t>
                      </a:r>
                      <a:endParaRPr lang="en-US" sz="1800" dirty="0"/>
                    </a:p>
                  </a:txBody>
                  <a:tcPr marL="68584" marR="68584" marT="34277" marB="34277"/>
                </a:tc>
              </a:tr>
              <a:tr h="342873">
                <a:tc>
                  <a:txBody>
                    <a:bodyPr/>
                    <a:lstStyle/>
                    <a:p>
                      <a:pPr algn="ctr"/>
                      <a:r>
                        <a:rPr lang="ar-SA" sz="1800" dirty="0" smtClean="0"/>
                        <a:t>4</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2</a:t>
                      </a:r>
                      <a:endParaRPr lang="en-US" sz="1800" dirty="0"/>
                    </a:p>
                  </a:txBody>
                  <a:tcPr marL="68584" marR="68584" marT="34277" marB="34277"/>
                </a:tc>
              </a:tr>
              <a:tr h="342873">
                <a:tc>
                  <a:txBody>
                    <a:bodyPr/>
                    <a:lstStyle/>
                    <a:p>
                      <a:pPr algn="ctr"/>
                      <a:r>
                        <a:rPr lang="ar-SA" sz="1800" dirty="0" smtClean="0"/>
                        <a:t>5</a:t>
                      </a:r>
                      <a:endParaRPr lang="en-US" sz="1800" dirty="0"/>
                    </a:p>
                  </a:txBody>
                  <a:tcPr marL="68584" marR="68584" marT="34277" marB="3427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800" dirty="0" smtClean="0"/>
                        <a:t>//</a:t>
                      </a:r>
                      <a:endParaRPr lang="en-US" sz="1800" dirty="0"/>
                    </a:p>
                  </a:txBody>
                  <a:tcPr marL="68584" marR="68584" marT="34277" marB="34277"/>
                </a:tc>
                <a:tc>
                  <a:txBody>
                    <a:bodyPr/>
                    <a:lstStyle/>
                    <a:p>
                      <a:pPr algn="ctr"/>
                      <a:r>
                        <a:rPr lang="ar-SA" sz="1800" dirty="0" smtClean="0"/>
                        <a:t>2</a:t>
                      </a:r>
                      <a:endParaRPr lang="en-US" sz="1800" dirty="0"/>
                    </a:p>
                  </a:txBody>
                  <a:tcPr marL="68584" marR="68584" marT="34277" marB="34277"/>
                </a:tc>
              </a:tr>
              <a:tr h="342873">
                <a:tc>
                  <a:txBody>
                    <a:bodyPr/>
                    <a:lstStyle/>
                    <a:p>
                      <a:pPr algn="ctr"/>
                      <a:r>
                        <a:rPr lang="ar-SA" sz="1800" dirty="0" smtClean="0"/>
                        <a:t>المجموع</a:t>
                      </a:r>
                      <a:endParaRPr lang="en-US" sz="1800" dirty="0"/>
                    </a:p>
                  </a:txBody>
                  <a:tcPr marL="68584" marR="68584" marT="34277" marB="34277"/>
                </a:tc>
                <a:tc>
                  <a:txBody>
                    <a:bodyPr/>
                    <a:lstStyle/>
                    <a:p>
                      <a:pPr algn="ctr"/>
                      <a:endParaRPr lang="en-US" sz="1800" dirty="0"/>
                    </a:p>
                  </a:txBody>
                  <a:tcPr marL="68584" marR="68584" marT="34277" marB="34277"/>
                </a:tc>
                <a:tc>
                  <a:txBody>
                    <a:bodyPr/>
                    <a:lstStyle/>
                    <a:p>
                      <a:pPr algn="ctr"/>
                      <a:r>
                        <a:rPr lang="ar-SA" sz="1800" dirty="0" smtClean="0"/>
                        <a:t>16</a:t>
                      </a:r>
                      <a:endParaRPr lang="en-US" sz="1800" dirty="0"/>
                    </a:p>
                  </a:txBody>
                  <a:tcPr marL="68584" marR="68584" marT="34277" marB="34277"/>
                </a:tc>
              </a:tr>
            </a:tbl>
          </a:graphicData>
        </a:graphic>
      </p:graphicFrame>
      <p:sp>
        <p:nvSpPr>
          <p:cNvPr id="2" name="TextBox 1"/>
          <p:cNvSpPr txBox="1"/>
          <p:nvPr/>
        </p:nvSpPr>
        <p:spPr>
          <a:xfrm>
            <a:off x="6138174" y="1052737"/>
            <a:ext cx="1279866" cy="646331"/>
          </a:xfrm>
          <a:prstGeom prst="rect">
            <a:avLst/>
          </a:prstGeom>
          <a:noFill/>
        </p:spPr>
        <p:txBody>
          <a:bodyPr wrap="square" rtlCol="0">
            <a:spAutoFit/>
          </a:bodyPr>
          <a:lstStyle/>
          <a:p>
            <a:pPr algn="l" rtl="0" fontAlgn="auto">
              <a:spcBef>
                <a:spcPts val="0"/>
              </a:spcBef>
              <a:spcAft>
                <a:spcPts val="0"/>
              </a:spcAft>
            </a:pPr>
            <a:r>
              <a:rPr lang="ar-SA" b="1" dirty="0">
                <a:solidFill>
                  <a:srgbClr val="0066FF"/>
                </a:solidFill>
                <a:latin typeface="Calibri" panose="020F0502020204030204"/>
              </a:rPr>
              <a:t>الحل</a:t>
            </a:r>
          </a:p>
          <a:p>
            <a:pPr algn="l" rtl="0" fontAlgn="auto">
              <a:spcBef>
                <a:spcPts val="0"/>
              </a:spcBef>
              <a:spcAft>
                <a:spcPts val="0"/>
              </a:spcAft>
            </a:pPr>
            <a:endParaRPr lang="en-US" b="1" dirty="0">
              <a:solidFill>
                <a:srgbClr val="0066FF"/>
              </a:solidFill>
              <a:latin typeface="Calibri" panose="020F0502020204030204"/>
            </a:endParaRPr>
          </a:p>
        </p:txBody>
      </p:sp>
      <p:cxnSp>
        <p:nvCxnSpPr>
          <p:cNvPr id="7" name="Straight Connector 6"/>
          <p:cNvCxnSpPr/>
          <p:nvPr/>
        </p:nvCxnSpPr>
        <p:spPr>
          <a:xfrm>
            <a:off x="4355976" y="3429000"/>
            <a:ext cx="378042" cy="1080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02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763688" y="1431133"/>
            <a:ext cx="5832648" cy="4212431"/>
          </a:xfrm>
        </p:spPr>
        <p:txBody>
          <a:bodyPr>
            <a:normAutofit/>
          </a:bodyPr>
          <a:lstStyle/>
          <a:p>
            <a:pPr algn="just" rtl="1" eaLnBrk="1" hangingPunct="1">
              <a:buFont typeface="Wingdings" pitchFamily="2" charset="2"/>
              <a:buNone/>
              <a:defRPr/>
            </a:pPr>
            <a:r>
              <a:rPr lang="ar-SA" b="1" dirty="0">
                <a:solidFill>
                  <a:srgbClr val="FF0000"/>
                </a:solidFill>
              </a:rPr>
              <a:t>الجدول التكررى للبيانات </a:t>
            </a:r>
            <a:endParaRPr lang="en-US" b="1" dirty="0">
              <a:solidFill>
                <a:srgbClr val="FF0000"/>
              </a:solidFill>
            </a:endParaRPr>
          </a:p>
          <a:p>
            <a:pPr algn="just" rtl="1" eaLnBrk="1" hangingPunct="1">
              <a:buFont typeface="Wingdings" pitchFamily="2" charset="2"/>
              <a:buNone/>
              <a:defRPr/>
            </a:pPr>
            <a:r>
              <a:rPr lang="ar-SA" dirty="0" err="1"/>
              <a:t>فى</a:t>
            </a:r>
            <a:r>
              <a:rPr lang="ar-SA" dirty="0"/>
              <a:t> هذا الجدول توضع البيانات المتجانسة والمتقاربة فى مجموعة واحدة تسمى فترة او فئة </a:t>
            </a:r>
            <a:r>
              <a:rPr lang="en-US" dirty="0"/>
              <a:t>Class</a:t>
            </a:r>
            <a:r>
              <a:rPr lang="ar-SA" dirty="0"/>
              <a:t> ويتكون الجدول من عدة فئات لكل فئة حدان, حد ادنى</a:t>
            </a:r>
            <a:r>
              <a:rPr lang="en-US" dirty="0"/>
              <a:t>lower Class </a:t>
            </a:r>
            <a:r>
              <a:rPr lang="ar-SA" dirty="0"/>
              <a:t> وحد اعلى </a:t>
            </a:r>
            <a:r>
              <a:rPr lang="en-US" dirty="0"/>
              <a:t>Upper Class </a:t>
            </a:r>
            <a:r>
              <a:rPr lang="ar-SA" dirty="0"/>
              <a:t> والفرق بين الحدين يمثل طول الفئة.</a:t>
            </a:r>
          </a:p>
          <a:p>
            <a:pPr algn="just" rtl="1" eaLnBrk="1" hangingPunct="1">
              <a:buFont typeface="Wingdings" pitchFamily="2" charset="2"/>
              <a:buNone/>
              <a:defRPr/>
            </a:pPr>
            <a:r>
              <a:rPr lang="ar-SA" dirty="0"/>
              <a:t>      </a:t>
            </a:r>
            <a:r>
              <a:rPr lang="ar-SA" sz="2700" dirty="0">
                <a:solidFill>
                  <a:srgbClr val="3333CC"/>
                </a:solidFill>
              </a:rPr>
              <a:t>طول الفئة = الحد </a:t>
            </a:r>
            <a:r>
              <a:rPr lang="ar-SA" sz="2700" dirty="0" smtClean="0">
                <a:solidFill>
                  <a:srgbClr val="3333CC"/>
                </a:solidFill>
              </a:rPr>
              <a:t>الادنى للفئة </a:t>
            </a:r>
            <a:r>
              <a:rPr lang="ar-SA" sz="2700" dirty="0">
                <a:solidFill>
                  <a:srgbClr val="3333CC"/>
                </a:solidFill>
              </a:rPr>
              <a:t>– الحد </a:t>
            </a:r>
            <a:r>
              <a:rPr lang="ar-SA" sz="2700" dirty="0" smtClean="0">
                <a:solidFill>
                  <a:srgbClr val="3333CC"/>
                </a:solidFill>
              </a:rPr>
              <a:t>الادنى للفئة السابقة لها</a:t>
            </a:r>
            <a:endParaRPr lang="ar-SA" sz="2700" dirty="0">
              <a:solidFill>
                <a:srgbClr val="3333CC"/>
              </a:solidFill>
            </a:endParaRPr>
          </a:p>
          <a:p>
            <a:pPr algn="just" rtl="1" eaLnBrk="1" hangingPunct="1">
              <a:buFont typeface="Wingdings" pitchFamily="2" charset="2"/>
              <a:buNone/>
              <a:defRPr/>
            </a:pPr>
            <a:r>
              <a:rPr lang="ar-SA" dirty="0"/>
              <a:t>وتسمى البيانات التى تبوب وتنظم فى مثل هذه النوع من الجدوال بالبيانات المبوبة </a:t>
            </a:r>
            <a:r>
              <a:rPr lang="en-US" dirty="0"/>
              <a:t>Grouped Data</a:t>
            </a:r>
            <a:r>
              <a:rPr lang="ar-SA" dirty="0"/>
              <a:t> يتكون الجدول من عمودين الاول يتضمن الفئات والعمود الثانى يتضمن التكرارات. ان عدد الفئات التى يتكون منها الجدول اما ان تحدد مسبقا من قبل الباحث ( دائما ما بين 5 الى </a:t>
            </a:r>
            <a:r>
              <a:rPr lang="ar-SA" dirty="0" smtClean="0"/>
              <a:t>20).</a:t>
            </a:r>
            <a:endParaRPr lang="ar-SA" dirty="0"/>
          </a:p>
        </p:txBody>
      </p:sp>
      <p:sp>
        <p:nvSpPr>
          <p:cNvPr id="39939"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31</a:t>
            </a:fld>
            <a:endParaRPr lang="en-US" altLang="en-US">
              <a:solidFill>
                <a:prstClr val="black">
                  <a:tint val="75000"/>
                </a:prstClr>
              </a:solidFill>
            </a:endParaRPr>
          </a:p>
        </p:txBody>
      </p:sp>
    </p:spTree>
    <p:extLst>
      <p:ext uri="{BB962C8B-B14F-4D97-AF65-F5344CB8AC3E}">
        <p14:creationId xmlns:p14="http://schemas.microsoft.com/office/powerpoint/2010/main" val="11682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4" name="Rectangle 5"/>
              <p:cNvSpPr>
                <a:spLocks noGrp="1" noChangeArrowheads="1"/>
              </p:cNvSpPr>
              <p:nvPr>
                <p:ph type="subTitle" idx="4294967295"/>
              </p:nvPr>
            </p:nvSpPr>
            <p:spPr>
              <a:xfrm>
                <a:off x="1339408" y="1200151"/>
                <a:ext cx="6326460" cy="4212431"/>
              </a:xfrm>
            </p:spPr>
            <p:txBody>
              <a:bodyPr>
                <a:normAutofit/>
              </a:bodyPr>
              <a:lstStyle/>
              <a:p>
                <a:pPr algn="ctr" rtl="1" eaLnBrk="1" hangingPunct="1">
                  <a:buFont typeface="Wingdings" pitchFamily="2" charset="2"/>
                  <a:buNone/>
                  <a:defRPr/>
                </a:pPr>
                <a:r>
                  <a:rPr lang="ar-SA" b="1" dirty="0">
                    <a:solidFill>
                      <a:srgbClr val="0000FF"/>
                    </a:solidFill>
                  </a:rPr>
                  <a:t>خطوات تكوين الجدول </a:t>
                </a:r>
                <a:r>
                  <a:rPr lang="ar-SA" b="1" dirty="0" err="1">
                    <a:solidFill>
                      <a:srgbClr val="0000FF"/>
                    </a:solidFill>
                  </a:rPr>
                  <a:t>التكرارى</a:t>
                </a:r>
                <a:endParaRPr lang="ar-SA" b="1" dirty="0">
                  <a:solidFill>
                    <a:srgbClr val="0000FF"/>
                  </a:solidFill>
                </a:endParaRPr>
              </a:p>
              <a:p>
                <a:pPr algn="ctr" rtl="1" eaLnBrk="1" hangingPunct="1">
                  <a:buFont typeface="Wingdings" pitchFamily="2" charset="2"/>
                  <a:buNone/>
                  <a:defRPr/>
                </a:pPr>
                <a:endParaRPr lang="ar-SA" b="1" dirty="0">
                  <a:solidFill>
                    <a:srgbClr val="0000FF"/>
                  </a:solidFill>
                </a:endParaRPr>
              </a:p>
              <a:p>
                <a:pPr algn="r" rtl="1" eaLnBrk="1" hangingPunct="1">
                  <a:buFont typeface="Wingdings" panose="05000000000000000000" pitchFamily="2" charset="2"/>
                  <a:buChar char="Ø"/>
                  <a:defRPr/>
                </a:pPr>
                <a:r>
                  <a:rPr lang="ar-SA" b="1" dirty="0"/>
                  <a:t> </a:t>
                </a:r>
                <a:r>
                  <a:rPr lang="ar-SA" dirty="0"/>
                  <a:t>نحدد المدى: وهو الفرق بين اكبر قيمة واصغر قيمة </a:t>
                </a:r>
              </a:p>
              <a:p>
                <a:pPr marL="0" indent="0" algn="r" rtl="1">
                  <a:buNone/>
                  <a:defRPr/>
                </a:pPr>
                <a14:m>
                  <m:oMathPara xmlns:m="http://schemas.openxmlformats.org/officeDocument/2006/math">
                    <m:oMathParaPr>
                      <m:jc m:val="centerGroup"/>
                    </m:oMathParaPr>
                    <m:oMath xmlns:m="http://schemas.openxmlformats.org/officeDocument/2006/math">
                      <m:r>
                        <a:rPr lang="en-US" i="1">
                          <a:solidFill>
                            <a:srgbClr val="FF3300"/>
                          </a:solidFill>
                          <a:latin typeface="Cambria Math"/>
                        </a:rPr>
                        <m:t>𝑅</m:t>
                      </m:r>
                      <m:r>
                        <a:rPr lang="en-US" i="1">
                          <a:solidFill>
                            <a:srgbClr val="FF3300"/>
                          </a:solidFill>
                          <a:latin typeface="Cambria Math"/>
                        </a:rPr>
                        <m:t>=</m:t>
                      </m:r>
                      <m:sSub>
                        <m:sSubPr>
                          <m:ctrlPr>
                            <a:rPr lang="en-US" i="1">
                              <a:solidFill>
                                <a:srgbClr val="FF3300"/>
                              </a:solidFill>
                              <a:latin typeface="Cambria Math" panose="02040503050406030204" pitchFamily="18" charset="0"/>
                            </a:rPr>
                          </m:ctrlPr>
                        </m:sSubPr>
                        <m:e>
                          <m:r>
                            <a:rPr lang="en-US" i="1">
                              <a:solidFill>
                                <a:srgbClr val="FF3300"/>
                              </a:solidFill>
                              <a:latin typeface="Cambria Math"/>
                            </a:rPr>
                            <m:t>𝑥</m:t>
                          </m:r>
                        </m:e>
                        <m:sub>
                          <m:r>
                            <a:rPr lang="en-US" i="1">
                              <a:solidFill>
                                <a:srgbClr val="FF3300"/>
                              </a:solidFill>
                              <a:latin typeface="Cambria Math"/>
                            </a:rPr>
                            <m:t>𝐿</m:t>
                          </m:r>
                        </m:sub>
                      </m:sSub>
                      <m:r>
                        <a:rPr lang="en-US" i="1">
                          <a:solidFill>
                            <a:srgbClr val="FF3300"/>
                          </a:solidFill>
                          <a:latin typeface="Cambria Math"/>
                        </a:rPr>
                        <m:t>−</m:t>
                      </m:r>
                      <m:sSub>
                        <m:sSubPr>
                          <m:ctrlPr>
                            <a:rPr lang="en-US" i="1">
                              <a:solidFill>
                                <a:srgbClr val="FF3300"/>
                              </a:solidFill>
                              <a:latin typeface="Cambria Math" panose="02040503050406030204" pitchFamily="18" charset="0"/>
                            </a:rPr>
                          </m:ctrlPr>
                        </m:sSubPr>
                        <m:e>
                          <m:r>
                            <a:rPr lang="en-US" i="1">
                              <a:solidFill>
                                <a:srgbClr val="FF3300"/>
                              </a:solidFill>
                              <a:latin typeface="Cambria Math"/>
                            </a:rPr>
                            <m:t>𝑥</m:t>
                          </m:r>
                        </m:e>
                        <m:sub>
                          <m:r>
                            <a:rPr lang="en-US" i="1">
                              <a:solidFill>
                                <a:srgbClr val="FF3300"/>
                              </a:solidFill>
                              <a:latin typeface="Cambria Math"/>
                            </a:rPr>
                            <m:t>𝑠</m:t>
                          </m:r>
                        </m:sub>
                      </m:sSub>
                    </m:oMath>
                  </m:oMathPara>
                </a14:m>
                <a:endParaRPr lang="ar-SA" dirty="0"/>
              </a:p>
              <a:p>
                <a:pPr algn="r" rtl="1">
                  <a:buFont typeface="Wingdings" panose="05000000000000000000" pitchFamily="2" charset="2"/>
                  <a:buChar char="Ø"/>
                  <a:defRPr/>
                </a:pPr>
                <a:r>
                  <a:rPr lang="ar-SA" dirty="0"/>
                  <a:t>نحدد عدد الفئات</a:t>
                </a:r>
                <a:r>
                  <a:rPr lang="en-US" dirty="0"/>
                  <a:t> </a:t>
                </a:r>
                <a14:m>
                  <m:oMath xmlns:m="http://schemas.openxmlformats.org/officeDocument/2006/math">
                    <m:r>
                      <a:rPr lang="en-US" i="1" dirty="0">
                        <a:solidFill>
                          <a:srgbClr val="FF3300"/>
                        </a:solidFill>
                        <a:latin typeface="Cambria Math"/>
                      </a:rPr>
                      <m:t>𝑀</m:t>
                    </m:r>
                    <m:r>
                      <a:rPr lang="en-US" i="1" dirty="0">
                        <a:latin typeface="Cambria Math"/>
                      </a:rPr>
                      <m:t> </m:t>
                    </m:r>
                  </m:oMath>
                </a14:m>
                <a:endParaRPr lang="en-US" dirty="0"/>
              </a:p>
              <a:p>
                <a:pPr algn="r" rtl="1" eaLnBrk="1" hangingPunct="1">
                  <a:buFont typeface="Wingdings" panose="05000000000000000000" pitchFamily="2" charset="2"/>
                  <a:buChar char="Ø"/>
                  <a:defRPr/>
                </a:pPr>
                <a:r>
                  <a:rPr lang="ar-SA" dirty="0"/>
                  <a:t>نوجد طول الفئة بقسمة المدى على عدد الفئات</a:t>
                </a:r>
                <a:r>
                  <a:rPr lang="ar-SA" dirty="0">
                    <a:solidFill>
                      <a:srgbClr val="0000FF"/>
                    </a:solidFill>
                  </a:rPr>
                  <a:t> </a:t>
                </a:r>
                <a14:m>
                  <m:oMath xmlns:m="http://schemas.openxmlformats.org/officeDocument/2006/math">
                    <m:r>
                      <a:rPr lang="en-US" i="1">
                        <a:solidFill>
                          <a:srgbClr val="FF0000"/>
                        </a:solidFill>
                        <a:latin typeface="Cambria Math"/>
                      </a:rPr>
                      <m:t>𝐿</m:t>
                    </m:r>
                    <m:r>
                      <a:rPr lang="en-US" i="1">
                        <a:solidFill>
                          <a:srgbClr val="FF0000"/>
                        </a:solidFill>
                        <a:latin typeface="Cambria Math"/>
                      </a:rPr>
                      <m:t>=</m:t>
                    </m:r>
                    <m:f>
                      <m:fPr>
                        <m:ctrlPr>
                          <a:rPr lang="en-US" i="1">
                            <a:solidFill>
                              <a:srgbClr val="FF0000"/>
                            </a:solidFill>
                            <a:latin typeface="Cambria Math" panose="02040503050406030204" pitchFamily="18" charset="0"/>
                          </a:rPr>
                        </m:ctrlPr>
                      </m:fPr>
                      <m:num>
                        <m:r>
                          <a:rPr lang="en-US" i="1">
                            <a:solidFill>
                              <a:srgbClr val="FF0000"/>
                            </a:solidFill>
                            <a:latin typeface="Cambria Math"/>
                          </a:rPr>
                          <m:t>𝑅</m:t>
                        </m:r>
                      </m:num>
                      <m:den>
                        <m:r>
                          <a:rPr lang="en-US" i="1">
                            <a:solidFill>
                              <a:srgbClr val="FF0000"/>
                            </a:solidFill>
                            <a:latin typeface="Cambria Math"/>
                          </a:rPr>
                          <m:t>𝑀</m:t>
                        </m:r>
                      </m:den>
                    </m:f>
                  </m:oMath>
                </a14:m>
                <a:endParaRPr lang="ar-SA" dirty="0">
                  <a:solidFill>
                    <a:srgbClr val="FF0000"/>
                  </a:solidFill>
                </a:endParaRPr>
              </a:p>
              <a:p>
                <a:pPr algn="just" rtl="1">
                  <a:buFont typeface="Wingdings" panose="05000000000000000000" pitchFamily="2" charset="2"/>
                  <a:buChar char="Ø"/>
                  <a:defRPr/>
                </a:pPr>
                <a:r>
                  <a:rPr lang="ar-SA" dirty="0"/>
                  <a:t>نوجد الحد الادنى للفئات (بداية الفئات) بان نختار اصغر قراءة في البيانات لتكون بداية للفئة الاول ويضاف اليها طول  الفئة لنحصل بذلك على بداية الفئة الثانية ( الحد الادنى للفئة الثانية) وهكذا....</a:t>
                </a:r>
              </a:p>
              <a:p>
                <a:pPr algn="just" rtl="1">
                  <a:buFont typeface="Wingdings" panose="05000000000000000000" pitchFamily="2" charset="2"/>
                  <a:buChar char="Ø"/>
                  <a:defRPr/>
                </a:pPr>
                <a:r>
                  <a:rPr lang="ar-SA" dirty="0"/>
                  <a:t> لإيجاد الحد الاعلى (نهاية الفئة) نضيف الى بداية الفئة طول الفئة مطروحا منه واحد.</a:t>
                </a:r>
              </a:p>
              <a:p>
                <a:pPr algn="r" rtl="1" eaLnBrk="1" hangingPunct="1">
                  <a:buFont typeface="Wingdings" panose="05000000000000000000" pitchFamily="2" charset="2"/>
                  <a:buChar char="Ø"/>
                  <a:defRPr/>
                </a:pPr>
                <a:endParaRPr lang="en-US" b="1" dirty="0">
                  <a:solidFill>
                    <a:srgbClr val="FF0000"/>
                  </a:solidFill>
                </a:endParaRPr>
              </a:p>
            </p:txBody>
          </p:sp>
        </mc:Choice>
        <mc:Fallback xmlns="">
          <p:sp>
            <p:nvSpPr>
              <p:cNvPr id="28674" name="Rectangle 5"/>
              <p:cNvSpPr>
                <a:spLocks noGrp="1" noRot="1" noChangeAspect="1" noMove="1" noResize="1" noEditPoints="1" noAdjustHandles="1" noChangeArrowheads="1" noChangeShapeType="1" noTextEdit="1"/>
              </p:cNvSpPr>
              <p:nvPr>
                <p:ph type="subTitle" idx="4294967295"/>
              </p:nvPr>
            </p:nvSpPr>
            <p:spPr>
              <a:xfrm>
                <a:off x="1339408" y="1200151"/>
                <a:ext cx="6326460" cy="4212431"/>
              </a:xfrm>
              <a:blipFill rotWithShape="0">
                <a:blip r:embed="rId3"/>
                <a:stretch>
                  <a:fillRect l="-2312" t="-1737" r="-1060"/>
                </a:stretch>
              </a:blipFill>
            </p:spPr>
            <p:txBody>
              <a:bodyPr/>
              <a:lstStyle/>
              <a:p>
                <a:r>
                  <a:rPr lang="en-US">
                    <a:noFill/>
                  </a:rPr>
                  <a:t> </a:t>
                </a:r>
              </a:p>
            </p:txBody>
          </p:sp>
        </mc:Fallback>
      </mc:AlternateContent>
      <p:sp>
        <p:nvSpPr>
          <p:cNvPr id="4096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40966"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0968" name="Rectangle 4"/>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0970" name="Rectangle 5"/>
          <p:cNvSpPr>
            <a:spLocks noChangeArrowheads="1"/>
          </p:cNvSpPr>
          <p:nvPr/>
        </p:nvSpPr>
        <p:spPr bwMode="auto">
          <a:xfrm>
            <a:off x="1143001" y="13512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0971" name="Rectangle 7"/>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0973" name="Rectangle 8"/>
          <p:cNvSpPr>
            <a:spLocks noChangeArrowheads="1"/>
          </p:cNvSpPr>
          <p:nvPr/>
        </p:nvSpPr>
        <p:spPr bwMode="auto">
          <a:xfrm>
            <a:off x="1143001" y="16155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32</a:t>
            </a:fld>
            <a:endParaRPr lang="en-US" altLang="en-US">
              <a:solidFill>
                <a:prstClr val="black">
                  <a:tint val="75000"/>
                </a:prstClr>
              </a:solidFill>
            </a:endParaRPr>
          </a:p>
        </p:txBody>
      </p:sp>
    </p:spTree>
    <p:extLst>
      <p:ext uri="{BB962C8B-B14F-4D97-AF65-F5344CB8AC3E}">
        <p14:creationId xmlns:p14="http://schemas.microsoft.com/office/powerpoint/2010/main" val="330597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439652" y="1358143"/>
            <a:ext cx="5724525" cy="4212431"/>
          </a:xfrm>
        </p:spPr>
        <p:txBody>
          <a:bodyPr/>
          <a:lstStyle/>
          <a:p>
            <a:pPr marL="0" indent="0" algn="just" rtl="1">
              <a:buNone/>
              <a:defRPr/>
            </a:pPr>
            <a:r>
              <a:rPr lang="ar-SA" b="1" dirty="0">
                <a:solidFill>
                  <a:srgbClr val="FF0000"/>
                </a:solidFill>
              </a:rPr>
              <a:t>مثال: </a:t>
            </a:r>
            <a:r>
              <a:rPr lang="ar-SA" dirty="0"/>
              <a:t>البيانات التالية تمثل الاوزان بالرطل لعدد 57 طفلا باحدى مراكز الرعاية الصحية</a:t>
            </a:r>
          </a:p>
          <a:p>
            <a:pPr marL="0" indent="0" algn="just" rtl="1">
              <a:buNone/>
              <a:defRPr/>
            </a:pPr>
            <a:endParaRPr lang="ar-SA" dirty="0"/>
          </a:p>
          <a:p>
            <a:pPr algn="just" rtl="1" eaLnBrk="1" hangingPunct="1">
              <a:buFont typeface="Wingdings" pitchFamily="2" charset="2"/>
              <a:buNone/>
              <a:defRPr/>
            </a:pPr>
            <a:r>
              <a:rPr lang="ar-SA" sz="1800" dirty="0"/>
              <a:t>68 63 42 27 30 36 28 32 79 27 22 23 24 25 44 65 43 25 74 51 36 42 28 31 28 25 45 10 57 51 10 32 49 38 42 27 31 50 38 21 16 24  69 47 23 22 43 27 49 28 23 19 46 30 43 49 10 </a:t>
            </a:r>
          </a:p>
          <a:p>
            <a:pPr algn="just" rtl="1" eaLnBrk="1" hangingPunct="1">
              <a:buFont typeface="Wingdings" pitchFamily="2" charset="2"/>
              <a:buNone/>
              <a:defRPr/>
            </a:pPr>
            <a:endParaRPr lang="ar-SA" sz="1800" dirty="0">
              <a:solidFill>
                <a:srgbClr val="C00000"/>
              </a:solidFill>
            </a:endParaRPr>
          </a:p>
          <a:p>
            <a:pPr algn="just" rtl="1" eaLnBrk="1" hangingPunct="1">
              <a:buFont typeface="Wingdings" pitchFamily="2" charset="2"/>
              <a:buNone/>
              <a:defRPr/>
            </a:pPr>
            <a:r>
              <a:rPr lang="ar-SA" sz="1800" dirty="0">
                <a:solidFill>
                  <a:srgbClr val="C00000"/>
                </a:solidFill>
              </a:rPr>
              <a:t>المطلوب تكوين جدول التوزيع التكرارى لاوزان الاطفال (7 فئات).</a:t>
            </a:r>
            <a:endParaRPr lang="en-US" sz="1800" dirty="0">
              <a:solidFill>
                <a:srgbClr val="C00000"/>
              </a:solidFill>
            </a:endParaRPr>
          </a:p>
        </p:txBody>
      </p:sp>
      <p:sp>
        <p:nvSpPr>
          <p:cNvPr id="41987"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41990"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1991" name="Rectangle 4"/>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1992" name="Rectangle 5"/>
          <p:cNvSpPr>
            <a:spLocks noChangeArrowheads="1"/>
          </p:cNvSpPr>
          <p:nvPr/>
        </p:nvSpPr>
        <p:spPr bwMode="auto">
          <a:xfrm>
            <a:off x="1143001" y="13512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1993" name="Rectangle 7"/>
          <p:cNvSpPr>
            <a:spLocks noChangeArrowheads="1"/>
          </p:cNvSpPr>
          <p:nvPr/>
        </p:nvSpPr>
        <p:spPr bwMode="auto">
          <a:xfrm>
            <a:off x="1143000" y="1019653"/>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1994" name="Rectangle 8"/>
          <p:cNvSpPr>
            <a:spLocks noChangeArrowheads="1"/>
          </p:cNvSpPr>
          <p:nvPr/>
        </p:nvSpPr>
        <p:spPr bwMode="auto">
          <a:xfrm>
            <a:off x="1143001" y="16155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33</a:t>
            </a:fld>
            <a:endParaRPr lang="en-US" altLang="en-US">
              <a:solidFill>
                <a:prstClr val="black">
                  <a:tint val="75000"/>
                </a:prstClr>
              </a:solidFill>
            </a:endParaRPr>
          </a:p>
        </p:txBody>
      </p:sp>
    </p:spTree>
    <p:extLst>
      <p:ext uri="{BB962C8B-B14F-4D97-AF65-F5344CB8AC3E}">
        <p14:creationId xmlns:p14="http://schemas.microsoft.com/office/powerpoint/2010/main" val="211919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4" name="Rectangle 5"/>
              <p:cNvSpPr>
                <a:spLocks noGrp="1" noChangeArrowheads="1"/>
              </p:cNvSpPr>
              <p:nvPr>
                <p:ph type="subTitle" idx="4294967295"/>
              </p:nvPr>
            </p:nvSpPr>
            <p:spPr>
              <a:xfrm>
                <a:off x="1547664" y="1376364"/>
                <a:ext cx="6048672" cy="4212431"/>
              </a:xfrm>
            </p:spPr>
            <p:txBody>
              <a:bodyPr>
                <a:normAutofit/>
              </a:bodyPr>
              <a:lstStyle/>
              <a:p>
                <a:pPr algn="ctr" rtl="1" eaLnBrk="1" hangingPunct="1">
                  <a:buFont typeface="Wingdings" pitchFamily="2" charset="2"/>
                  <a:buNone/>
                  <a:defRPr/>
                </a:pPr>
                <a:r>
                  <a:rPr lang="ar-SA" sz="2400" dirty="0" smtClean="0">
                    <a:solidFill>
                      <a:srgbClr val="C00000"/>
                    </a:solidFill>
                  </a:rPr>
                  <a:t>الحل</a:t>
                </a:r>
              </a:p>
              <a:p>
                <a:pPr marL="0" indent="0" algn="r" rtl="1">
                  <a:buNone/>
                  <a:defRPr/>
                </a:pPr>
                <a:r>
                  <a:rPr lang="ar-SA" sz="2400" dirty="0">
                    <a:solidFill>
                      <a:srgbClr val="C00000"/>
                    </a:solidFill>
                  </a:rPr>
                  <a:t>1-    نحدد اصغر مفردة</a:t>
                </a:r>
                <a:r>
                  <a:rPr lang="en-US" sz="2400" dirty="0">
                    <a:solidFill>
                      <a:srgbClr val="C00000"/>
                    </a:solidFill>
                  </a:rPr>
                  <a:t> </a:t>
                </a:r>
                <a:r>
                  <a:rPr lang="ar-SA" sz="2400" dirty="0">
                    <a:solidFill>
                      <a:srgbClr val="C00000"/>
                    </a:solidFill>
                  </a:rPr>
                  <a:t>   </a:t>
                </a:r>
                <a:r>
                  <a:rPr lang="en-US" sz="2000" dirty="0" smtClean="0">
                    <a:solidFill>
                      <a:srgbClr val="C00000"/>
                    </a:solidFill>
                  </a:rPr>
                  <a:t>min</a:t>
                </a:r>
                <a:r>
                  <a:rPr lang="ar-SA" sz="2400" dirty="0" smtClean="0">
                    <a:solidFill>
                      <a:srgbClr val="C00000"/>
                    </a:solidFill>
                  </a:rPr>
                  <a:t>  واكبر </a:t>
                </a:r>
                <a:r>
                  <a:rPr lang="ar-SA" sz="2400" dirty="0">
                    <a:solidFill>
                      <a:srgbClr val="C00000"/>
                    </a:solidFill>
                  </a:rPr>
                  <a:t>مفردة  </a:t>
                </a:r>
                <a:r>
                  <a:rPr lang="en-US" sz="2400" dirty="0" smtClean="0">
                    <a:solidFill>
                      <a:srgbClr val="C00000"/>
                    </a:solidFill>
                  </a:rPr>
                  <a:t>max</a:t>
                </a:r>
                <a:r>
                  <a:rPr lang="ar-SA" sz="2400" dirty="0" smtClean="0">
                    <a:solidFill>
                      <a:srgbClr val="C00000"/>
                    </a:solidFill>
                  </a:rPr>
                  <a:t>    </a:t>
                </a:r>
                <a:r>
                  <a:rPr lang="ar-SA" sz="2400" dirty="0">
                    <a:solidFill>
                      <a:srgbClr val="C00000"/>
                    </a:solidFill>
                  </a:rPr>
                  <a:t>فى البيانات </a:t>
                </a:r>
              </a:p>
              <a:p>
                <a:pPr algn="ctr" rtl="1" eaLnBrk="1" hangingPunct="1">
                  <a:buFont typeface="Wingdings" pitchFamily="2" charset="2"/>
                  <a:buNone/>
                  <a:defRPr/>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𝑚𝑖𝑛</m:t>
                      </m:r>
                      <m:r>
                        <a:rPr lang="ar-SA" sz="2400" i="1" dirty="0" smtClean="0">
                          <a:latin typeface="Cambria Math" panose="02040503050406030204" pitchFamily="18" charset="0"/>
                        </a:rPr>
                        <m:t>= </m:t>
                      </m:r>
                      <m:r>
                        <a:rPr lang="ar-SA" sz="2400" i="1" dirty="0" smtClean="0">
                          <a:latin typeface="Cambria Math" panose="02040503050406030204" pitchFamily="18" charset="0"/>
                        </a:rPr>
                        <m:t>10</m:t>
                      </m:r>
                      <m:r>
                        <a:rPr lang="ar-SA" sz="2400" i="1" dirty="0" smtClean="0">
                          <a:latin typeface="Cambria Math" panose="02040503050406030204" pitchFamily="18" charset="0"/>
                        </a:rPr>
                        <m:t> </m:t>
                      </m:r>
                      <m:r>
                        <a:rPr lang="ar-SA" sz="2400" i="1" dirty="0" smtClean="0">
                          <a:latin typeface="Cambria Math" panose="02040503050406030204" pitchFamily="18" charset="0"/>
                        </a:rPr>
                        <m:t>و</m:t>
                      </m:r>
                      <m:r>
                        <a:rPr lang="ar-SA" sz="2400" i="1" dirty="0" smtClean="0">
                          <a:latin typeface="Cambria Math" panose="02040503050406030204" pitchFamily="18" charset="0"/>
                        </a:rPr>
                        <m:t>     </m:t>
                      </m:r>
                      <m:r>
                        <a:rPr lang="en-US" sz="2400" b="0" i="1" dirty="0" smtClean="0">
                          <a:latin typeface="Cambria Math" panose="02040503050406030204" pitchFamily="18" charset="0"/>
                        </a:rPr>
                        <m:t>𝑚𝑎𝑥</m:t>
                      </m:r>
                      <m:r>
                        <a:rPr lang="ar-SA" sz="2400" i="1" dirty="0" smtClean="0">
                          <a:latin typeface="Cambria Math" panose="02040503050406030204" pitchFamily="18" charset="0"/>
                        </a:rPr>
                        <m:t> = </m:t>
                      </m:r>
                      <m:r>
                        <a:rPr lang="ar-SA" sz="2400" i="1" dirty="0" smtClean="0">
                          <a:latin typeface="Cambria Math" panose="02040503050406030204" pitchFamily="18" charset="0"/>
                        </a:rPr>
                        <m:t>79</m:t>
                      </m:r>
                    </m:oMath>
                  </m:oMathPara>
                </a14:m>
                <a:endParaRPr lang="ar-SA" sz="2400" dirty="0"/>
              </a:p>
              <a:p>
                <a:pPr marL="0" indent="0" algn="r" rtl="1">
                  <a:buNone/>
                  <a:defRPr/>
                </a:pPr>
                <a:r>
                  <a:rPr lang="ar-SA" sz="2400" dirty="0">
                    <a:solidFill>
                      <a:srgbClr val="C00000"/>
                    </a:solidFill>
                  </a:rPr>
                  <a:t>2-  نحدد المدى </a:t>
                </a:r>
              </a:p>
              <a:p>
                <a:pPr algn="ctr" rtl="1" eaLnBrk="1" hangingPunct="1">
                  <a:buFont typeface="Wingdings" pitchFamily="2" charset="2"/>
                  <a:buNone/>
                  <a:defRPr/>
                </a:pPr>
                <a:r>
                  <a:rPr lang="ar-SA" sz="2400" dirty="0"/>
                  <a:t> </a:t>
                </a:r>
                <a14:m>
                  <m:oMath xmlns:m="http://schemas.openxmlformats.org/officeDocument/2006/math">
                    <m:r>
                      <a:rPr lang="en-US" sz="2400" i="1" dirty="0" smtClean="0">
                        <a:latin typeface="Cambria Math" panose="02040503050406030204" pitchFamily="18" charset="0"/>
                      </a:rPr>
                      <m:t>𝑅</m:t>
                    </m:r>
                    <m:r>
                      <a:rPr lang="en-US" sz="2400" i="1" dirty="0" smtClean="0">
                        <a:latin typeface="Cambria Math" panose="02040503050406030204" pitchFamily="18" charset="0"/>
                      </a:rPr>
                      <m:t> = </m:t>
                    </m:r>
                    <m:r>
                      <a:rPr lang="en-US" sz="2400" i="1" dirty="0" smtClean="0">
                        <a:latin typeface="Cambria Math" panose="02040503050406030204" pitchFamily="18" charset="0"/>
                      </a:rPr>
                      <m:t>79</m:t>
                    </m:r>
                    <m:r>
                      <a:rPr lang="en-US" sz="2400" i="1" dirty="0" smtClean="0">
                        <a:latin typeface="Cambria Math" panose="02040503050406030204" pitchFamily="18" charset="0"/>
                      </a:rPr>
                      <m:t>−</m:t>
                    </m:r>
                    <m:r>
                      <a:rPr lang="en-US" sz="2400" i="1" dirty="0" smtClean="0">
                        <a:latin typeface="Cambria Math" panose="02040503050406030204" pitchFamily="18" charset="0"/>
                      </a:rPr>
                      <m:t>10</m:t>
                    </m:r>
                    <m:r>
                      <a:rPr lang="en-US" sz="2400" i="1" dirty="0" smtClean="0">
                        <a:latin typeface="Cambria Math" panose="02040503050406030204" pitchFamily="18" charset="0"/>
                      </a:rPr>
                      <m:t> =</m:t>
                    </m:r>
                    <m:r>
                      <a:rPr lang="en-US" sz="2400" i="1" dirty="0" smtClean="0">
                        <a:latin typeface="Cambria Math" panose="02040503050406030204" pitchFamily="18" charset="0"/>
                      </a:rPr>
                      <m:t>69</m:t>
                    </m:r>
                  </m:oMath>
                </a14:m>
                <a:endParaRPr lang="ar-SA" sz="2400" dirty="0"/>
              </a:p>
              <a:p>
                <a:pPr algn="r" rtl="1" eaLnBrk="1" hangingPunct="1">
                  <a:buFont typeface="Wingdings" pitchFamily="2" charset="2"/>
                  <a:buNone/>
                  <a:defRPr/>
                </a:pPr>
                <a:r>
                  <a:rPr lang="ar-SA" sz="2400" dirty="0">
                    <a:solidFill>
                      <a:srgbClr val="C00000"/>
                    </a:solidFill>
                  </a:rPr>
                  <a:t>3- نوجد طول الفئة </a:t>
                </a:r>
                <a:endParaRPr lang="en-US" sz="2400" dirty="0">
                  <a:solidFill>
                    <a:srgbClr val="C00000"/>
                  </a:solidFill>
                </a:endParaRPr>
              </a:p>
              <a:p>
                <a:pPr algn="r" rtl="1" eaLnBrk="1" hangingPunct="1">
                  <a:buFont typeface="Wingdings" pitchFamily="2" charset="2"/>
                  <a:buNone/>
                  <a:defRPr/>
                </a:pPr>
                <a:endParaRPr lang="en-US" sz="2400" dirty="0">
                  <a:solidFill>
                    <a:srgbClr val="C00000"/>
                  </a:solidFill>
                </a:endParaRPr>
              </a:p>
              <a:p>
                <a:pPr algn="r" rtl="1">
                  <a:buNone/>
                  <a:defRPr/>
                </a:pPr>
                <a:r>
                  <a:rPr lang="ar-SA" sz="2400" dirty="0">
                    <a:solidFill>
                      <a:srgbClr val="C00000"/>
                    </a:solidFill>
                  </a:rPr>
                  <a:t>4- نوجد </a:t>
                </a:r>
                <a:r>
                  <a:rPr lang="ar-SA" sz="2400" dirty="0" smtClean="0">
                    <a:solidFill>
                      <a:srgbClr val="C00000"/>
                    </a:solidFill>
                  </a:rPr>
                  <a:t>الحد </a:t>
                </a:r>
                <a:r>
                  <a:rPr lang="ar-SA" sz="2400" dirty="0">
                    <a:solidFill>
                      <a:srgbClr val="C00000"/>
                    </a:solidFill>
                  </a:rPr>
                  <a:t>الاعلى للفئات باضافة طول الفئة (10) </a:t>
                </a:r>
                <a:r>
                  <a:rPr lang="ar-SA" sz="2400" dirty="0" smtClean="0">
                    <a:solidFill>
                      <a:srgbClr val="C00000"/>
                    </a:solidFill>
                  </a:rPr>
                  <a:t>الى </a:t>
                </a:r>
                <a:r>
                  <a:rPr lang="ar-SA" sz="2400" dirty="0">
                    <a:solidFill>
                      <a:srgbClr val="C00000"/>
                    </a:solidFill>
                  </a:rPr>
                  <a:t>الحد الادنى للفئات </a:t>
                </a:r>
                <a:r>
                  <a:rPr lang="ar-SA" sz="2400" dirty="0" smtClean="0">
                    <a:solidFill>
                      <a:srgbClr val="C00000"/>
                    </a:solidFill>
                  </a:rPr>
                  <a:t>مطروح </a:t>
                </a:r>
                <a:r>
                  <a:rPr lang="ar-SA" sz="2400" dirty="0">
                    <a:solidFill>
                      <a:srgbClr val="C00000"/>
                    </a:solidFill>
                  </a:rPr>
                  <a:t>منها </a:t>
                </a:r>
                <a:r>
                  <a:rPr lang="ar-SA" sz="2400" dirty="0" smtClean="0">
                    <a:solidFill>
                      <a:srgbClr val="C00000"/>
                    </a:solidFill>
                  </a:rPr>
                  <a:t>واحد.</a:t>
                </a:r>
                <a:endParaRPr lang="ar-SA" sz="2400" dirty="0">
                  <a:solidFill>
                    <a:srgbClr val="C00000"/>
                  </a:solidFill>
                </a:endParaRPr>
              </a:p>
              <a:p>
                <a:pPr algn="r" rtl="1" eaLnBrk="1" hangingPunct="1">
                  <a:buFont typeface="Wingdings" pitchFamily="2" charset="2"/>
                  <a:buNone/>
                  <a:defRPr/>
                </a:pPr>
                <a:endParaRPr lang="ar-SA" sz="2400" dirty="0"/>
              </a:p>
              <a:p>
                <a:pPr algn="r" rtl="1" eaLnBrk="1" hangingPunct="1">
                  <a:buFont typeface="Wingdings" pitchFamily="2" charset="2"/>
                  <a:buNone/>
                  <a:defRPr/>
                </a:pPr>
                <a:endParaRPr lang="ar-SA" sz="2400" dirty="0"/>
              </a:p>
            </p:txBody>
          </p:sp>
        </mc:Choice>
        <mc:Fallback xmlns="">
          <p:sp>
            <p:nvSpPr>
              <p:cNvPr id="28674" name="Rectangle 5"/>
              <p:cNvSpPr>
                <a:spLocks noGrp="1" noRot="1" noChangeAspect="1" noMove="1" noResize="1" noEditPoints="1" noAdjustHandles="1" noChangeArrowheads="1" noChangeShapeType="1" noTextEdit="1"/>
              </p:cNvSpPr>
              <p:nvPr>
                <p:ph type="subTitle" idx="4294967295"/>
              </p:nvPr>
            </p:nvSpPr>
            <p:spPr>
              <a:xfrm>
                <a:off x="1547664" y="1376364"/>
                <a:ext cx="6048672" cy="4212431"/>
              </a:xfrm>
              <a:blipFill rotWithShape="0">
                <a:blip r:embed="rId3"/>
                <a:stretch>
                  <a:fillRect t="-1881" r="-1613"/>
                </a:stretch>
              </a:blipFill>
            </p:spPr>
            <p:txBody>
              <a:bodyPr/>
              <a:lstStyle/>
              <a:p>
                <a:r>
                  <a:rPr lang="en-US">
                    <a:noFill/>
                  </a:rPr>
                  <a:t> </a:t>
                </a:r>
              </a:p>
            </p:txBody>
          </p:sp>
        </mc:Fallback>
      </mc:AlternateContent>
      <p:sp>
        <p:nvSpPr>
          <p:cNvPr id="43011"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43014"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3015" name="Rectangle 4"/>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3016" name="Rectangle 5"/>
          <p:cNvSpPr>
            <a:spLocks noChangeArrowheads="1"/>
          </p:cNvSpPr>
          <p:nvPr/>
        </p:nvSpPr>
        <p:spPr bwMode="auto">
          <a:xfrm>
            <a:off x="1143001" y="13512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3017" name="Rectangle 7"/>
          <p:cNvSpPr>
            <a:spLocks noChangeArrowheads="1"/>
          </p:cNvSpPr>
          <p:nvPr/>
        </p:nvSpPr>
        <p:spPr bwMode="auto">
          <a:xfrm>
            <a:off x="1143000" y="1019653"/>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3018" name="Rectangle 8"/>
          <p:cNvSpPr>
            <a:spLocks noChangeArrowheads="1"/>
          </p:cNvSpPr>
          <p:nvPr/>
        </p:nvSpPr>
        <p:spPr bwMode="auto">
          <a:xfrm>
            <a:off x="1143001" y="16155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3019"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3021" name="Rectangle 4"/>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3025" name="Rectangle 6"/>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pic>
        <p:nvPicPr>
          <p:cNvPr id="4302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9738" y="3861197"/>
            <a:ext cx="1782366"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34</a:t>
            </a:fld>
            <a:endParaRPr lang="en-US" altLang="en-US">
              <a:solidFill>
                <a:prstClr val="black">
                  <a:tint val="75000"/>
                </a:prstClr>
              </a:solidFill>
            </a:endParaRPr>
          </a:p>
        </p:txBody>
      </p:sp>
    </p:spTree>
    <p:extLst>
      <p:ext uri="{BB962C8B-B14F-4D97-AF65-F5344CB8AC3E}">
        <p14:creationId xmlns:p14="http://schemas.microsoft.com/office/powerpoint/2010/main" val="163773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493658" y="944725"/>
            <a:ext cx="6164442" cy="4953632"/>
          </a:xfrm>
        </p:spPr>
        <p:txBody>
          <a:bodyPr/>
          <a:lstStyle/>
          <a:p>
            <a:pPr algn="r" rtl="1" eaLnBrk="1" hangingPunct="1">
              <a:buFont typeface="Wingdings" pitchFamily="2" charset="2"/>
              <a:buNone/>
              <a:defRPr/>
            </a:pPr>
            <a:r>
              <a:rPr lang="ar-SA" sz="2400" dirty="0"/>
              <a:t>5- تفريغ البيانات</a:t>
            </a:r>
          </a:p>
          <a:p>
            <a:pPr algn="r" rtl="1" eaLnBrk="1" hangingPunct="1">
              <a:buFont typeface="Wingdings" pitchFamily="2" charset="2"/>
              <a:buNone/>
              <a:defRPr/>
            </a:pPr>
            <a:endParaRPr lang="ar-SA" sz="2400" dirty="0"/>
          </a:p>
        </p:txBody>
      </p:sp>
      <p:sp>
        <p:nvSpPr>
          <p:cNvPr id="45059"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45062"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5063" name="Rectangle 4"/>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5064" name="Rectangle 5"/>
          <p:cNvSpPr>
            <a:spLocks noChangeArrowheads="1"/>
          </p:cNvSpPr>
          <p:nvPr/>
        </p:nvSpPr>
        <p:spPr bwMode="auto">
          <a:xfrm>
            <a:off x="1143001" y="13512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5065" name="Rectangle 7"/>
          <p:cNvSpPr>
            <a:spLocks noChangeArrowheads="1"/>
          </p:cNvSpPr>
          <p:nvPr/>
        </p:nvSpPr>
        <p:spPr bwMode="auto">
          <a:xfrm>
            <a:off x="1143000" y="1019653"/>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5066" name="Rectangle 8"/>
          <p:cNvSpPr>
            <a:spLocks noChangeArrowheads="1"/>
          </p:cNvSpPr>
          <p:nvPr/>
        </p:nvSpPr>
        <p:spPr bwMode="auto">
          <a:xfrm>
            <a:off x="1143001" y="16155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5067"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5068" name="Rectangle 4"/>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5069" name="Rectangle 6"/>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graphicFrame>
        <p:nvGraphicFramePr>
          <p:cNvPr id="14" name="Table 13"/>
          <p:cNvGraphicFramePr>
            <a:graphicFrameLocks noGrp="1"/>
          </p:cNvGraphicFramePr>
          <p:nvPr>
            <p:extLst/>
          </p:nvPr>
        </p:nvGraphicFramePr>
        <p:xfrm>
          <a:off x="1871664" y="1388939"/>
          <a:ext cx="5400636" cy="3864877"/>
        </p:xfrm>
        <a:graphic>
          <a:graphicData uri="http://schemas.openxmlformats.org/drawingml/2006/table">
            <a:tbl>
              <a:tblPr firstRow="1" bandRow="1">
                <a:tableStyleId>{5940675A-B579-460E-94D1-54222C63F5DA}</a:tableStyleId>
              </a:tblPr>
              <a:tblGrid>
                <a:gridCol w="1800212"/>
                <a:gridCol w="2142263"/>
                <a:gridCol w="1458161"/>
              </a:tblGrid>
              <a:tr h="415699">
                <a:tc>
                  <a:txBody>
                    <a:bodyPr/>
                    <a:lstStyle/>
                    <a:p>
                      <a:pPr algn="ctr"/>
                      <a:r>
                        <a:rPr lang="en-US" sz="1500" dirty="0" smtClean="0"/>
                        <a:t> </a:t>
                      </a:r>
                      <a:r>
                        <a:rPr lang="ar-SA" sz="1500" dirty="0" smtClean="0"/>
                        <a:t>الفئات</a:t>
                      </a:r>
                      <a:r>
                        <a:rPr lang="ar-SA" sz="1500" baseline="0" dirty="0" smtClean="0"/>
                        <a:t> </a:t>
                      </a:r>
                      <a:r>
                        <a:rPr lang="en-US" sz="1500" baseline="0" dirty="0" smtClean="0"/>
                        <a:t> C</a:t>
                      </a:r>
                      <a:endParaRPr lang="en-US" sz="1500" dirty="0"/>
                    </a:p>
                  </a:txBody>
                  <a:tcPr marL="68580" marR="68580" marT="34285" marB="34285"/>
                </a:tc>
                <a:tc>
                  <a:txBody>
                    <a:bodyPr/>
                    <a:lstStyle/>
                    <a:p>
                      <a:r>
                        <a:rPr lang="ar-SA" sz="1500" dirty="0" smtClean="0"/>
                        <a:t>العلامات  </a:t>
                      </a:r>
                      <a:endParaRPr lang="en-US" sz="1500" dirty="0"/>
                    </a:p>
                  </a:txBody>
                  <a:tcPr marL="68580" marR="68580" marT="34285" marB="34285"/>
                </a:tc>
                <a:tc>
                  <a:txBody>
                    <a:bodyPr/>
                    <a:lstStyle/>
                    <a:p>
                      <a:r>
                        <a:rPr lang="ar-SA" sz="1500" dirty="0" smtClean="0"/>
                        <a:t>التكرار </a:t>
                      </a:r>
                      <a:r>
                        <a:rPr lang="en-US" sz="1500" dirty="0" smtClean="0"/>
                        <a:t> f</a:t>
                      </a:r>
                      <a:endParaRPr lang="en-US" sz="1500" dirty="0"/>
                    </a:p>
                  </a:txBody>
                  <a:tcPr marL="68580" marR="68580" marT="34285" marB="34285"/>
                </a:tc>
              </a:tr>
              <a:tr h="415699">
                <a:tc>
                  <a:txBody>
                    <a:bodyPr/>
                    <a:lstStyle/>
                    <a:p>
                      <a:pPr algn="ctr"/>
                      <a:r>
                        <a:rPr lang="en-US" sz="1500" dirty="0" smtClean="0"/>
                        <a:t>10-19</a:t>
                      </a:r>
                      <a:endParaRPr lang="en-US" sz="1500" dirty="0"/>
                    </a:p>
                  </a:txBody>
                  <a:tcPr marL="68580" marR="68580" marT="34285" marB="34285"/>
                </a:tc>
                <a:tc>
                  <a:txBody>
                    <a:bodyPr/>
                    <a:lstStyle/>
                    <a:p>
                      <a:r>
                        <a:rPr lang="en-US" sz="1500" dirty="0" smtClean="0"/>
                        <a:t>////</a:t>
                      </a:r>
                      <a:endParaRPr lang="en-US" sz="1500" dirty="0"/>
                    </a:p>
                  </a:txBody>
                  <a:tcPr marL="68580" marR="68580" marT="34285" marB="34285"/>
                </a:tc>
                <a:tc>
                  <a:txBody>
                    <a:bodyPr/>
                    <a:lstStyle/>
                    <a:p>
                      <a:pPr algn="ctr"/>
                      <a:r>
                        <a:rPr lang="en-US" sz="1500" dirty="0" smtClean="0"/>
                        <a:t>5</a:t>
                      </a:r>
                      <a:endParaRPr lang="en-US" sz="1500" dirty="0"/>
                    </a:p>
                  </a:txBody>
                  <a:tcPr marL="68580" marR="68580" marT="34285" marB="34285"/>
                </a:tc>
              </a:tr>
              <a:tr h="506587">
                <a:tc>
                  <a:txBody>
                    <a:bodyPr/>
                    <a:lstStyle/>
                    <a:p>
                      <a:pPr algn="ctr"/>
                      <a:r>
                        <a:rPr lang="en-US" sz="1500" dirty="0" smtClean="0"/>
                        <a:t>20-29</a:t>
                      </a:r>
                      <a:endParaRPr lang="en-US" sz="1500" dirty="0"/>
                    </a:p>
                  </a:txBody>
                  <a:tcPr marL="68580" marR="68580" marT="34285" marB="342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 //// ////</a:t>
                      </a:r>
                      <a:r>
                        <a:rPr lang="ar-SA" sz="1500" dirty="0" smtClean="0"/>
                        <a:t> </a:t>
                      </a:r>
                      <a:r>
                        <a:rPr lang="en-US" sz="1500" dirty="0" smtClean="0"/>
                        <a:t>////</a:t>
                      </a:r>
                      <a:endParaRPr lang="en-US" sz="1500" dirty="0"/>
                    </a:p>
                  </a:txBody>
                  <a:tcPr marL="68580" marR="68580" marT="34285" marB="34285"/>
                </a:tc>
                <a:tc>
                  <a:txBody>
                    <a:bodyPr/>
                    <a:lstStyle/>
                    <a:p>
                      <a:pPr algn="ctr"/>
                      <a:r>
                        <a:rPr lang="en-US" sz="1500" dirty="0" smtClean="0"/>
                        <a:t>19</a:t>
                      </a:r>
                      <a:endParaRPr lang="en-US" sz="1500" dirty="0"/>
                    </a:p>
                  </a:txBody>
                  <a:tcPr marL="68580" marR="68580" marT="34285" marB="34285"/>
                </a:tc>
              </a:tr>
              <a:tr h="415699">
                <a:tc>
                  <a:txBody>
                    <a:bodyPr/>
                    <a:lstStyle/>
                    <a:p>
                      <a:pPr algn="ctr"/>
                      <a:r>
                        <a:rPr lang="en-US" sz="1500" dirty="0" smtClean="0"/>
                        <a:t>30-39</a:t>
                      </a:r>
                      <a:endParaRPr lang="en-US" sz="1500" dirty="0"/>
                    </a:p>
                  </a:txBody>
                  <a:tcPr marL="68580" marR="68580" marT="34285" marB="34285"/>
                </a:tc>
                <a:tc>
                  <a:txBody>
                    <a:bodyPr/>
                    <a:lstStyle/>
                    <a:p>
                      <a:r>
                        <a:rPr lang="en-US" sz="1500" dirty="0" smtClean="0"/>
                        <a:t>////  ////</a:t>
                      </a:r>
                      <a:endParaRPr lang="en-US" sz="1500" dirty="0"/>
                    </a:p>
                  </a:txBody>
                  <a:tcPr marL="68580" marR="68580" marT="34285" marB="34285"/>
                </a:tc>
                <a:tc>
                  <a:txBody>
                    <a:bodyPr/>
                    <a:lstStyle/>
                    <a:p>
                      <a:pPr algn="ctr"/>
                      <a:r>
                        <a:rPr lang="en-US" sz="1500" dirty="0" smtClean="0"/>
                        <a:t>10</a:t>
                      </a:r>
                      <a:endParaRPr lang="en-US" sz="1500" dirty="0"/>
                    </a:p>
                  </a:txBody>
                  <a:tcPr marL="68580" marR="68580" marT="34285" marB="34285"/>
                </a:tc>
              </a:tr>
              <a:tr h="448397">
                <a:tc>
                  <a:txBody>
                    <a:bodyPr/>
                    <a:lstStyle/>
                    <a:p>
                      <a:pPr algn="ctr"/>
                      <a:r>
                        <a:rPr lang="en-US" sz="1500" dirty="0" smtClean="0"/>
                        <a:t>40-49</a:t>
                      </a:r>
                      <a:endParaRPr lang="en-US" sz="1500" dirty="0"/>
                    </a:p>
                  </a:txBody>
                  <a:tcPr marL="68580" marR="68580" marT="34285" marB="34285"/>
                </a:tc>
                <a:tc>
                  <a:txBody>
                    <a:bodyPr/>
                    <a:lstStyle/>
                    <a:p>
                      <a:r>
                        <a:rPr lang="en-US" sz="1500" dirty="0" smtClean="0"/>
                        <a:t>////  ////  ///</a:t>
                      </a:r>
                      <a:endParaRPr lang="en-US" sz="1500" dirty="0"/>
                    </a:p>
                  </a:txBody>
                  <a:tcPr marL="68580" marR="68580" marT="34285" marB="34285"/>
                </a:tc>
                <a:tc>
                  <a:txBody>
                    <a:bodyPr/>
                    <a:lstStyle/>
                    <a:p>
                      <a:pPr algn="ctr"/>
                      <a:r>
                        <a:rPr lang="en-US" sz="1500" dirty="0" smtClean="0"/>
                        <a:t>13</a:t>
                      </a:r>
                      <a:endParaRPr lang="en-US" sz="1500" dirty="0"/>
                    </a:p>
                  </a:txBody>
                  <a:tcPr marL="68580" marR="68580" marT="34285" marB="34285"/>
                </a:tc>
              </a:tr>
              <a:tr h="415699">
                <a:tc>
                  <a:txBody>
                    <a:bodyPr/>
                    <a:lstStyle/>
                    <a:p>
                      <a:pPr algn="ctr"/>
                      <a:r>
                        <a:rPr lang="en-US" sz="1500" dirty="0" smtClean="0"/>
                        <a:t>50-59</a:t>
                      </a:r>
                      <a:endParaRPr lang="en-US" sz="1500" dirty="0"/>
                    </a:p>
                  </a:txBody>
                  <a:tcPr marL="68580" marR="68580" marT="34285" marB="34285"/>
                </a:tc>
                <a:tc>
                  <a:txBody>
                    <a:bodyPr/>
                    <a:lstStyle/>
                    <a:p>
                      <a:r>
                        <a:rPr lang="en-US" sz="1500" dirty="0" smtClean="0"/>
                        <a:t>////</a:t>
                      </a:r>
                      <a:endParaRPr lang="en-US" sz="1500" dirty="0"/>
                    </a:p>
                  </a:txBody>
                  <a:tcPr marL="68580" marR="68580" marT="34285" marB="34285"/>
                </a:tc>
                <a:tc>
                  <a:txBody>
                    <a:bodyPr/>
                    <a:lstStyle/>
                    <a:p>
                      <a:pPr algn="ctr"/>
                      <a:r>
                        <a:rPr lang="en-US" sz="1500" dirty="0" smtClean="0"/>
                        <a:t>4</a:t>
                      </a:r>
                      <a:endParaRPr lang="en-US" sz="1500" dirty="0"/>
                    </a:p>
                  </a:txBody>
                  <a:tcPr marL="68580" marR="68580" marT="34285" marB="34285"/>
                </a:tc>
              </a:tr>
              <a:tr h="415699">
                <a:tc>
                  <a:txBody>
                    <a:bodyPr/>
                    <a:lstStyle/>
                    <a:p>
                      <a:pPr algn="ctr"/>
                      <a:r>
                        <a:rPr lang="en-US" sz="1500" dirty="0" smtClean="0"/>
                        <a:t>60-69</a:t>
                      </a:r>
                      <a:endParaRPr lang="en-US" sz="1500" dirty="0"/>
                    </a:p>
                  </a:txBody>
                  <a:tcPr marL="68580" marR="68580" marT="34285" marB="34285"/>
                </a:tc>
                <a:tc>
                  <a:txBody>
                    <a:bodyPr/>
                    <a:lstStyle/>
                    <a:p>
                      <a:r>
                        <a:rPr lang="en-US" sz="1500" dirty="0" smtClean="0"/>
                        <a:t>////</a:t>
                      </a:r>
                      <a:endParaRPr lang="en-US" sz="1500" dirty="0"/>
                    </a:p>
                  </a:txBody>
                  <a:tcPr marL="68580" marR="68580" marT="34285" marB="34285"/>
                </a:tc>
                <a:tc>
                  <a:txBody>
                    <a:bodyPr/>
                    <a:lstStyle/>
                    <a:p>
                      <a:pPr algn="ctr"/>
                      <a:r>
                        <a:rPr lang="en-US" sz="1500" dirty="0" smtClean="0"/>
                        <a:t>4</a:t>
                      </a:r>
                      <a:endParaRPr lang="en-US" sz="1500" dirty="0"/>
                    </a:p>
                  </a:txBody>
                  <a:tcPr marL="68580" marR="68580" marT="34285" marB="34285"/>
                </a:tc>
              </a:tr>
              <a:tr h="415699">
                <a:tc>
                  <a:txBody>
                    <a:bodyPr/>
                    <a:lstStyle/>
                    <a:p>
                      <a:pPr algn="ctr"/>
                      <a:r>
                        <a:rPr lang="en-US" sz="1500" dirty="0" smtClean="0"/>
                        <a:t>70-80</a:t>
                      </a:r>
                      <a:endParaRPr lang="en-US" sz="1500" dirty="0"/>
                    </a:p>
                  </a:txBody>
                  <a:tcPr marL="68580" marR="68580" marT="34285" marB="34285"/>
                </a:tc>
                <a:tc>
                  <a:txBody>
                    <a:bodyPr/>
                    <a:lstStyle/>
                    <a:p>
                      <a:r>
                        <a:rPr lang="en-US" sz="1500" dirty="0" smtClean="0"/>
                        <a:t>//</a:t>
                      </a:r>
                      <a:endParaRPr lang="en-US" sz="1500" dirty="0"/>
                    </a:p>
                  </a:txBody>
                  <a:tcPr marL="68580" marR="68580" marT="34285" marB="34285"/>
                </a:tc>
                <a:tc>
                  <a:txBody>
                    <a:bodyPr/>
                    <a:lstStyle/>
                    <a:p>
                      <a:pPr algn="ctr"/>
                      <a:r>
                        <a:rPr lang="en-US" sz="1500" dirty="0" smtClean="0"/>
                        <a:t>2</a:t>
                      </a:r>
                      <a:endParaRPr lang="en-US" sz="1500" dirty="0"/>
                    </a:p>
                  </a:txBody>
                  <a:tcPr marL="68580" marR="68580" marT="34285" marB="34285"/>
                </a:tc>
              </a:tr>
              <a:tr h="415699">
                <a:tc>
                  <a:txBody>
                    <a:bodyPr/>
                    <a:lstStyle/>
                    <a:p>
                      <a:pPr algn="ctr"/>
                      <a:r>
                        <a:rPr lang="ar-SA" sz="1500" dirty="0" smtClean="0"/>
                        <a:t>المجموع</a:t>
                      </a:r>
                      <a:endParaRPr lang="en-US" sz="1500" dirty="0"/>
                    </a:p>
                  </a:txBody>
                  <a:tcPr marL="68580" marR="68580" marT="34285" marB="34285"/>
                </a:tc>
                <a:tc>
                  <a:txBody>
                    <a:bodyPr/>
                    <a:lstStyle/>
                    <a:p>
                      <a:endParaRPr lang="en-US" sz="1500" dirty="0"/>
                    </a:p>
                  </a:txBody>
                  <a:tcPr marL="68580" marR="68580" marT="34285" marB="34285"/>
                </a:tc>
                <a:tc>
                  <a:txBody>
                    <a:bodyPr/>
                    <a:lstStyle/>
                    <a:p>
                      <a:pPr algn="ctr"/>
                      <a:r>
                        <a:rPr lang="en-US" sz="1500" dirty="0" smtClean="0"/>
                        <a:t>57</a:t>
                      </a:r>
                      <a:endParaRPr lang="en-US" sz="1500" dirty="0"/>
                    </a:p>
                  </a:txBody>
                  <a:tcPr marL="68580" marR="68580" marT="34285" marB="34285"/>
                </a:tc>
              </a:tr>
            </a:tbl>
          </a:graphicData>
        </a:graphic>
      </p:graphicFrame>
      <p:cxnSp>
        <p:nvCxnSpPr>
          <p:cNvPr id="45112" name="Straight Connector 15"/>
          <p:cNvCxnSpPr>
            <a:cxnSpLocks noChangeShapeType="1"/>
          </p:cNvCxnSpPr>
          <p:nvPr/>
        </p:nvCxnSpPr>
        <p:spPr bwMode="auto">
          <a:xfrm>
            <a:off x="3710551" y="2278780"/>
            <a:ext cx="303014" cy="1779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113" name="Straight Connector 17"/>
          <p:cNvCxnSpPr>
            <a:cxnSpLocks noChangeShapeType="1"/>
          </p:cNvCxnSpPr>
          <p:nvPr/>
        </p:nvCxnSpPr>
        <p:spPr bwMode="auto">
          <a:xfrm>
            <a:off x="4372003" y="2257032"/>
            <a:ext cx="272372" cy="17213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114" name="Straight Connector 19"/>
          <p:cNvCxnSpPr>
            <a:cxnSpLocks noChangeShapeType="1"/>
          </p:cNvCxnSpPr>
          <p:nvPr/>
        </p:nvCxnSpPr>
        <p:spPr bwMode="auto">
          <a:xfrm>
            <a:off x="3988452" y="2267248"/>
            <a:ext cx="378023" cy="1619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115" name="Straight Connector 21"/>
          <p:cNvCxnSpPr>
            <a:cxnSpLocks noChangeShapeType="1"/>
          </p:cNvCxnSpPr>
          <p:nvPr/>
        </p:nvCxnSpPr>
        <p:spPr bwMode="auto">
          <a:xfrm>
            <a:off x="3810000" y="1924943"/>
            <a:ext cx="323850" cy="1619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5118" name="Straight Connector 27"/>
          <p:cNvCxnSpPr>
            <a:cxnSpLocks noChangeShapeType="1"/>
          </p:cNvCxnSpPr>
          <p:nvPr/>
        </p:nvCxnSpPr>
        <p:spPr bwMode="auto">
          <a:xfrm>
            <a:off x="3709607" y="2842018"/>
            <a:ext cx="378619"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35</a:t>
            </a:fld>
            <a:endParaRPr lang="en-US" altLang="en-US">
              <a:solidFill>
                <a:prstClr val="black">
                  <a:tint val="75000"/>
                </a:prstClr>
              </a:solidFill>
            </a:endParaRPr>
          </a:p>
        </p:txBody>
      </p:sp>
      <p:cxnSp>
        <p:nvCxnSpPr>
          <p:cNvPr id="30" name="Straight Connector 27"/>
          <p:cNvCxnSpPr>
            <a:cxnSpLocks noChangeShapeType="1"/>
          </p:cNvCxnSpPr>
          <p:nvPr/>
        </p:nvCxnSpPr>
        <p:spPr bwMode="auto">
          <a:xfrm>
            <a:off x="4088226" y="2820072"/>
            <a:ext cx="378619"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3672747" y="3227257"/>
            <a:ext cx="378619"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4088226" y="3227257"/>
            <a:ext cx="378619" cy="1083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0940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ubTitle" idx="4294967295"/>
          </p:nvPr>
        </p:nvSpPr>
        <p:spPr>
          <a:xfrm>
            <a:off x="1293020" y="1371432"/>
            <a:ext cx="5979281" cy="4482704"/>
          </a:xfrm>
        </p:spPr>
        <p:txBody>
          <a:bodyPr/>
          <a:lstStyle/>
          <a:p>
            <a:pPr algn="r" rtl="1" eaLnBrk="1" hangingPunct="1">
              <a:buFont typeface="Wingdings" pitchFamily="2" charset="2"/>
              <a:buNone/>
              <a:defRPr/>
            </a:pPr>
            <a:r>
              <a:rPr lang="ar-SA" sz="2400" dirty="0"/>
              <a:t>6- الجدول التكرارى</a:t>
            </a:r>
          </a:p>
          <a:p>
            <a:pPr eaLnBrk="1" hangingPunct="1">
              <a:buFont typeface="Wingdings" pitchFamily="2" charset="2"/>
              <a:buNone/>
              <a:defRPr/>
            </a:pPr>
            <a:endParaRPr lang="ar-SA" sz="2400" dirty="0"/>
          </a:p>
        </p:txBody>
      </p:sp>
      <p:sp>
        <p:nvSpPr>
          <p:cNvPr id="46083"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46086"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6087" name="Rectangle 4"/>
          <p:cNvSpPr>
            <a:spLocks noChangeArrowheads="1"/>
          </p:cNvSpPr>
          <p:nvPr/>
        </p:nvSpPr>
        <p:spPr bwMode="auto">
          <a:xfrm>
            <a:off x="1143001" y="8440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6088" name="Rectangle 5"/>
          <p:cNvSpPr>
            <a:spLocks noChangeArrowheads="1"/>
          </p:cNvSpPr>
          <p:nvPr/>
        </p:nvSpPr>
        <p:spPr bwMode="auto">
          <a:xfrm>
            <a:off x="1143001" y="13512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6089" name="Rectangle 7"/>
          <p:cNvSpPr>
            <a:spLocks noChangeArrowheads="1"/>
          </p:cNvSpPr>
          <p:nvPr/>
        </p:nvSpPr>
        <p:spPr bwMode="auto">
          <a:xfrm>
            <a:off x="1143000" y="1019653"/>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6090" name="Rectangle 8"/>
          <p:cNvSpPr>
            <a:spLocks noChangeArrowheads="1"/>
          </p:cNvSpPr>
          <p:nvPr/>
        </p:nvSpPr>
        <p:spPr bwMode="auto">
          <a:xfrm>
            <a:off x="1143001" y="161556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fontAlgn="auto" hangingPunct="0">
              <a:spcBef>
                <a:spcPts val="0"/>
              </a:spcBef>
              <a:spcAft>
                <a:spcPts val="0"/>
              </a:spcAft>
            </a:pPr>
            <a:endParaRPr lang="en-US">
              <a:solidFill>
                <a:prstClr val="black"/>
              </a:solidFill>
              <a:latin typeface="Calibri" panose="020F0502020204030204"/>
            </a:endParaRPr>
          </a:p>
        </p:txBody>
      </p:sp>
      <p:sp>
        <p:nvSpPr>
          <p:cNvPr id="46091" name="Rectangle 2"/>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6092" name="Rectangle 4"/>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sp>
        <p:nvSpPr>
          <p:cNvPr id="46093" name="Rectangle 6"/>
          <p:cNvSpPr>
            <a:spLocks noChangeArrowheads="1"/>
          </p:cNvSpPr>
          <p:nvPr/>
        </p:nvSpPr>
        <p:spPr bwMode="auto">
          <a:xfrm>
            <a:off x="1143001" y="67258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fontAlgn="auto">
              <a:spcBef>
                <a:spcPts val="0"/>
              </a:spcBef>
              <a:spcAft>
                <a:spcPts val="0"/>
              </a:spcAft>
            </a:pPr>
            <a:endParaRPr lang="en-US">
              <a:solidFill>
                <a:prstClr val="black"/>
              </a:solidFill>
              <a:latin typeface="Calibri" panose="020F0502020204030204"/>
            </a:endParaRPr>
          </a:p>
        </p:txBody>
      </p:sp>
      <p:graphicFrame>
        <p:nvGraphicFramePr>
          <p:cNvPr id="14" name="Table 13"/>
          <p:cNvGraphicFramePr>
            <a:graphicFrameLocks noGrp="1"/>
          </p:cNvGraphicFramePr>
          <p:nvPr/>
        </p:nvGraphicFramePr>
        <p:xfrm>
          <a:off x="2141935" y="1754981"/>
          <a:ext cx="3835004" cy="3908970"/>
        </p:xfrm>
        <a:graphic>
          <a:graphicData uri="http://schemas.openxmlformats.org/drawingml/2006/table">
            <a:tbl>
              <a:tblPr firstRow="1" bandRow="1">
                <a:tableStyleId>{5940675A-B579-460E-94D1-54222C63F5DA}</a:tableStyleId>
              </a:tblPr>
              <a:tblGrid>
                <a:gridCol w="1917502"/>
                <a:gridCol w="1917502"/>
              </a:tblGrid>
              <a:tr h="434330">
                <a:tc>
                  <a:txBody>
                    <a:bodyPr/>
                    <a:lstStyle/>
                    <a:p>
                      <a:pPr algn="ctr"/>
                      <a:r>
                        <a:rPr lang="en-US" sz="2400" dirty="0" smtClean="0"/>
                        <a:t> </a:t>
                      </a:r>
                      <a:r>
                        <a:rPr lang="ar-SA" sz="2400" dirty="0" smtClean="0"/>
                        <a:t>الفئات</a:t>
                      </a:r>
                      <a:endParaRPr lang="en-US" sz="2400" dirty="0"/>
                    </a:p>
                  </a:txBody>
                  <a:tcPr marL="68591" marR="68591" marT="34285" marB="34285"/>
                </a:tc>
                <a:tc>
                  <a:txBody>
                    <a:bodyPr/>
                    <a:lstStyle/>
                    <a:p>
                      <a:pPr algn="ctr"/>
                      <a:r>
                        <a:rPr lang="ar-SA" sz="2400" dirty="0" smtClean="0"/>
                        <a:t>التكرار</a:t>
                      </a:r>
                      <a:endParaRPr lang="en-US" sz="2400" dirty="0"/>
                    </a:p>
                  </a:txBody>
                  <a:tcPr marL="68591" marR="68591" marT="34285" marB="34285"/>
                </a:tc>
              </a:tr>
              <a:tr h="434330">
                <a:tc>
                  <a:txBody>
                    <a:bodyPr/>
                    <a:lstStyle/>
                    <a:p>
                      <a:pPr algn="ctr"/>
                      <a:r>
                        <a:rPr lang="en-US" sz="2400" dirty="0" smtClean="0"/>
                        <a:t>10-19</a:t>
                      </a:r>
                      <a:endParaRPr lang="en-US" sz="2400" dirty="0"/>
                    </a:p>
                  </a:txBody>
                  <a:tcPr marL="68591" marR="68591" marT="34285" marB="34285"/>
                </a:tc>
                <a:tc>
                  <a:txBody>
                    <a:bodyPr/>
                    <a:lstStyle/>
                    <a:p>
                      <a:pPr algn="ctr"/>
                      <a:r>
                        <a:rPr lang="en-US" sz="2400" dirty="0" smtClean="0"/>
                        <a:t>5</a:t>
                      </a:r>
                      <a:endParaRPr lang="en-US" sz="2400" dirty="0"/>
                    </a:p>
                  </a:txBody>
                  <a:tcPr marL="68591" marR="68591" marT="34285" marB="34285"/>
                </a:tc>
              </a:tr>
              <a:tr h="434330">
                <a:tc>
                  <a:txBody>
                    <a:bodyPr/>
                    <a:lstStyle/>
                    <a:p>
                      <a:pPr algn="ctr"/>
                      <a:r>
                        <a:rPr lang="en-US" sz="2400" dirty="0" smtClean="0"/>
                        <a:t>20-29</a:t>
                      </a:r>
                      <a:endParaRPr lang="en-US" sz="2400" dirty="0"/>
                    </a:p>
                  </a:txBody>
                  <a:tcPr marL="68591" marR="68591" marT="34285" marB="34285"/>
                </a:tc>
                <a:tc>
                  <a:txBody>
                    <a:bodyPr/>
                    <a:lstStyle/>
                    <a:p>
                      <a:pPr algn="ctr"/>
                      <a:r>
                        <a:rPr lang="en-US" sz="2400" dirty="0" smtClean="0"/>
                        <a:t>19</a:t>
                      </a:r>
                      <a:endParaRPr lang="en-US" sz="2400" dirty="0"/>
                    </a:p>
                  </a:txBody>
                  <a:tcPr marL="68591" marR="68591" marT="34285" marB="34285"/>
                </a:tc>
              </a:tr>
              <a:tr h="434330">
                <a:tc>
                  <a:txBody>
                    <a:bodyPr/>
                    <a:lstStyle/>
                    <a:p>
                      <a:pPr algn="ctr"/>
                      <a:r>
                        <a:rPr lang="en-US" sz="2400" dirty="0" smtClean="0"/>
                        <a:t>30-39</a:t>
                      </a:r>
                      <a:endParaRPr lang="en-US" sz="2400" dirty="0"/>
                    </a:p>
                  </a:txBody>
                  <a:tcPr marL="68591" marR="68591" marT="34285" marB="34285"/>
                </a:tc>
                <a:tc>
                  <a:txBody>
                    <a:bodyPr/>
                    <a:lstStyle/>
                    <a:p>
                      <a:pPr algn="ctr"/>
                      <a:r>
                        <a:rPr lang="en-US" sz="2400" dirty="0" smtClean="0"/>
                        <a:t>10</a:t>
                      </a:r>
                      <a:endParaRPr lang="en-US" sz="2400" dirty="0"/>
                    </a:p>
                  </a:txBody>
                  <a:tcPr marL="68591" marR="68591" marT="34285" marB="34285"/>
                </a:tc>
              </a:tr>
              <a:tr h="434330">
                <a:tc>
                  <a:txBody>
                    <a:bodyPr/>
                    <a:lstStyle/>
                    <a:p>
                      <a:pPr algn="ctr"/>
                      <a:r>
                        <a:rPr lang="en-US" sz="2400" dirty="0" smtClean="0"/>
                        <a:t>40-49</a:t>
                      </a:r>
                      <a:endParaRPr lang="en-US" sz="2400" dirty="0"/>
                    </a:p>
                  </a:txBody>
                  <a:tcPr marL="68591" marR="68591" marT="34285" marB="34285"/>
                </a:tc>
                <a:tc>
                  <a:txBody>
                    <a:bodyPr/>
                    <a:lstStyle/>
                    <a:p>
                      <a:pPr algn="ctr"/>
                      <a:r>
                        <a:rPr lang="en-US" sz="2400" dirty="0" smtClean="0"/>
                        <a:t>13</a:t>
                      </a:r>
                      <a:endParaRPr lang="en-US" sz="2400" dirty="0"/>
                    </a:p>
                  </a:txBody>
                  <a:tcPr marL="68591" marR="68591" marT="34285" marB="34285"/>
                </a:tc>
              </a:tr>
              <a:tr h="434330">
                <a:tc>
                  <a:txBody>
                    <a:bodyPr/>
                    <a:lstStyle/>
                    <a:p>
                      <a:pPr algn="ctr"/>
                      <a:r>
                        <a:rPr lang="en-US" sz="2400" dirty="0" smtClean="0"/>
                        <a:t>50-59</a:t>
                      </a:r>
                      <a:endParaRPr lang="en-US" sz="2400" dirty="0"/>
                    </a:p>
                  </a:txBody>
                  <a:tcPr marL="68591" marR="68591" marT="34285" marB="34285"/>
                </a:tc>
                <a:tc>
                  <a:txBody>
                    <a:bodyPr/>
                    <a:lstStyle/>
                    <a:p>
                      <a:pPr algn="ctr"/>
                      <a:r>
                        <a:rPr lang="en-US" sz="2400" dirty="0" smtClean="0"/>
                        <a:t>4</a:t>
                      </a:r>
                      <a:endParaRPr lang="en-US" sz="2400" dirty="0"/>
                    </a:p>
                  </a:txBody>
                  <a:tcPr marL="68591" marR="68591" marT="34285" marB="34285"/>
                </a:tc>
              </a:tr>
              <a:tr h="434330">
                <a:tc>
                  <a:txBody>
                    <a:bodyPr/>
                    <a:lstStyle/>
                    <a:p>
                      <a:pPr algn="ctr"/>
                      <a:r>
                        <a:rPr lang="en-US" sz="2400" dirty="0" smtClean="0"/>
                        <a:t>60-69</a:t>
                      </a:r>
                      <a:endParaRPr lang="en-US" sz="2400" dirty="0"/>
                    </a:p>
                  </a:txBody>
                  <a:tcPr marL="68591" marR="68591" marT="34285" marB="34285"/>
                </a:tc>
                <a:tc>
                  <a:txBody>
                    <a:bodyPr/>
                    <a:lstStyle/>
                    <a:p>
                      <a:pPr algn="ctr"/>
                      <a:r>
                        <a:rPr lang="en-US" sz="2400" dirty="0" smtClean="0"/>
                        <a:t>4</a:t>
                      </a:r>
                      <a:endParaRPr lang="en-US" sz="2400" dirty="0"/>
                    </a:p>
                  </a:txBody>
                  <a:tcPr marL="68591" marR="68591" marT="34285" marB="34285"/>
                </a:tc>
              </a:tr>
              <a:tr h="434330">
                <a:tc>
                  <a:txBody>
                    <a:bodyPr/>
                    <a:lstStyle/>
                    <a:p>
                      <a:pPr algn="ctr"/>
                      <a:r>
                        <a:rPr lang="en-US" sz="2400" dirty="0" smtClean="0"/>
                        <a:t>70-80</a:t>
                      </a:r>
                      <a:endParaRPr lang="en-US" sz="2400" dirty="0"/>
                    </a:p>
                  </a:txBody>
                  <a:tcPr marL="68591" marR="68591" marT="34285" marB="34285"/>
                </a:tc>
                <a:tc>
                  <a:txBody>
                    <a:bodyPr/>
                    <a:lstStyle/>
                    <a:p>
                      <a:pPr algn="ctr"/>
                      <a:r>
                        <a:rPr lang="en-US" sz="2400" dirty="0" smtClean="0"/>
                        <a:t>2</a:t>
                      </a:r>
                      <a:endParaRPr lang="en-US" sz="2400" dirty="0"/>
                    </a:p>
                  </a:txBody>
                  <a:tcPr marL="68591" marR="68591" marT="34285" marB="34285"/>
                </a:tc>
              </a:tr>
              <a:tr h="434330">
                <a:tc>
                  <a:txBody>
                    <a:bodyPr/>
                    <a:lstStyle/>
                    <a:p>
                      <a:pPr algn="ctr"/>
                      <a:r>
                        <a:rPr lang="ar-SA" sz="2400" dirty="0" smtClean="0"/>
                        <a:t>المجموع</a:t>
                      </a:r>
                      <a:endParaRPr lang="en-US" sz="2400" dirty="0"/>
                    </a:p>
                  </a:txBody>
                  <a:tcPr marL="68591" marR="68591" marT="34285" marB="34285"/>
                </a:tc>
                <a:tc>
                  <a:txBody>
                    <a:bodyPr/>
                    <a:lstStyle/>
                    <a:p>
                      <a:pPr algn="ctr"/>
                      <a:r>
                        <a:rPr lang="en-US" sz="2400" dirty="0" smtClean="0"/>
                        <a:t>57</a:t>
                      </a:r>
                      <a:endParaRPr lang="en-US" sz="2400" dirty="0"/>
                    </a:p>
                  </a:txBody>
                  <a:tcPr marL="68591" marR="68591" marT="34285" marB="34285"/>
                </a:tc>
              </a:tr>
            </a:tbl>
          </a:graphicData>
        </a:graphic>
      </p:graphicFrame>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36</a:t>
            </a:fld>
            <a:endParaRPr lang="en-US" altLang="en-US">
              <a:solidFill>
                <a:prstClr val="black">
                  <a:tint val="75000"/>
                </a:prstClr>
              </a:solidFill>
            </a:endParaRPr>
          </a:p>
        </p:txBody>
      </p:sp>
    </p:spTree>
    <p:extLst>
      <p:ext uri="{BB962C8B-B14F-4D97-AF65-F5344CB8AC3E}">
        <p14:creationId xmlns:p14="http://schemas.microsoft.com/office/powerpoint/2010/main" val="339898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485900" y="1063230"/>
            <a:ext cx="5462588" cy="691753"/>
          </a:xfrm>
        </p:spPr>
        <p:txBody>
          <a:bodyPr>
            <a:normAutofit fontScale="90000"/>
          </a:bodyPr>
          <a:lstStyle/>
          <a:p>
            <a:pPr algn="r"/>
            <a:r>
              <a:rPr lang="ar-SA" smtClean="0"/>
              <a:t>مقارنة بين التوزيعات التكرارية               </a:t>
            </a:r>
            <a:endParaRPr lang="en-US" smtClean="0"/>
          </a:p>
        </p:txBody>
      </p:sp>
      <p:sp>
        <p:nvSpPr>
          <p:cNvPr id="47107" name="Text Placeholder 2"/>
          <p:cNvSpPr>
            <a:spLocks noGrp="1"/>
          </p:cNvSpPr>
          <p:nvPr>
            <p:ph type="body" idx="1"/>
          </p:nvPr>
        </p:nvSpPr>
        <p:spPr>
          <a:xfrm>
            <a:off x="1439467" y="1863329"/>
            <a:ext cx="2917031" cy="485552"/>
          </a:xfrm>
        </p:spPr>
        <p:txBody>
          <a:bodyPr/>
          <a:lstStyle/>
          <a:p>
            <a:pPr algn="r"/>
            <a:r>
              <a:rPr lang="ar-SA" dirty="0" smtClean="0">
                <a:solidFill>
                  <a:srgbClr val="FF0000"/>
                </a:solidFill>
              </a:rPr>
              <a:t>مساوئ التوزيعات التكرارية</a:t>
            </a:r>
            <a:endParaRPr lang="en-US" dirty="0" smtClean="0">
              <a:solidFill>
                <a:srgbClr val="FF0000"/>
              </a:solidFill>
            </a:endParaRPr>
          </a:p>
        </p:txBody>
      </p:sp>
      <p:sp>
        <p:nvSpPr>
          <p:cNvPr id="47108" name="Content Placeholder 3"/>
          <p:cNvSpPr>
            <a:spLocks noGrp="1"/>
          </p:cNvSpPr>
          <p:nvPr>
            <p:ph sz="half" idx="2"/>
          </p:nvPr>
        </p:nvSpPr>
        <p:spPr>
          <a:xfrm>
            <a:off x="1485900" y="2511030"/>
            <a:ext cx="2924175" cy="1674019"/>
          </a:xfrm>
        </p:spPr>
        <p:txBody>
          <a:bodyPr>
            <a:normAutofit fontScale="92500"/>
          </a:bodyPr>
          <a:lstStyle/>
          <a:p>
            <a:pPr algn="r">
              <a:buFont typeface="Wingdings" pitchFamily="2" charset="2"/>
              <a:buNone/>
            </a:pPr>
            <a:r>
              <a:rPr lang="ar-SA" dirty="0" smtClean="0"/>
              <a:t>1- يمكن ان تضيع معلومة محددة </a:t>
            </a:r>
          </a:p>
          <a:p>
            <a:pPr algn="just">
              <a:buFont typeface="Wingdings" pitchFamily="2" charset="2"/>
              <a:buNone/>
            </a:pPr>
            <a:r>
              <a:rPr lang="ar-SA" dirty="0" smtClean="0"/>
              <a:t>2- حساب المقاييس الاحصائية للبيانات المبوبة قد يصبح اقل دقة بالمقارنة فيما لو تم حسابه من البيانات الاولية.</a:t>
            </a:r>
            <a:endParaRPr lang="en-US" dirty="0" smtClean="0"/>
          </a:p>
        </p:txBody>
      </p:sp>
      <p:sp>
        <p:nvSpPr>
          <p:cNvPr id="47109" name="Text Placeholder 4"/>
          <p:cNvSpPr>
            <a:spLocks noGrp="1"/>
          </p:cNvSpPr>
          <p:nvPr>
            <p:ph type="body" sz="quarter" idx="3"/>
          </p:nvPr>
        </p:nvSpPr>
        <p:spPr>
          <a:xfrm>
            <a:off x="4626770" y="1863330"/>
            <a:ext cx="2483644" cy="431006"/>
          </a:xfrm>
        </p:spPr>
        <p:txBody>
          <a:bodyPr/>
          <a:lstStyle/>
          <a:p>
            <a:r>
              <a:rPr lang="ar-SA" dirty="0" smtClean="0">
                <a:solidFill>
                  <a:srgbClr val="FF0000"/>
                </a:solidFill>
              </a:rPr>
              <a:t>مزايا التوزيعات التكرارية</a:t>
            </a:r>
            <a:endParaRPr lang="en-US" dirty="0" smtClean="0">
              <a:solidFill>
                <a:srgbClr val="FF0000"/>
              </a:solidFill>
            </a:endParaRPr>
          </a:p>
        </p:txBody>
      </p:sp>
      <p:sp>
        <p:nvSpPr>
          <p:cNvPr id="47110" name="Content Placeholder 5"/>
          <p:cNvSpPr>
            <a:spLocks noGrp="1"/>
          </p:cNvSpPr>
          <p:nvPr>
            <p:ph sz="quarter" idx="4"/>
          </p:nvPr>
        </p:nvSpPr>
        <p:spPr>
          <a:xfrm>
            <a:off x="4626770" y="2488406"/>
            <a:ext cx="2537222" cy="2020491"/>
          </a:xfrm>
        </p:spPr>
        <p:txBody>
          <a:bodyPr>
            <a:normAutofit fontScale="92500" lnSpcReduction="10000"/>
          </a:bodyPr>
          <a:lstStyle/>
          <a:p>
            <a:pPr algn="just">
              <a:buFont typeface="Wingdings" pitchFamily="2" charset="2"/>
              <a:buNone/>
            </a:pPr>
            <a:r>
              <a:rPr lang="ar-SA" dirty="0" smtClean="0"/>
              <a:t>1- طريقة لها معنى وفعالة في تنظيم البيانات.</a:t>
            </a:r>
          </a:p>
          <a:p>
            <a:pPr algn="just">
              <a:buFont typeface="Wingdings" pitchFamily="2" charset="2"/>
              <a:buNone/>
            </a:pPr>
            <a:r>
              <a:rPr lang="ar-SA" dirty="0" smtClean="0"/>
              <a:t>2- تمكن القاري من اجراء مقارنات بين الفئات.</a:t>
            </a:r>
          </a:p>
          <a:p>
            <a:pPr algn="just">
              <a:buFont typeface="Wingdings" pitchFamily="2" charset="2"/>
              <a:buNone/>
            </a:pPr>
            <a:r>
              <a:rPr lang="ar-SA" dirty="0" smtClean="0"/>
              <a:t>3- تمكن القاري من اخذ انطباع عام حول شكل التوزيع.</a:t>
            </a:r>
            <a:endParaRPr lang="en-US" dirty="0" smtClean="0"/>
          </a:p>
        </p:txBody>
      </p:sp>
      <p:sp>
        <p:nvSpPr>
          <p:cNvPr id="471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311577-1FF8-4EA0-A0B6-2D05F53CB523}" type="slidenum">
              <a:rPr lang="ar-SA" altLang="en-US" smtClean="0">
                <a:solidFill>
                  <a:prstClr val="black"/>
                </a:solidFill>
              </a:rPr>
              <a:pPr eaLnBrk="1" hangingPunct="1"/>
              <a:t>37</a:t>
            </a:fld>
            <a:endParaRPr lang="en-US" altLang="en-US" smtClean="0">
              <a:solidFill>
                <a:prstClr val="black"/>
              </a:solidFill>
            </a:endParaRPr>
          </a:p>
        </p:txBody>
      </p:sp>
    </p:spTree>
    <p:extLst>
      <p:ext uri="{BB962C8B-B14F-4D97-AF65-F5344CB8AC3E}">
        <p14:creationId xmlns:p14="http://schemas.microsoft.com/office/powerpoint/2010/main" val="53434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485900" y="1160860"/>
            <a:ext cx="5657850" cy="485775"/>
          </a:xfrm>
        </p:spPr>
        <p:txBody>
          <a:bodyPr>
            <a:normAutofit fontScale="90000"/>
          </a:bodyPr>
          <a:lstStyle/>
          <a:p>
            <a:pPr algn="r"/>
            <a:r>
              <a:rPr lang="ar-SA" dirty="0" smtClean="0">
                <a:solidFill>
                  <a:srgbClr val="FF3300"/>
                </a:solidFill>
              </a:rPr>
              <a:t>تدريب:</a:t>
            </a:r>
            <a:endParaRPr lang="en-US" dirty="0" smtClean="0">
              <a:solidFill>
                <a:srgbClr val="FF3300"/>
              </a:solidFill>
            </a:endParaRPr>
          </a:p>
        </p:txBody>
      </p:sp>
      <p:sp>
        <p:nvSpPr>
          <p:cNvPr id="48131" name="Content Placeholder 2"/>
          <p:cNvSpPr>
            <a:spLocks noGrp="1"/>
          </p:cNvSpPr>
          <p:nvPr>
            <p:ph idx="1"/>
          </p:nvPr>
        </p:nvSpPr>
        <p:spPr>
          <a:xfrm>
            <a:off x="685800" y="1752600"/>
            <a:ext cx="7467600" cy="3700463"/>
          </a:xfrm>
        </p:spPr>
        <p:txBody>
          <a:bodyPr>
            <a:normAutofit/>
          </a:bodyPr>
          <a:lstStyle/>
          <a:p>
            <a:pPr algn="just" rtl="1">
              <a:buFont typeface="Wingdings" pitchFamily="2" charset="2"/>
              <a:buNone/>
            </a:pPr>
            <a:r>
              <a:rPr lang="ar-SA" sz="2400" b="1" dirty="0" smtClean="0"/>
              <a:t>   للبيانات التالية كوني جدول التوزيع التكراري( من 7 فئات) </a:t>
            </a:r>
          </a:p>
          <a:p>
            <a:pPr algn="just" rtl="1">
              <a:buFont typeface="Wingdings" pitchFamily="2" charset="2"/>
              <a:buNone/>
            </a:pPr>
            <a:endParaRPr lang="en-US" sz="2400" b="1" dirty="0" smtClean="0"/>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FBB995-5EF7-4197-9485-26E768F3160A}" type="slidenum">
              <a:rPr lang="ar-SA" altLang="en-US" smtClean="0">
                <a:solidFill>
                  <a:prstClr val="black"/>
                </a:solidFill>
              </a:rPr>
              <a:pPr eaLnBrk="1" hangingPunct="1"/>
              <a:t>38</a:t>
            </a:fld>
            <a:endParaRPr lang="en-US" altLang="en-US" smtClean="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622044"/>
              </p:ext>
            </p:extLst>
          </p:nvPr>
        </p:nvGraphicFramePr>
        <p:xfrm>
          <a:off x="1752601" y="2717800"/>
          <a:ext cx="6451596" cy="1854200"/>
        </p:xfrm>
        <a:graphic>
          <a:graphicData uri="http://schemas.openxmlformats.org/drawingml/2006/table">
            <a:tbl>
              <a:tblPr firstRow="1" bandRow="1">
                <a:tableStyleId>{5940675A-B579-460E-94D1-54222C63F5DA}</a:tableStyleId>
              </a:tblPr>
              <a:tblGrid>
                <a:gridCol w="716844"/>
                <a:gridCol w="716844"/>
                <a:gridCol w="716844"/>
                <a:gridCol w="716844"/>
                <a:gridCol w="716844"/>
                <a:gridCol w="716844"/>
                <a:gridCol w="716844"/>
                <a:gridCol w="716844"/>
                <a:gridCol w="716844"/>
              </a:tblGrid>
              <a:tr h="463550">
                <a:tc>
                  <a:txBody>
                    <a:bodyPr/>
                    <a:lstStyle/>
                    <a:p>
                      <a:r>
                        <a:rPr lang="ar-SA" sz="1800" b="1" dirty="0" smtClean="0"/>
                        <a:t>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20</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30</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30</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11</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27</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93</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63550">
                <a:tc>
                  <a:txBody>
                    <a:bodyPr/>
                    <a:lstStyle/>
                    <a:p>
                      <a:r>
                        <a:rPr lang="ar-SA" sz="1800" b="1" dirty="0" smtClean="0"/>
                        <a:t>15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55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11</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63550">
                <a:tc>
                  <a:txBody>
                    <a:bodyPr/>
                    <a:lstStyle/>
                    <a:p>
                      <a:r>
                        <a:rPr lang="ar-SA" sz="1800" b="1" dirty="0" smtClean="0"/>
                        <a:t>49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22</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16</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79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16</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12</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35</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63550">
                <a:tc>
                  <a:txBody>
                    <a:bodyPr/>
                    <a:lstStyle/>
                    <a:p>
                      <a:r>
                        <a:rPr lang="ar-SA" sz="1800" b="1" dirty="0" smtClean="0"/>
                        <a:t>16</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7</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11</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41</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18</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23</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69</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ar-SA" sz="1800" b="1" dirty="0" smtClean="0"/>
                        <a:t>3</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63479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395536" y="1628800"/>
            <a:ext cx="8064896" cy="3384376"/>
          </a:xfrm>
          <a:prstGeom prst="rect">
            <a:avLst/>
          </a:prstGeom>
        </p:spPr>
        <p:style>
          <a:lnRef idx="1">
            <a:schemeClr val="accent2"/>
          </a:lnRef>
          <a:fillRef idx="2">
            <a:schemeClr val="accent2"/>
          </a:fillRef>
          <a:effectRef idx="1">
            <a:schemeClr val="accent2"/>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dk1"/>
                </a:solidFill>
                <a:effectLst>
                  <a:reflection blurRad="6350" stA="55000" endA="300" endPos="45500" dir="5400000" sy="-100000" algn="bl" rotWithShape="0"/>
                </a:effectLst>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marL="182880" indent="0" algn="ctr">
              <a:buNone/>
            </a:pPr>
            <a:r>
              <a:rPr lang="ar-SA" sz="3600" dirty="0" smtClean="0">
                <a:ln/>
                <a:solidFill>
                  <a:schemeClr val="accent3"/>
                </a:solidFill>
                <a:effectLst/>
              </a:rPr>
              <a:t/>
            </a:r>
            <a:br>
              <a:rPr lang="ar-SA" sz="3600" dirty="0" smtClean="0">
                <a:ln/>
                <a:solidFill>
                  <a:schemeClr val="accent3"/>
                </a:solidFill>
                <a:effectLst/>
              </a:rPr>
            </a:br>
            <a:r>
              <a:rPr lang="ar-SA" sz="3600" dirty="0" smtClean="0">
                <a:ln/>
                <a:solidFill>
                  <a:schemeClr val="accent3"/>
                </a:solidFill>
                <a:effectLst/>
              </a:rPr>
              <a:t> </a:t>
            </a:r>
            <a:r>
              <a:rPr lang="ar-SA" sz="4800" dirty="0" smtClean="0">
                <a:ln/>
                <a:solidFill>
                  <a:schemeClr val="accent3"/>
                </a:solidFill>
                <a:effectLst/>
                <a:cs typeface="PT Simple Bold Ruled" pitchFamily="2" charset="-78"/>
              </a:rPr>
              <a:t/>
            </a:r>
            <a:br>
              <a:rPr lang="ar-SA" sz="4800" dirty="0" smtClean="0">
                <a:ln/>
                <a:solidFill>
                  <a:schemeClr val="accent3"/>
                </a:solidFill>
                <a:effectLst/>
                <a:cs typeface="PT Simple Bold Ruled" pitchFamily="2" charset="-78"/>
              </a:rPr>
            </a:br>
            <a:r>
              <a:rPr lang="ar-SA" sz="4800" dirty="0" smtClean="0">
                <a:ln/>
                <a:solidFill>
                  <a:schemeClr val="accent3"/>
                </a:solidFill>
                <a:effectLst/>
                <a:cs typeface="PT Simple Bold Ruled" pitchFamily="2" charset="-78"/>
              </a:rPr>
              <a:t>المحاضرة الثانية</a:t>
            </a:r>
            <a:endParaRPr lang="ar-SA" sz="3600" dirty="0">
              <a:ln/>
              <a:solidFill>
                <a:schemeClr val="accent3"/>
              </a:solidFill>
              <a:effectLst/>
              <a:cs typeface="PT Simple Bold Ruled" pitchFamily="2" charset="-78"/>
            </a:endParaRPr>
          </a:p>
        </p:txBody>
      </p:sp>
    </p:spTree>
    <p:extLst>
      <p:ext uri="{BB962C8B-B14F-4D97-AF65-F5344CB8AC3E}">
        <p14:creationId xmlns:p14="http://schemas.microsoft.com/office/powerpoint/2010/main" val="1938168214"/>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1CB8C1-A327-4AC7-9ACC-7C35C48BA86D}" type="slidenum">
              <a:rPr lang="ar-SA" altLang="en-US" smtClean="0">
                <a:solidFill>
                  <a:prstClr val="black"/>
                </a:solidFill>
              </a:rPr>
              <a:pPr eaLnBrk="1" hangingPunct="1"/>
              <a:t>4</a:t>
            </a:fld>
            <a:endParaRPr lang="en-US" altLang="en-US" dirty="0" smtClean="0">
              <a:solidFill>
                <a:prstClr val="black"/>
              </a:solidFill>
            </a:endParaRPr>
          </a:p>
        </p:txBody>
      </p:sp>
      <p:sp>
        <p:nvSpPr>
          <p:cNvPr id="771074" name="Rectangle 5"/>
          <p:cNvSpPr>
            <a:spLocks noGrp="1" noChangeArrowheads="1"/>
          </p:cNvSpPr>
          <p:nvPr>
            <p:ph type="subTitle" idx="4294967295"/>
          </p:nvPr>
        </p:nvSpPr>
        <p:spPr>
          <a:xfrm>
            <a:off x="2033718" y="1484711"/>
            <a:ext cx="5400600" cy="3835003"/>
          </a:xfrm>
        </p:spPr>
        <p:txBody>
          <a:bodyPr/>
          <a:lstStyle/>
          <a:p>
            <a:pPr algn="just" rtl="1" eaLnBrk="1" hangingPunct="1">
              <a:defRPr/>
            </a:pPr>
            <a:r>
              <a:rPr lang="ar-SA" b="1" dirty="0" smtClean="0">
                <a:solidFill>
                  <a:srgbClr val="0066FF"/>
                </a:solidFill>
                <a:latin typeface="Garamond" pitchFamily="18" charset="0"/>
              </a:rPr>
              <a:t>تعريف علم الإحصاء</a:t>
            </a:r>
          </a:p>
          <a:p>
            <a:pPr marL="0" indent="0" algn="just" rtl="1">
              <a:buNone/>
              <a:defRPr/>
            </a:pPr>
            <a:r>
              <a:rPr lang="ar-SA" b="1" dirty="0" smtClean="0">
                <a:latin typeface="Garamond" pitchFamily="18" charset="0"/>
              </a:rPr>
              <a:t>      </a:t>
            </a:r>
            <a:r>
              <a:rPr lang="ar-SA" dirty="0"/>
              <a:t>هو العلم الذى يهتم بجمع وعرض وتحليل البيانات بهدف الوصول الى نتيجة خاصة بالمجتمع محل الدراسة.</a:t>
            </a:r>
          </a:p>
          <a:p>
            <a:pPr marL="0" indent="0" algn="just" rtl="1">
              <a:buNone/>
              <a:defRPr/>
            </a:pPr>
            <a:r>
              <a:rPr lang="ar-SA" dirty="0"/>
              <a:t> وعلى أساس هذا التعريف نجد أن الإحصاء يتضمن أربع مفاهيم أساسية:</a:t>
            </a:r>
            <a:endParaRPr lang="en-US" dirty="0"/>
          </a:p>
          <a:p>
            <a:pPr marL="385763" indent="-385763" algn="just" rtl="1">
              <a:buFont typeface="+mj-lt"/>
              <a:buAutoNum type="arabicPeriod"/>
              <a:defRPr/>
            </a:pPr>
            <a:r>
              <a:rPr lang="ar-SA" dirty="0">
                <a:solidFill>
                  <a:srgbClr val="FF0000"/>
                </a:solidFill>
              </a:rPr>
              <a:t>جمع البيانات</a:t>
            </a:r>
            <a:endParaRPr lang="en-US" dirty="0">
              <a:solidFill>
                <a:srgbClr val="FF0000"/>
              </a:solidFill>
            </a:endParaRPr>
          </a:p>
          <a:p>
            <a:pPr marL="385763" indent="-385763" algn="just" rtl="1">
              <a:buFont typeface="+mj-lt"/>
              <a:buAutoNum type="arabicPeriod"/>
              <a:defRPr/>
            </a:pPr>
            <a:r>
              <a:rPr lang="ar-SA" dirty="0">
                <a:solidFill>
                  <a:srgbClr val="FF0000"/>
                </a:solidFill>
              </a:rPr>
              <a:t>تنظيم البيانات وتلخيصها وعرضها</a:t>
            </a:r>
            <a:endParaRPr lang="en-US" dirty="0">
              <a:solidFill>
                <a:srgbClr val="FF0000"/>
              </a:solidFill>
            </a:endParaRPr>
          </a:p>
          <a:p>
            <a:pPr marL="385763" indent="-385763" algn="just" rtl="1">
              <a:buFont typeface="+mj-lt"/>
              <a:buAutoNum type="arabicPeriod"/>
              <a:defRPr/>
            </a:pPr>
            <a:r>
              <a:rPr lang="ar-SA" dirty="0">
                <a:solidFill>
                  <a:srgbClr val="FF0000"/>
                </a:solidFill>
              </a:rPr>
              <a:t>تحليل البيانات</a:t>
            </a:r>
            <a:endParaRPr lang="en-US" dirty="0">
              <a:solidFill>
                <a:srgbClr val="FF0000"/>
              </a:solidFill>
            </a:endParaRPr>
          </a:p>
          <a:p>
            <a:pPr marL="385763" indent="-385763" algn="just" rtl="1">
              <a:buFont typeface="+mj-lt"/>
              <a:buAutoNum type="arabicPeriod"/>
              <a:defRPr/>
            </a:pPr>
            <a:r>
              <a:rPr lang="ar-SA" dirty="0">
                <a:solidFill>
                  <a:srgbClr val="FF0000"/>
                </a:solidFill>
              </a:rPr>
              <a:t>التوصل الى القرارات</a:t>
            </a:r>
          </a:p>
          <a:p>
            <a:pPr marL="0" indent="0" algn="just" rtl="1">
              <a:buNone/>
              <a:defRPr/>
            </a:pPr>
            <a:endParaRPr lang="en-US" dirty="0"/>
          </a:p>
        </p:txBody>
      </p:sp>
    </p:spTree>
    <p:extLst>
      <p:ext uri="{BB962C8B-B14F-4D97-AF65-F5344CB8AC3E}">
        <p14:creationId xmlns:p14="http://schemas.microsoft.com/office/powerpoint/2010/main" val="389084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مع سهم إلى اليسار 2"/>
          <p:cNvSpPr/>
          <p:nvPr/>
        </p:nvSpPr>
        <p:spPr>
          <a:xfrm>
            <a:off x="6301556" y="171040"/>
            <a:ext cx="1942852" cy="1152128"/>
          </a:xfrm>
          <a:prstGeom prst="leftArrowCallout">
            <a:avLst/>
          </a:prstGeom>
          <a:solidFill>
            <a:schemeClr val="tx2">
              <a:lumMod val="5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4">
                    <a:lumMod val="20000"/>
                    <a:lumOff val="80000"/>
                  </a:schemeClr>
                </a:solidFill>
                <a:effectLst>
                  <a:outerShdw blurRad="38100" dist="38100" dir="2700000" algn="tl">
                    <a:srgbClr val="000000">
                      <a:alpha val="43137"/>
                    </a:srgbClr>
                  </a:outerShdw>
                </a:effectLst>
              </a:rPr>
              <a:t>البيانات الخام</a:t>
            </a:r>
            <a:endParaRPr lang="ar-SA" sz="2000" b="1" dirty="0">
              <a:solidFill>
                <a:schemeClr val="accent4">
                  <a:lumMod val="20000"/>
                  <a:lumOff val="80000"/>
                </a:schemeClr>
              </a:solidFill>
              <a:effectLst>
                <a:outerShdw blurRad="38100" dist="38100" dir="2700000" algn="tl">
                  <a:srgbClr val="000000">
                    <a:alpha val="43137"/>
                  </a:srgbClr>
                </a:outerShdw>
              </a:effectLst>
            </a:endParaRPr>
          </a:p>
        </p:txBody>
      </p:sp>
      <p:sp>
        <p:nvSpPr>
          <p:cNvPr id="5" name="مربع نص 4"/>
          <p:cNvSpPr txBox="1"/>
          <p:nvPr/>
        </p:nvSpPr>
        <p:spPr>
          <a:xfrm>
            <a:off x="756940" y="475621"/>
            <a:ext cx="4403798" cy="707886"/>
          </a:xfrm>
          <a:prstGeom prst="rect">
            <a:avLst/>
          </a:prstGeom>
          <a:solidFill>
            <a:schemeClr val="tx2">
              <a:lumMod val="20000"/>
              <a:lumOff val="80000"/>
            </a:schemeClr>
          </a:solidFill>
          <a:ln w="571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t>المعلومات و البيانات التي تم الحصول عليها من أفراد المجتمع.</a:t>
            </a:r>
            <a:endParaRPr lang="ar-SA" sz="2000" b="1" dirty="0"/>
          </a:p>
        </p:txBody>
      </p:sp>
      <p:sp>
        <p:nvSpPr>
          <p:cNvPr id="6" name="وسيلة شرح مع سهم إلى اليسار 5"/>
          <p:cNvSpPr/>
          <p:nvPr/>
        </p:nvSpPr>
        <p:spPr>
          <a:xfrm>
            <a:off x="6269384" y="1789521"/>
            <a:ext cx="1942852" cy="1152128"/>
          </a:xfrm>
          <a:prstGeom prst="leftArrowCallout">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FFCCCC"/>
                </a:solidFill>
                <a:effectLst>
                  <a:outerShdw blurRad="38100" dist="38100" dir="2700000" algn="tl">
                    <a:srgbClr val="000000">
                      <a:alpha val="43137"/>
                    </a:srgbClr>
                  </a:outerShdw>
                </a:effectLst>
              </a:rPr>
              <a:t>البيانات المبوبة</a:t>
            </a:r>
            <a:endParaRPr lang="ar-SA" sz="2000" b="1" dirty="0">
              <a:solidFill>
                <a:srgbClr val="FFCCCC"/>
              </a:solidFill>
              <a:effectLst>
                <a:outerShdw blurRad="38100" dist="38100" dir="2700000" algn="tl">
                  <a:srgbClr val="000000">
                    <a:alpha val="43137"/>
                  </a:srgbClr>
                </a:outerShdw>
              </a:effectLst>
            </a:endParaRPr>
          </a:p>
        </p:txBody>
      </p:sp>
      <p:sp>
        <p:nvSpPr>
          <p:cNvPr id="7" name="مربع نص 6"/>
          <p:cNvSpPr txBox="1"/>
          <p:nvPr/>
        </p:nvSpPr>
        <p:spPr>
          <a:xfrm>
            <a:off x="756940" y="2011642"/>
            <a:ext cx="4403798" cy="707886"/>
          </a:xfrm>
          <a:prstGeom prst="rect">
            <a:avLst/>
          </a:prstGeom>
          <a:solidFill>
            <a:srgbClr val="FF9999"/>
          </a:solidFill>
          <a:ln w="57150">
            <a:solidFill>
              <a:srgbClr val="FF0066"/>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t>البيانات التي تم تنظيمها في توزيعات تكرارية.</a:t>
            </a:r>
            <a:endParaRPr lang="ar-SA" sz="2000" b="1" dirty="0"/>
          </a:p>
        </p:txBody>
      </p:sp>
      <p:sp>
        <p:nvSpPr>
          <p:cNvPr id="8" name="وسيلة شرح مع سهم إلى اليسار 7"/>
          <p:cNvSpPr/>
          <p:nvPr/>
        </p:nvSpPr>
        <p:spPr>
          <a:xfrm>
            <a:off x="6237407" y="3501008"/>
            <a:ext cx="2071149" cy="1152128"/>
          </a:xfrm>
          <a:prstGeom prst="leftArrowCallout">
            <a:avLst/>
          </a:prstGeom>
          <a:solidFill>
            <a:srgbClr val="00CC00"/>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bg1"/>
                </a:solidFill>
                <a:effectLst>
                  <a:outerShdw blurRad="38100" dist="38100" dir="2700000" algn="tl">
                    <a:srgbClr val="000000">
                      <a:alpha val="43137"/>
                    </a:srgbClr>
                  </a:outerShdw>
                </a:effectLst>
              </a:rPr>
              <a:t>التوزيعات التكرارية</a:t>
            </a:r>
            <a:endParaRPr lang="ar-SA" sz="2000" b="1" dirty="0">
              <a:solidFill>
                <a:schemeClr val="bg1"/>
              </a:solidFill>
              <a:effectLst>
                <a:outerShdw blurRad="38100" dist="38100" dir="2700000" algn="tl">
                  <a:srgbClr val="000000">
                    <a:alpha val="43137"/>
                  </a:srgbClr>
                </a:outerShdw>
              </a:effectLst>
            </a:endParaRPr>
          </a:p>
        </p:txBody>
      </p:sp>
      <p:sp>
        <p:nvSpPr>
          <p:cNvPr id="9" name="مربع نص 8"/>
          <p:cNvSpPr txBox="1"/>
          <p:nvPr/>
        </p:nvSpPr>
        <p:spPr>
          <a:xfrm>
            <a:off x="765572" y="3569240"/>
            <a:ext cx="4403798" cy="1015663"/>
          </a:xfrm>
          <a:prstGeom prst="rect">
            <a:avLst/>
          </a:prstGeom>
          <a:solidFill>
            <a:schemeClr val="accent5">
              <a:lumMod val="60000"/>
              <a:lumOff val="40000"/>
            </a:schemeClr>
          </a:solidFill>
          <a:ln w="5715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t>جداول لجميع الأوجه أو القيم التي يأخذها المتغير و عدد المفردات التي تمثل التكرارات المقابلة لكل قيمة.</a:t>
            </a:r>
            <a:endParaRPr lang="ar-SA" sz="2000" b="1" dirty="0"/>
          </a:p>
        </p:txBody>
      </p:sp>
      <p:sp>
        <p:nvSpPr>
          <p:cNvPr id="10" name="وسيلة شرح مع سهم إلى اليسار 9"/>
          <p:cNvSpPr/>
          <p:nvPr/>
        </p:nvSpPr>
        <p:spPr>
          <a:xfrm>
            <a:off x="6334694" y="5013176"/>
            <a:ext cx="1942852" cy="1152128"/>
          </a:xfrm>
          <a:prstGeom prst="leftArrowCallout">
            <a:avLst/>
          </a:prstGeom>
          <a:solidFill>
            <a:srgbClr val="FF0066"/>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FFCCCC"/>
                </a:solidFill>
                <a:effectLst>
                  <a:outerShdw blurRad="38100" dist="38100" dir="2700000" algn="tl">
                    <a:srgbClr val="000000">
                      <a:alpha val="43137"/>
                    </a:srgbClr>
                  </a:outerShdw>
                </a:effectLst>
              </a:rPr>
              <a:t>التكرار النسبي</a:t>
            </a:r>
            <a:endParaRPr lang="ar-SA" sz="2000" b="1" dirty="0">
              <a:solidFill>
                <a:srgbClr val="FFCCCC"/>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1" name="مربع نص 10"/>
              <p:cNvSpPr txBox="1"/>
              <p:nvPr/>
            </p:nvSpPr>
            <p:spPr>
              <a:xfrm>
                <a:off x="822250" y="5235297"/>
                <a:ext cx="4403798" cy="1344855"/>
              </a:xfrm>
              <a:prstGeom prst="rect">
                <a:avLst/>
              </a:prstGeom>
              <a:solidFill>
                <a:srgbClr val="FF9999"/>
              </a:solidFill>
              <a:ln w="57150">
                <a:solidFill>
                  <a:srgbClr val="FF0066"/>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t>نسبة تكرار كل فئة إلى مجموع التكرارات</a:t>
                </a:r>
              </a:p>
              <a:p>
                <a:pPr/>
                <a14:m>
                  <m:oMathPara xmlns:m="http://schemas.openxmlformats.org/officeDocument/2006/math">
                    <m:oMathParaPr>
                      <m:jc m:val="centerGroup"/>
                    </m:oMathParaPr>
                    <m:oMath xmlns:m="http://schemas.openxmlformats.org/officeDocument/2006/math">
                      <m:sSub>
                        <m:sSubPr>
                          <m:ctrlPr>
                            <a:rPr lang="ar-SA" sz="2000" b="1" i="1" smtClean="0">
                              <a:latin typeface="Cambria Math" panose="02040503050406030204" pitchFamily="18" charset="0"/>
                            </a:rPr>
                          </m:ctrlPr>
                        </m:sSubPr>
                        <m:e>
                          <m:r>
                            <a:rPr lang="en-US" sz="2000" b="1" i="1" smtClean="0">
                              <a:latin typeface="Cambria Math"/>
                            </a:rPr>
                            <m:t>𝒑</m:t>
                          </m:r>
                        </m:e>
                        <m:sub>
                          <m:r>
                            <a:rPr lang="en-US" sz="2000" b="1" i="1" smtClean="0">
                              <a:latin typeface="Cambria Math"/>
                            </a:rPr>
                            <m:t>𝒊</m:t>
                          </m:r>
                        </m:sub>
                      </m:sSub>
                      <m:r>
                        <a:rPr lang="en-US" sz="2000" b="1" i="1" smtClean="0">
                          <a:latin typeface="Cambria Math"/>
                        </a:rPr>
                        <m:t>= </m:t>
                      </m:r>
                      <m:f>
                        <m:fPr>
                          <m:ctrlPr>
                            <a:rPr lang="en-US" sz="2000" b="1" i="1" smtClean="0">
                              <a:latin typeface="Cambria Math" panose="02040503050406030204" pitchFamily="18" charset="0"/>
                            </a:rPr>
                          </m:ctrlPr>
                        </m:fPr>
                        <m:num>
                          <m:sSub>
                            <m:sSubPr>
                              <m:ctrlPr>
                                <a:rPr lang="en-US" sz="2000" b="1" i="1" smtClean="0">
                                  <a:latin typeface="Cambria Math" panose="02040503050406030204" pitchFamily="18" charset="0"/>
                                </a:rPr>
                              </m:ctrlPr>
                            </m:sSubPr>
                            <m:e>
                              <m:r>
                                <a:rPr lang="en-US" sz="2000" b="1" i="1" smtClean="0">
                                  <a:latin typeface="Cambria Math"/>
                                </a:rPr>
                                <m:t>𝒇</m:t>
                              </m:r>
                            </m:e>
                            <m:sub>
                              <m:r>
                                <a:rPr lang="en-US" sz="2000" b="1" i="1" smtClean="0">
                                  <a:latin typeface="Cambria Math"/>
                                </a:rPr>
                                <m:t>𝒊</m:t>
                              </m:r>
                            </m:sub>
                          </m:sSub>
                        </m:num>
                        <m:den>
                          <m:nary>
                            <m:naryPr>
                              <m:chr m:val="∑"/>
                              <m:subHide m:val="on"/>
                              <m:supHide m:val="on"/>
                              <m:ctrlPr>
                                <a:rPr lang="en-US" sz="2000" b="1" i="1" smtClean="0">
                                  <a:latin typeface="Cambria Math" panose="02040503050406030204" pitchFamily="18" charset="0"/>
                                </a:rPr>
                              </m:ctrlPr>
                            </m:naryPr>
                            <m:sub/>
                            <m:sup/>
                            <m:e>
                              <m:r>
                                <a:rPr lang="en-US" sz="2000" b="1" i="1" smtClean="0">
                                  <a:latin typeface="Cambria Math"/>
                                </a:rPr>
                                <m:t>𝒇</m:t>
                              </m:r>
                            </m:e>
                          </m:nary>
                        </m:den>
                      </m:f>
                    </m:oMath>
                  </m:oMathPara>
                </a14:m>
                <a:endParaRPr lang="ar-SA" sz="2000" b="1" dirty="0"/>
              </a:p>
            </p:txBody>
          </p:sp>
        </mc:Choice>
        <mc:Fallback xmlns="">
          <p:sp>
            <p:nvSpPr>
              <p:cNvPr id="11" name="مربع نص 10"/>
              <p:cNvSpPr txBox="1">
                <a:spLocks noRot="1" noChangeAspect="1" noMove="1" noResize="1" noEditPoints="1" noAdjustHandles="1" noChangeArrowheads="1" noChangeShapeType="1" noTextEdit="1"/>
              </p:cNvSpPr>
              <p:nvPr/>
            </p:nvSpPr>
            <p:spPr>
              <a:xfrm>
                <a:off x="822250" y="5235297"/>
                <a:ext cx="4403798" cy="1344855"/>
              </a:xfrm>
              <a:prstGeom prst="rect">
                <a:avLst/>
              </a:prstGeom>
              <a:blipFill rotWithShape="0">
                <a:blip r:embed="rId2"/>
                <a:stretch>
                  <a:fillRect t="-437" r="-684"/>
                </a:stretch>
              </a:blipFill>
              <a:ln w="57150">
                <a:solidFill>
                  <a:srgbClr val="FF0066"/>
                </a:solidFill>
              </a:ln>
            </p:spPr>
            <p:txBody>
              <a:bodyPr/>
              <a:lstStyle/>
              <a:p>
                <a:r>
                  <a:rPr lang="en-US">
                    <a:noFill/>
                  </a:rPr>
                  <a:t> </a:t>
                </a:r>
              </a:p>
            </p:txBody>
          </p:sp>
        </mc:Fallback>
      </mc:AlternateContent>
    </p:spTree>
    <p:extLst>
      <p:ext uri="{BB962C8B-B14F-4D97-AF65-F5344CB8AC3E}">
        <p14:creationId xmlns:p14="http://schemas.microsoft.com/office/powerpoint/2010/main" val="229999966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2476624" y="548680"/>
            <a:ext cx="4392488" cy="936104"/>
          </a:xfrm>
          <a:prstGeom prst="downArrowCallout">
            <a:avLst/>
          </a:prstGeom>
          <a:blipFill>
            <a:blip r:embed="rId3"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002060"/>
                </a:solidFill>
              </a:rPr>
              <a:t>الصورة العامة للجدول التكراري</a:t>
            </a:r>
            <a:endParaRPr lang="ar-SA" sz="2000" b="1" dirty="0">
              <a:solidFill>
                <a:srgbClr val="002060"/>
              </a:solidFill>
            </a:endParaRPr>
          </a:p>
        </p:txBody>
      </p:sp>
      <p:graphicFrame>
        <p:nvGraphicFramePr>
          <p:cNvPr id="6" name="جدول 5"/>
          <p:cNvGraphicFramePr>
            <a:graphicFrameLocks noGrp="1"/>
          </p:cNvGraphicFramePr>
          <p:nvPr>
            <p:extLst/>
          </p:nvPr>
        </p:nvGraphicFramePr>
        <p:xfrm>
          <a:off x="1676401" y="1700808"/>
          <a:ext cx="4879392" cy="4789747"/>
        </p:xfrm>
        <a:graphic>
          <a:graphicData uri="http://schemas.openxmlformats.org/drawingml/2006/table">
            <a:tbl>
              <a:tblPr rtl="1" firstRow="1" bandRow="1">
                <a:tableStyleId>{5940675A-B579-460E-94D1-54222C63F5DA}</a:tableStyleId>
              </a:tblPr>
              <a:tblGrid>
                <a:gridCol w="1590389"/>
                <a:gridCol w="1662539"/>
                <a:gridCol w="1626464"/>
              </a:tblGrid>
              <a:tr h="851004">
                <a:tc>
                  <a:txBody>
                    <a:bodyPr/>
                    <a:lstStyle/>
                    <a:p>
                      <a:r>
                        <a:rPr lang="ar-SA" dirty="0" smtClean="0"/>
                        <a:t>التكرار النسبي</a:t>
                      </a:r>
                      <a:endParaRPr lang="en-US" dirty="0"/>
                    </a:p>
                  </a:txBody>
                  <a:tcPr anchor="ctr"/>
                </a:tc>
                <a:tc>
                  <a:txBody>
                    <a:bodyPr/>
                    <a:lstStyle/>
                    <a:p>
                      <a:r>
                        <a:rPr lang="ar-SA" dirty="0" smtClean="0"/>
                        <a:t> التكرار </a:t>
                      </a:r>
                      <a:r>
                        <a:rPr lang="en-US" dirty="0" smtClean="0"/>
                        <a:t>f</a:t>
                      </a:r>
                      <a:endParaRPr lang="en-US" dirty="0"/>
                    </a:p>
                  </a:txBody>
                  <a:tcPr anchor="ctr"/>
                </a:tc>
                <a:tc>
                  <a:txBody>
                    <a:bodyPr/>
                    <a:lstStyle/>
                    <a:p>
                      <a:pPr algn="ctr"/>
                      <a:r>
                        <a:rPr lang="ar-SA" dirty="0" smtClean="0"/>
                        <a:t>الفئات</a:t>
                      </a:r>
                      <a:endParaRPr lang="en-US" dirty="0"/>
                    </a:p>
                  </a:txBody>
                  <a:tcPr anchor="ctr"/>
                </a:tc>
              </a:tr>
              <a:tr h="607347">
                <a:tc>
                  <a:txBody>
                    <a:bodyPr/>
                    <a:lstStyle/>
                    <a:p>
                      <a:r>
                        <a:rPr lang="en-US" dirty="0" smtClean="0"/>
                        <a:t>p1=f1/N</a:t>
                      </a:r>
                      <a:endParaRPr lang="en-US" dirty="0"/>
                    </a:p>
                  </a:txBody>
                  <a:tcPr anchor="ctr"/>
                </a:tc>
                <a:tc>
                  <a:txBody>
                    <a:bodyPr/>
                    <a:lstStyle/>
                    <a:p>
                      <a:pPr algn="ctr"/>
                      <a:r>
                        <a:rPr lang="en-US" dirty="0" smtClean="0"/>
                        <a:t>f1</a:t>
                      </a:r>
                      <a:endParaRPr lang="en-US" dirty="0"/>
                    </a:p>
                  </a:txBody>
                  <a:tcPr anchor="ctr"/>
                </a:tc>
                <a:tc>
                  <a:txBody>
                    <a:bodyPr/>
                    <a:lstStyle/>
                    <a:p>
                      <a:pPr algn="ctr"/>
                      <a:r>
                        <a:rPr lang="ar-SA" dirty="0" smtClean="0"/>
                        <a:t>الفئة 1</a:t>
                      </a:r>
                      <a:endParaRPr lang="en-US" dirty="0"/>
                    </a:p>
                  </a:txBody>
                  <a:tcPr anchor="ctr"/>
                </a:tc>
              </a:tr>
              <a:tr h="598241">
                <a:tc>
                  <a:txBody>
                    <a:bodyPr/>
                    <a:lstStyle/>
                    <a:p>
                      <a:r>
                        <a:rPr lang="en-US" smtClean="0"/>
                        <a:t>p2=f2/N</a:t>
                      </a:r>
                      <a:endParaRPr lang="en-US" dirty="0"/>
                    </a:p>
                  </a:txBody>
                  <a:tcPr anchor="ctr"/>
                </a:tc>
                <a:tc>
                  <a:txBody>
                    <a:bodyPr/>
                    <a:lstStyle/>
                    <a:p>
                      <a:pPr algn="ctr"/>
                      <a:r>
                        <a:rPr lang="en-US" dirty="0" smtClean="0"/>
                        <a:t>f2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الفئة 2</a:t>
                      </a:r>
                      <a:endParaRPr lang="en-US" dirty="0" smtClean="0"/>
                    </a:p>
                    <a:p>
                      <a:endParaRPr lang="en-US" dirty="0"/>
                    </a:p>
                  </a:txBody>
                  <a:tcPr anchor="ctr"/>
                </a:tc>
              </a:tr>
              <a:tr h="597789">
                <a:tc>
                  <a:txBody>
                    <a:bodyPr/>
                    <a:lstStyle/>
                    <a:p>
                      <a:endParaRPr lang="en-US"/>
                    </a:p>
                  </a:txBody>
                  <a:tcPr anchor="ctr"/>
                </a:tc>
                <a:tc>
                  <a:txBody>
                    <a:bodyPr/>
                    <a:lstStyle/>
                    <a:p>
                      <a:pPr algn="ctr"/>
                      <a:endParaRPr lang="en-US" dirty="0"/>
                    </a:p>
                  </a:txBody>
                  <a:tcPr anchor="ctr"/>
                </a:tc>
                <a:tc>
                  <a:txBody>
                    <a:bodyPr/>
                    <a:lstStyle/>
                    <a:p>
                      <a:endParaRPr lang="en-US" dirty="0"/>
                    </a:p>
                  </a:txBody>
                  <a:tcPr anchor="ctr"/>
                </a:tc>
              </a:tr>
              <a:tr h="946019">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c>
                  <a:txBody>
                    <a:bodyPr/>
                    <a:lstStyle/>
                    <a:p>
                      <a:pPr algn="l" rtl="1"/>
                      <a:r>
                        <a:rPr lang="ar-SA" sz="1600" dirty="0" smtClean="0"/>
                        <a:t>.</a:t>
                      </a:r>
                    </a:p>
                    <a:p>
                      <a:pPr algn="l" rtl="1"/>
                      <a:r>
                        <a:rPr lang="ar-SA" sz="1600" dirty="0" smtClean="0"/>
                        <a:t>.</a:t>
                      </a:r>
                    </a:p>
                    <a:p>
                      <a:pPr algn="ctr" rtl="1"/>
                      <a:endParaRPr lang="ar-SA" sz="1600" dirty="0"/>
                    </a:p>
                  </a:txBody>
                  <a:tcPr anchor="ctr"/>
                </a:tc>
                <a:tc>
                  <a:txBody>
                    <a:bodyPr/>
                    <a:lstStyle/>
                    <a:p>
                      <a:pPr algn="l" rtl="1"/>
                      <a:r>
                        <a:rPr lang="ar-SA" sz="1600" dirty="0" smtClean="0"/>
                        <a:t>.</a:t>
                      </a:r>
                    </a:p>
                    <a:p>
                      <a:pPr algn="l" rtl="1"/>
                      <a:r>
                        <a:rPr lang="ar-SA" sz="1600" dirty="0" smtClean="0"/>
                        <a:t>.</a:t>
                      </a:r>
                    </a:p>
                    <a:p>
                      <a:pPr algn="l" rtl="1"/>
                      <a:endParaRPr lang="ar-SA" sz="1600" dirty="0"/>
                    </a:p>
                  </a:txBody>
                  <a:tcPr anchor="ctr"/>
                </a:tc>
              </a:tr>
              <a:tr h="607347">
                <a:tc>
                  <a:txBody>
                    <a:bodyPr/>
                    <a:lstStyle/>
                    <a:p>
                      <a:r>
                        <a:rPr lang="en-US" dirty="0" err="1" smtClean="0"/>
                        <a:t>pk</a:t>
                      </a:r>
                      <a:r>
                        <a:rPr lang="en-US" dirty="0" smtClean="0"/>
                        <a:t>=</a:t>
                      </a:r>
                      <a:r>
                        <a:rPr lang="en-US" dirty="0" err="1" smtClean="0"/>
                        <a:t>fk</a:t>
                      </a:r>
                      <a:r>
                        <a:rPr lang="en-US" dirty="0" smtClean="0"/>
                        <a:t>/N</a:t>
                      </a:r>
                      <a:endParaRPr lang="en-US" dirty="0"/>
                    </a:p>
                  </a:txBody>
                  <a:tcPr anchor="ctr"/>
                </a:tc>
                <a:tc>
                  <a:txBody>
                    <a:bodyPr/>
                    <a:lstStyle/>
                    <a:p>
                      <a:pPr algn="ctr"/>
                      <a:r>
                        <a:rPr lang="en-US" dirty="0" err="1" smtClean="0"/>
                        <a:t>fk</a:t>
                      </a:r>
                      <a:endParaRPr lang="en-US" dirty="0"/>
                    </a:p>
                  </a:txBody>
                  <a:tcPr anchor="ctr"/>
                </a:tc>
                <a:tc>
                  <a:txBody>
                    <a:bodyPr/>
                    <a:lstStyle/>
                    <a:p>
                      <a:pPr algn="ctr" rtl="1"/>
                      <a:r>
                        <a:rPr lang="ar-SA" dirty="0" smtClean="0"/>
                        <a:t> الفئة</a:t>
                      </a:r>
                      <a:r>
                        <a:rPr lang="en-US" dirty="0" smtClean="0"/>
                        <a:t> </a:t>
                      </a:r>
                      <a:r>
                        <a:rPr lang="ar-SA" dirty="0" smtClean="0"/>
                        <a:t> </a:t>
                      </a:r>
                      <a:r>
                        <a:rPr lang="en-US" dirty="0" smtClean="0"/>
                        <a:t>k</a:t>
                      </a:r>
                      <a:endParaRPr lang="en-US" dirty="0"/>
                    </a:p>
                  </a:txBody>
                  <a:tcPr anchor="ctr"/>
                </a:tc>
              </a:tr>
              <a:tr h="540161">
                <a:tc>
                  <a:txBody>
                    <a:bodyPr/>
                    <a:lstStyle/>
                    <a:p>
                      <a:pPr algn="ctr"/>
                      <a:r>
                        <a:rPr lang="en-US" dirty="0" smtClean="0"/>
                        <a:t>1</a:t>
                      </a:r>
                      <a:endParaRPr lang="en-US" dirty="0"/>
                    </a:p>
                  </a:txBody>
                  <a:tcPr anchor="ctr"/>
                </a:tc>
                <a:tc>
                  <a:txBody>
                    <a:bodyPr/>
                    <a:lstStyle/>
                    <a:p>
                      <a:r>
                        <a:rPr lang="en-US" dirty="0" smtClean="0"/>
                        <a:t>      N</a:t>
                      </a:r>
                      <a:endParaRPr lang="en-US" dirty="0"/>
                    </a:p>
                  </a:txBody>
                  <a:tcPr anchor="ctr"/>
                </a:tc>
                <a:tc>
                  <a:txBody>
                    <a:bodyPr/>
                    <a:lstStyle/>
                    <a:p>
                      <a:r>
                        <a:rPr lang="ar-SA" dirty="0" smtClean="0"/>
                        <a:t> المجموع   </a:t>
                      </a:r>
                      <a:r>
                        <a:rPr lang="en-US" dirty="0" smtClean="0"/>
                        <a:t>∑</a:t>
                      </a:r>
                      <a:endParaRPr lang="en-US" dirty="0"/>
                    </a:p>
                  </a:txBody>
                  <a:tcPr anchor="ctr"/>
                </a:tc>
              </a:tr>
            </a:tbl>
          </a:graphicData>
        </a:graphic>
      </p:graphicFrame>
      <p:graphicFrame>
        <p:nvGraphicFramePr>
          <p:cNvPr id="7" name="جدول 6"/>
          <p:cNvGraphicFramePr>
            <a:graphicFrameLocks noGrp="1"/>
          </p:cNvGraphicFramePr>
          <p:nvPr>
            <p:extLst/>
          </p:nvPr>
        </p:nvGraphicFramePr>
        <p:xfrm>
          <a:off x="6562824" y="1700808"/>
          <a:ext cx="1479736" cy="4776192"/>
        </p:xfrm>
        <a:graphic>
          <a:graphicData uri="http://schemas.openxmlformats.org/drawingml/2006/table">
            <a:tbl>
              <a:tblPr rtl="1" firstRow="1" bandRow="1">
                <a:tableStyleId>{C4B1156A-380E-4F78-BDF5-A606A8083BF9}</a:tableStyleId>
              </a:tblPr>
              <a:tblGrid>
                <a:gridCol w="1479736"/>
              </a:tblGrid>
              <a:tr h="854453">
                <a:tc>
                  <a:txBody>
                    <a:bodyPr/>
                    <a:lstStyle/>
                    <a:p>
                      <a:pPr algn="ctr" rtl="1"/>
                      <a:r>
                        <a:rPr lang="ar-SA" sz="1600" dirty="0" smtClean="0"/>
                        <a:t>النسبة</a:t>
                      </a:r>
                    </a:p>
                    <a:p>
                      <a:pPr algn="ctr" rtl="1"/>
                      <a:r>
                        <a:rPr lang="en-US" sz="1600" dirty="0" smtClean="0"/>
                        <a:t>%</a:t>
                      </a:r>
                      <a:endParaRPr lang="ar-SA" sz="1600" dirty="0"/>
                    </a:p>
                  </a:txBody>
                  <a:tcPr anchor="ctr"/>
                </a:tc>
              </a:tr>
              <a:tr h="620665">
                <a:tc>
                  <a:txBody>
                    <a:bodyPr/>
                    <a:lstStyle/>
                    <a:p>
                      <a:endParaRPr lang="en-US" dirty="0"/>
                    </a:p>
                  </a:txBody>
                  <a:tcPr anchor="ctr">
                    <a:blipFill rotWithShape="0">
                      <a:blip r:embed="rId4"/>
                      <a:stretch>
                        <a:fillRect l="-410" t="-139216" r="-820" b="-529412"/>
                      </a:stretch>
                    </a:blipFill>
                  </a:tcPr>
                </a:tc>
              </a:tr>
              <a:tr h="620665">
                <a:tc>
                  <a:txBody>
                    <a:bodyPr/>
                    <a:lstStyle/>
                    <a:p>
                      <a:endParaRPr lang="en-US"/>
                    </a:p>
                  </a:txBody>
                  <a:tcPr anchor="ctr">
                    <a:blipFill rotWithShape="0">
                      <a:blip r:embed="rId4"/>
                      <a:stretch>
                        <a:fillRect l="-410" t="-239216" r="-820" b="-429412"/>
                      </a:stretch>
                    </a:blipFill>
                  </a:tcPr>
                </a:tc>
              </a:tr>
              <a:tr h="620665">
                <a:tc>
                  <a:txBody>
                    <a:bodyPr/>
                    <a:lstStyle/>
                    <a:p>
                      <a:endParaRPr lang="en-US"/>
                    </a:p>
                  </a:txBody>
                  <a:tcPr anchor="ctr">
                    <a:blipFill rotWithShape="0">
                      <a:blip r:embed="rId4"/>
                      <a:stretch>
                        <a:fillRect l="-410" t="-339216" r="-820" b="-329412"/>
                      </a:stretch>
                    </a:blipFill>
                  </a:tcPr>
                </a:tc>
              </a:tr>
              <a:tr h="907153">
                <a:tc>
                  <a:txBody>
                    <a:bodyPr/>
                    <a:lstStyle/>
                    <a:p>
                      <a:pPr algn="l" rtl="1"/>
                      <a:r>
                        <a:rPr lang="ar-SA" sz="1600" dirty="0" smtClean="0"/>
                        <a:t>.</a:t>
                      </a:r>
                    </a:p>
                    <a:p>
                      <a:pPr algn="l" rtl="1"/>
                      <a:r>
                        <a:rPr lang="ar-SA" sz="1600" dirty="0" smtClean="0"/>
                        <a:t>.</a:t>
                      </a:r>
                    </a:p>
                    <a:p>
                      <a:pPr algn="l" rtl="1"/>
                      <a:r>
                        <a:rPr lang="ar-SA" sz="1600" dirty="0" smtClean="0"/>
                        <a:t>.</a:t>
                      </a:r>
                      <a:endParaRPr lang="ar-SA" sz="1600" dirty="0"/>
                    </a:p>
                  </a:txBody>
                  <a:tcPr anchor="ctr"/>
                </a:tc>
              </a:tr>
              <a:tr h="579776">
                <a:tc>
                  <a:txBody>
                    <a:bodyPr/>
                    <a:lstStyle/>
                    <a:p>
                      <a:endParaRPr lang="en-US" dirty="0"/>
                    </a:p>
                  </a:txBody>
                  <a:tcPr anchor="ctr">
                    <a:blipFill rotWithShape="0">
                      <a:blip r:embed="rId4"/>
                      <a:stretch>
                        <a:fillRect l="-410" t="-628421" r="-820" b="-96842"/>
                      </a:stretch>
                    </a:blipFill>
                  </a:tcPr>
                </a:tc>
              </a:tr>
              <a:tr h="572815">
                <a:tc>
                  <a:txBody>
                    <a:bodyPr/>
                    <a:lstStyle/>
                    <a:p>
                      <a:endParaRPr lang="en-US" dirty="0"/>
                    </a:p>
                  </a:txBody>
                  <a:tcPr anchor="ctr">
                    <a:blipFill rotWithShape="0">
                      <a:blip r:embed="rId4"/>
                      <a:stretch>
                        <a:fillRect l="-410" t="-768889" r="-820" b="-2222"/>
                      </a:stretch>
                    </a:blipFill>
                  </a:tcPr>
                </a:tc>
              </a:tr>
            </a:tbl>
          </a:graphicData>
        </a:graphic>
      </p:graphicFrame>
    </p:spTree>
    <p:extLst>
      <p:ext uri="{BB962C8B-B14F-4D97-AF65-F5344CB8AC3E}">
        <p14:creationId xmlns:p14="http://schemas.microsoft.com/office/powerpoint/2010/main" val="16436966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76624" y="548680"/>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002060"/>
                </a:solidFill>
              </a:rPr>
              <a:t>مثال لبيانات وصفية</a:t>
            </a:r>
            <a:endParaRPr lang="ar-SA" sz="2000" b="1" dirty="0">
              <a:solidFill>
                <a:srgbClr val="002060"/>
              </a:solidFill>
            </a:endParaRPr>
          </a:p>
        </p:txBody>
      </p:sp>
      <p:sp>
        <p:nvSpPr>
          <p:cNvPr id="3" name="مربع نص 2"/>
          <p:cNvSpPr txBox="1"/>
          <p:nvPr/>
        </p:nvSpPr>
        <p:spPr>
          <a:xfrm>
            <a:off x="1907704" y="1558598"/>
            <a:ext cx="5688632" cy="400110"/>
          </a:xfrm>
          <a:prstGeom prst="rect">
            <a:avLst/>
          </a:prstGeom>
          <a:noFill/>
          <a:ln w="57150">
            <a:solidFill>
              <a:schemeClr val="tx2">
                <a:lumMod val="60000"/>
                <a:lumOff val="40000"/>
              </a:schemeClr>
            </a:solidFill>
          </a:ln>
        </p:spPr>
        <p:txBody>
          <a:bodyPr wrap="square" rtlCol="1">
            <a:spAutoFit/>
          </a:bodyPr>
          <a:lstStyle/>
          <a:p>
            <a:pPr algn="ctr"/>
            <a:r>
              <a:rPr lang="ar-SA" sz="2000" dirty="0" smtClean="0"/>
              <a:t>الجدول التالي يبين مؤهلات منسوبي إحدى الشركات</a:t>
            </a:r>
            <a:endParaRPr lang="ar-SA" sz="2000" dirty="0"/>
          </a:p>
        </p:txBody>
      </p:sp>
      <p:graphicFrame>
        <p:nvGraphicFramePr>
          <p:cNvPr id="4" name="جدول 3"/>
          <p:cNvGraphicFramePr>
            <a:graphicFrameLocks noGrp="1"/>
          </p:cNvGraphicFramePr>
          <p:nvPr>
            <p:extLst/>
          </p:nvPr>
        </p:nvGraphicFramePr>
        <p:xfrm>
          <a:off x="1261371" y="2564904"/>
          <a:ext cx="6336701" cy="1854200"/>
        </p:xfrm>
        <a:graphic>
          <a:graphicData uri="http://schemas.openxmlformats.org/drawingml/2006/table">
            <a:tbl>
              <a:tblPr rtl="1" firstRow="1" bandRow="1">
                <a:tableStyleId>{F5AB1C69-6EDB-4FF4-983F-18BD219EF322}</a:tableStyleId>
              </a:tblPr>
              <a:tblGrid>
                <a:gridCol w="905243"/>
                <a:gridCol w="905243"/>
                <a:gridCol w="905243"/>
                <a:gridCol w="905243"/>
                <a:gridCol w="905243"/>
                <a:gridCol w="905243"/>
                <a:gridCol w="905243"/>
              </a:tblGrid>
              <a:tr h="370840">
                <a:tc>
                  <a:txBody>
                    <a:bodyPr/>
                    <a:lstStyle/>
                    <a:p>
                      <a:pPr algn="ctr" rtl="1"/>
                      <a:r>
                        <a:rPr lang="ar-SA" sz="1600" b="1" dirty="0" smtClean="0">
                          <a:solidFill>
                            <a:srgbClr val="002060"/>
                          </a:solidFill>
                        </a:rPr>
                        <a:t>ثانوي</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دكتوراه</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solidFill>
                      <a:schemeClr val="accent5">
                        <a:lumMod val="20000"/>
                        <a:lumOff val="80000"/>
                      </a:schemeClr>
                    </a:solidFill>
                  </a:tcP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solidFill>
                      <a:schemeClr val="accent5">
                        <a:lumMod val="20000"/>
                        <a:lumOff val="80000"/>
                      </a:schemeClr>
                    </a:solidFill>
                  </a:tcPr>
                </a:tc>
              </a:tr>
              <a:tr h="370840">
                <a:tc>
                  <a:txBody>
                    <a:bodyPr/>
                    <a:lstStyle/>
                    <a:p>
                      <a:pPr algn="ctr" rtl="1"/>
                      <a:r>
                        <a:rPr lang="ar-SA" sz="1600" b="1" dirty="0" smtClean="0">
                          <a:solidFill>
                            <a:srgbClr val="002060"/>
                          </a:solidFill>
                        </a:rPr>
                        <a:t>ابتدائي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متوسط</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r>
              <a:tr h="370840">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متوسط</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دكتوراه</a:t>
                      </a:r>
                      <a:endParaRPr lang="ar-SA" sz="1600" b="1" dirty="0">
                        <a:solidFill>
                          <a:srgbClr val="002060"/>
                        </a:solidFill>
                      </a:endParaRPr>
                    </a:p>
                  </a:txBody>
                  <a:tcPr anchor="ctr"/>
                </a:tc>
              </a:tr>
              <a:tr h="370840">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r>
              <a:tr h="370840">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solidFill>
                            <a:srgbClr val="002060"/>
                          </a:solidFill>
                        </a:rPr>
                        <a:t>ثانوي</a:t>
                      </a:r>
                    </a:p>
                  </a:txBody>
                  <a:tcPr anchor="ctr"/>
                </a:tc>
                <a:tc>
                  <a:txBody>
                    <a:bodyPr/>
                    <a:lstStyle/>
                    <a:p>
                      <a:pPr algn="ctr" rtl="1"/>
                      <a:r>
                        <a:rPr lang="ar-SA" sz="1600" b="1" dirty="0" smtClean="0">
                          <a:solidFill>
                            <a:srgbClr val="002060"/>
                          </a:solidFill>
                        </a:rPr>
                        <a:t>ثانوي</a:t>
                      </a:r>
                      <a:endParaRPr lang="ar-SA" sz="1600" b="1" dirty="0">
                        <a:solidFill>
                          <a:srgbClr val="002060"/>
                        </a:solidFill>
                      </a:endParaRPr>
                    </a:p>
                  </a:txBody>
                  <a:tcPr anchor="ctr"/>
                </a:tc>
                <a:tc>
                  <a:txBody>
                    <a:bodyPr/>
                    <a:lstStyle/>
                    <a:p>
                      <a:pPr algn="ctr" rtl="1"/>
                      <a:r>
                        <a:rPr lang="ar-SA" sz="1600" b="1" dirty="0" smtClean="0">
                          <a:solidFill>
                            <a:srgbClr val="002060"/>
                          </a:solidFill>
                        </a:rPr>
                        <a:t>جامعي</a:t>
                      </a:r>
                      <a:endParaRPr lang="ar-SA" sz="1600" b="1" dirty="0">
                        <a:solidFill>
                          <a:srgbClr val="002060"/>
                        </a:solidFill>
                      </a:endParaRPr>
                    </a:p>
                  </a:txBody>
                  <a:tcPr anchor="ctr"/>
                </a:tc>
                <a:tc>
                  <a:txBody>
                    <a:bodyPr/>
                    <a:lstStyle/>
                    <a:p>
                      <a:pPr algn="ctr" rtl="1"/>
                      <a:r>
                        <a:rPr lang="ar-SA" sz="1600" b="1" dirty="0" smtClean="0">
                          <a:solidFill>
                            <a:srgbClr val="002060"/>
                          </a:solidFill>
                        </a:rPr>
                        <a:t>متوسط</a:t>
                      </a:r>
                      <a:endParaRPr lang="ar-SA" sz="1600" b="1" dirty="0">
                        <a:solidFill>
                          <a:srgbClr val="002060"/>
                        </a:solidFill>
                      </a:endParaRPr>
                    </a:p>
                  </a:txBody>
                  <a:tcPr anchor="ctr"/>
                </a:tc>
              </a:tr>
            </a:tbl>
          </a:graphicData>
        </a:graphic>
      </p:graphicFrame>
      <p:sp>
        <p:nvSpPr>
          <p:cNvPr id="6" name="مربع نص 5"/>
          <p:cNvSpPr txBox="1"/>
          <p:nvPr/>
        </p:nvSpPr>
        <p:spPr>
          <a:xfrm>
            <a:off x="1691680" y="4941168"/>
            <a:ext cx="5688632" cy="400110"/>
          </a:xfrm>
          <a:prstGeom prst="rect">
            <a:avLst/>
          </a:prstGeom>
          <a:noFill/>
          <a:ln w="57150">
            <a:solidFill>
              <a:srgbClr val="FFFF00"/>
            </a:solidFill>
          </a:ln>
        </p:spPr>
        <p:txBody>
          <a:bodyPr wrap="square" rtlCol="1">
            <a:spAutoFit/>
          </a:bodyPr>
          <a:lstStyle/>
          <a:p>
            <a:pPr algn="ctr"/>
            <a:r>
              <a:rPr lang="ar-SA" sz="2000" dirty="0" smtClean="0"/>
              <a:t>نكون الجدول التكراري</a:t>
            </a:r>
            <a:endParaRPr lang="ar-SA" sz="2000" dirty="0"/>
          </a:p>
        </p:txBody>
      </p:sp>
    </p:spTree>
    <p:extLst>
      <p:ext uri="{BB962C8B-B14F-4D97-AF65-F5344CB8AC3E}">
        <p14:creationId xmlns:p14="http://schemas.microsoft.com/office/powerpoint/2010/main" val="287776379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596976696"/>
              </p:ext>
            </p:extLst>
          </p:nvPr>
        </p:nvGraphicFramePr>
        <p:xfrm>
          <a:off x="1042813" y="829935"/>
          <a:ext cx="5041355" cy="3240002"/>
        </p:xfrm>
        <a:graphic>
          <a:graphicData uri="http://schemas.openxmlformats.org/drawingml/2006/table">
            <a:tbl>
              <a:tblPr rtl="1" firstRow="1" bandRow="1">
                <a:tableStyleId>{7DF18680-E054-41AD-8BC1-D1AEF772440D}</a:tableStyleId>
              </a:tblPr>
              <a:tblGrid>
                <a:gridCol w="1305468"/>
                <a:gridCol w="2055435"/>
                <a:gridCol w="1680452"/>
              </a:tblGrid>
              <a:tr h="669122">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العلامات</a:t>
                      </a:r>
                      <a:endParaRPr lang="ar-SA" sz="1600" dirty="0">
                        <a:solidFill>
                          <a:schemeClr val="bg1"/>
                        </a:solidFill>
                      </a:endParaRPr>
                    </a:p>
                  </a:txBody>
                  <a:tcPr anchor="ctr"/>
                </a:tc>
                <a:tc>
                  <a:txBody>
                    <a:bodyPr/>
                    <a:lstStyle/>
                    <a:p>
                      <a:pPr algn="ctr" rtl="1"/>
                      <a:r>
                        <a:rPr lang="ar-SA" sz="1600" dirty="0" smtClean="0">
                          <a:solidFill>
                            <a:schemeClr val="bg1"/>
                          </a:solidFill>
                        </a:rPr>
                        <a:t>المؤهل العلمي</a:t>
                      </a:r>
                    </a:p>
                    <a:p>
                      <a:pPr algn="ctr" rtl="1"/>
                      <a:r>
                        <a:rPr lang="ar-SA" sz="1600" dirty="0" smtClean="0">
                          <a:solidFill>
                            <a:schemeClr val="bg1"/>
                          </a:solidFill>
                        </a:rPr>
                        <a:t>(الفئات)</a:t>
                      </a:r>
                      <a:endParaRPr lang="ar-SA" sz="1600" dirty="0">
                        <a:solidFill>
                          <a:schemeClr val="bg1"/>
                        </a:solidFill>
                      </a:endParaRPr>
                    </a:p>
                  </a:txBody>
                  <a:tcPr anchor="ctr"/>
                </a:tc>
              </a:tr>
              <a:tr h="428480">
                <a:tc>
                  <a:txBody>
                    <a:bodyPr/>
                    <a:lstStyle/>
                    <a:p>
                      <a:endParaRPr lang="ar-SA" dirty="0"/>
                    </a:p>
                  </a:txBody>
                  <a:tcPr anchor="ctr"/>
                </a:tc>
                <a:tc>
                  <a:txBody>
                    <a:bodyPr/>
                    <a:lstStyle/>
                    <a:p>
                      <a:pPr algn="ctr" rtl="1"/>
                      <a:endParaRPr lang="ar-SA" sz="1800" dirty="0">
                        <a:solidFill>
                          <a:schemeClr val="bg1"/>
                        </a:solidFill>
                      </a:endParaRPr>
                    </a:p>
                  </a:txBody>
                  <a:tcPr anchor="ctr"/>
                </a:tc>
                <a:tc>
                  <a:txBody>
                    <a:bodyPr/>
                    <a:lstStyle/>
                    <a:p>
                      <a:pPr algn="ctr" rtl="1"/>
                      <a:r>
                        <a:rPr lang="ar-SA" sz="1800" b="1" dirty="0" smtClean="0">
                          <a:solidFill>
                            <a:schemeClr val="tx1"/>
                          </a:solidFill>
                        </a:rPr>
                        <a:t>دكتوراه</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SA" sz="1800" b="1" dirty="0" smtClean="0">
                          <a:solidFill>
                            <a:schemeClr val="tx1"/>
                          </a:solidFill>
                        </a:rPr>
                        <a:t>جامعي</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SA" sz="1800" b="1" dirty="0" smtClean="0">
                          <a:solidFill>
                            <a:schemeClr val="tx1"/>
                          </a:solidFill>
                        </a:rPr>
                        <a:t>ثانوي</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SA" sz="1800" b="1" dirty="0" smtClean="0">
                          <a:solidFill>
                            <a:schemeClr val="tx1"/>
                          </a:solidFill>
                        </a:rPr>
                        <a:t>متوسط </a:t>
                      </a:r>
                      <a:endParaRPr lang="ar-SA" sz="1800" b="1" dirty="0">
                        <a:solidFill>
                          <a:schemeClr val="tx1"/>
                        </a:solidFill>
                      </a:endParaRPr>
                    </a:p>
                  </a:txBody>
                  <a:tcPr anchor="ctr"/>
                </a:tc>
              </a:tr>
              <a:tr h="428480">
                <a:tc>
                  <a:txBody>
                    <a:bodyPr/>
                    <a:lstStyle/>
                    <a:p>
                      <a:endParaRPr lang="ar-SA"/>
                    </a:p>
                  </a:txBody>
                  <a:tcPr anchor="ctr"/>
                </a:tc>
                <a:tc>
                  <a:txBody>
                    <a:bodyPr/>
                    <a:lstStyle/>
                    <a:p>
                      <a:pPr algn="ctr" rtl="1"/>
                      <a:endParaRPr lang="ar-SA" sz="1800" dirty="0">
                        <a:solidFill>
                          <a:schemeClr val="bg1"/>
                        </a:solidFill>
                      </a:endParaRPr>
                    </a:p>
                  </a:txBody>
                  <a:tcPr anchor="ctr"/>
                </a:tc>
                <a:tc>
                  <a:txBody>
                    <a:bodyPr/>
                    <a:lstStyle/>
                    <a:p>
                      <a:pPr algn="ctr" rtl="1"/>
                      <a:r>
                        <a:rPr lang="ar-SA" sz="1800" b="1" dirty="0" smtClean="0">
                          <a:solidFill>
                            <a:schemeClr val="tx1"/>
                          </a:solidFill>
                        </a:rPr>
                        <a:t>ابتدائي</a:t>
                      </a:r>
                      <a:endParaRPr lang="ar-SA" sz="1800" b="1" dirty="0">
                        <a:solidFill>
                          <a:schemeClr val="tx1"/>
                        </a:solidFill>
                      </a:endParaRPr>
                    </a:p>
                  </a:txBody>
                  <a:tcPr anchor="ctr"/>
                </a:tc>
              </a:tr>
              <a:tr h="428480">
                <a:tc>
                  <a:txBody>
                    <a:bodyPr/>
                    <a:lstStyle/>
                    <a:p>
                      <a:endParaRPr lang="ar-SA" dirty="0"/>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mc:AlternateContent xmlns:mc="http://schemas.openxmlformats.org/markup-compatibility/2006" xmlns:a14="http://schemas.microsoft.com/office/drawing/2010/main">
        <mc:Choice Requires="a14">
          <p:graphicFrame>
            <p:nvGraphicFramePr>
              <p:cNvPr id="70" name="جدول 69"/>
              <p:cNvGraphicFramePr>
                <a:graphicFrameLocks noGrp="1"/>
              </p:cNvGraphicFramePr>
              <p:nvPr>
                <p:extLst/>
              </p:nvPr>
            </p:nvGraphicFramePr>
            <p:xfrm>
              <a:off x="6084168" y="838496"/>
              <a:ext cx="1152128" cy="3614244"/>
            </p:xfrm>
            <a:graphic>
              <a:graphicData uri="http://schemas.openxmlformats.org/drawingml/2006/table">
                <a:tbl>
                  <a:tblPr rtl="1" firstRow="1" bandRow="1">
                    <a:tableStyleId>{7DF18680-E054-41AD-8BC1-D1AEF772440D}</a:tableStyleId>
                  </a:tblPr>
                  <a:tblGrid>
                    <a:gridCol w="1152128"/>
                  </a:tblGrid>
                  <a:tr h="669122">
                    <a:tc>
                      <a:txBody>
                        <a:bodyPr/>
                        <a:lstStyle/>
                        <a:p>
                          <a:pPr algn="ctr" rtl="1"/>
                          <a:r>
                            <a:rPr lang="ar-SA" sz="1600" dirty="0" smtClean="0">
                              <a:solidFill>
                                <a:schemeClr val="bg1"/>
                              </a:solidFill>
                            </a:rPr>
                            <a:t>التكرارالنسبي</a:t>
                          </a:r>
                          <a:endParaRPr lang="ar-SA" sz="1600" dirty="0">
                            <a:solidFill>
                              <a:schemeClr val="bg1"/>
                            </a:solidFill>
                          </a:endParaRPr>
                        </a:p>
                      </a:txBody>
                      <a:tcPr anchor="ctr"/>
                    </a:tc>
                  </a:tr>
                  <a:tr h="428480">
                    <a:tc>
                      <a:txBody>
                        <a:bodyPr/>
                        <a:lstStyle/>
                        <a:p>
                          <a:pPr algn="ctr" rtl="1"/>
                          <a14:m>
                            <m:oMathPara xmlns:m="http://schemas.openxmlformats.org/officeDocument/2006/math">
                              <m:oMathParaPr>
                                <m:jc m:val="centerGroup"/>
                              </m:oMathParaPr>
                              <m:oMath xmlns:m="http://schemas.openxmlformats.org/officeDocument/2006/math">
                                <m:f>
                                  <m:fPr>
                                    <m:ctrlPr>
                                      <a:rPr lang="ar-SA" sz="1600" i="1" smtClean="0">
                                        <a:solidFill>
                                          <a:schemeClr val="tx1"/>
                                        </a:solidFill>
                                        <a:latin typeface="Cambria Math" panose="02040503050406030204" pitchFamily="18" charset="0"/>
                                      </a:rPr>
                                    </m:ctrlPr>
                                  </m:fPr>
                                  <m:num>
                                    <m:r>
                                      <a:rPr lang="ar-SA" sz="1600" b="0" i="1" smtClean="0">
                                        <a:solidFill>
                                          <a:schemeClr val="tx1"/>
                                        </a:solidFill>
                                        <a:latin typeface="Cambria Math"/>
                                      </a:rPr>
                                      <m:t>2</m:t>
                                    </m:r>
                                  </m:num>
                                  <m:den>
                                    <m:r>
                                      <a:rPr lang="ar-SA" sz="1600" b="0" i="1" smtClean="0">
                                        <a:solidFill>
                                          <a:schemeClr val="tx1"/>
                                        </a:solidFill>
                                        <a:latin typeface="Cambria Math"/>
                                      </a:rPr>
                                      <m:t>35</m:t>
                                    </m:r>
                                  </m:den>
                                </m:f>
                                <m:r>
                                  <a:rPr lang="ar-SA" sz="1600" b="0" i="1" smtClean="0">
                                    <a:solidFill>
                                      <a:schemeClr val="tx1"/>
                                    </a:solidFill>
                                    <a:latin typeface="Cambria Math"/>
                                  </a:rPr>
                                  <m:t>=</m:t>
                                </m:r>
                                <m:r>
                                  <a:rPr lang="en-US" sz="1600" b="0" i="1" smtClean="0">
                                    <a:solidFill>
                                      <a:schemeClr val="tx1"/>
                                    </a:solidFill>
                                    <a:latin typeface="Cambria Math"/>
                                  </a:rPr>
                                  <m:t>0</m:t>
                                </m:r>
                                <m:r>
                                  <a:rPr lang="en-US" sz="1600" b="0" i="1" smtClean="0">
                                    <a:solidFill>
                                      <a:schemeClr val="tx1"/>
                                    </a:solidFill>
                                    <a:latin typeface="Cambria Math"/>
                                  </a:rPr>
                                  <m:t>.</m:t>
                                </m:r>
                                <m:r>
                                  <a:rPr lang="en-US" sz="1600" b="0" i="1" smtClean="0">
                                    <a:solidFill>
                                      <a:schemeClr val="tx1"/>
                                    </a:solidFill>
                                    <a:latin typeface="Cambria Math"/>
                                  </a:rPr>
                                  <m:t>057</m:t>
                                </m:r>
                              </m:oMath>
                            </m:oMathPara>
                          </a14:m>
                          <a:endParaRPr lang="ar-SA" sz="1600" dirty="0">
                            <a:solidFill>
                              <a:schemeClr val="tx1"/>
                            </a:solidFill>
                          </a:endParaRPr>
                        </a:p>
                      </a:txBody>
                      <a:tcPr anchor="ctr"/>
                    </a:tc>
                  </a:tr>
                  <a:tr h="428480">
                    <a:tc>
                      <a:txBody>
                        <a:bodyPr/>
                        <a:lstStyle/>
                        <a:p>
                          <a:pPr algn="ctr" rtl="1"/>
                          <a14:m>
                            <m:oMath xmlns:m="http://schemas.openxmlformats.org/officeDocument/2006/math">
                              <m:f>
                                <m:fPr>
                                  <m:ctrlPr>
                                    <a:rPr lang="ar-SA" sz="1600" i="1" smtClean="0">
                                      <a:solidFill>
                                        <a:schemeClr val="tx1"/>
                                      </a:solidFill>
                                      <a:latin typeface="Cambria Math" panose="02040503050406030204" pitchFamily="18" charset="0"/>
                                    </a:rPr>
                                  </m:ctrlPr>
                                </m:fPr>
                                <m:num>
                                  <m:r>
                                    <a:rPr lang="en-US" sz="1600" b="0" i="1" smtClean="0">
                                      <a:solidFill>
                                        <a:schemeClr val="tx1"/>
                                      </a:solidFill>
                                      <a:latin typeface="Cambria Math"/>
                                    </a:rPr>
                                    <m:t>13</m:t>
                                  </m:r>
                                </m:num>
                                <m:den>
                                  <m:r>
                                    <a:rPr lang="ar-SA" sz="1600" b="0" i="1" smtClean="0">
                                      <a:solidFill>
                                        <a:schemeClr val="tx1"/>
                                      </a:solidFill>
                                      <a:latin typeface="Cambria Math"/>
                                    </a:rPr>
                                    <m:t>35</m:t>
                                  </m:r>
                                </m:den>
                              </m:f>
                              <m:r>
                                <a:rPr lang="ar-SA" sz="1600" b="0" i="1" smtClean="0">
                                  <a:solidFill>
                                    <a:schemeClr val="tx1"/>
                                  </a:solidFill>
                                  <a:latin typeface="Cambria Math"/>
                                </a:rPr>
                                <m:t> </m:t>
                              </m:r>
                            </m:oMath>
                          </a14:m>
                          <a:r>
                            <a:rPr lang="ar-SA" sz="1600" dirty="0" smtClean="0">
                              <a:solidFill>
                                <a:schemeClr val="tx1"/>
                              </a:solidFill>
                            </a:rPr>
                            <a:t>=</a:t>
                          </a:r>
                          <a:r>
                            <a:rPr lang="en-US" sz="1600" dirty="0" smtClean="0">
                              <a:solidFill>
                                <a:schemeClr val="tx1"/>
                              </a:solidFill>
                            </a:rPr>
                            <a:t>0.371</a:t>
                          </a:r>
                          <a:endParaRPr lang="ar-SA" sz="1600" dirty="0">
                            <a:solidFill>
                              <a:schemeClr val="tx1"/>
                            </a:solidFill>
                          </a:endParaRPr>
                        </a:p>
                      </a:txBody>
                      <a:tcPr anchor="ctr"/>
                    </a:tc>
                  </a:tr>
                  <a:tr h="428480">
                    <a:tc>
                      <a:txBody>
                        <a:bodyPr/>
                        <a:lstStyle/>
                        <a:p>
                          <a:pPr algn="ctr" rtl="1"/>
                          <a:r>
                            <a:rPr lang="en-US" sz="1600" smtClean="0">
                              <a:solidFill>
                                <a:schemeClr val="tx1"/>
                              </a:solidFill>
                            </a:rPr>
                            <a:t>0.457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0.086</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0.029</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Choice>
        <mc:Fallback xmlns="">
          <p:graphicFrame>
            <p:nvGraphicFramePr>
              <p:cNvPr id="70" name="جدول 69"/>
              <p:cNvGraphicFramePr>
                <a:graphicFrameLocks noGrp="1"/>
              </p:cNvGraphicFramePr>
              <p:nvPr>
                <p:extLst/>
              </p:nvPr>
            </p:nvGraphicFramePr>
            <p:xfrm>
              <a:off x="6084168" y="838496"/>
              <a:ext cx="1152128" cy="3258580"/>
            </p:xfrm>
            <a:graphic>
              <a:graphicData uri="http://schemas.openxmlformats.org/drawingml/2006/table">
                <a:tbl>
                  <a:tblPr rtl="1" firstRow="1" bandRow="1">
                    <a:tableStyleId>{7DF18680-E054-41AD-8BC1-D1AEF772440D}</a:tableStyleId>
                  </a:tblPr>
                  <a:tblGrid>
                    <a:gridCol w="1152128"/>
                  </a:tblGrid>
                  <a:tr h="669122">
                    <a:tc>
                      <a:txBody>
                        <a:bodyPr/>
                        <a:lstStyle/>
                        <a:p>
                          <a:pPr algn="ctr" rtl="1"/>
                          <a:r>
                            <a:rPr lang="ar-SA" sz="1600" dirty="0" smtClean="0">
                              <a:solidFill>
                                <a:schemeClr val="bg1"/>
                              </a:solidFill>
                            </a:rPr>
                            <a:t>التكرارالنسبي</a:t>
                          </a:r>
                          <a:endParaRPr lang="ar-SA" sz="1600" dirty="0">
                            <a:solidFill>
                              <a:schemeClr val="bg1"/>
                            </a:solidFill>
                          </a:endParaRPr>
                        </a:p>
                      </a:txBody>
                      <a:tcPr anchor="ctr"/>
                    </a:tc>
                  </a:tr>
                  <a:tr h="437769">
                    <a:tc>
                      <a:txBody>
                        <a:bodyPr/>
                        <a:lstStyle/>
                        <a:p>
                          <a:endParaRPr lang="en-US"/>
                        </a:p>
                      </a:txBody>
                      <a:tcPr anchor="ctr">
                        <a:blipFill rotWithShape="0">
                          <a:blip r:embed="rId2"/>
                          <a:stretch>
                            <a:fillRect l="-526" t="-154167" r="-2105" b="-497222"/>
                          </a:stretch>
                        </a:blipFill>
                      </a:tcPr>
                    </a:tc>
                  </a:tr>
                  <a:tr h="437769">
                    <a:tc>
                      <a:txBody>
                        <a:bodyPr/>
                        <a:lstStyle/>
                        <a:p>
                          <a:endParaRPr lang="en-US"/>
                        </a:p>
                      </a:txBody>
                      <a:tcPr anchor="ctr">
                        <a:blipFill rotWithShape="0">
                          <a:blip r:embed="rId2"/>
                          <a:stretch>
                            <a:fillRect l="-526" t="-254167" r="-2105" b="-397222"/>
                          </a:stretch>
                        </a:blipFill>
                      </a:tcPr>
                    </a:tc>
                  </a:tr>
                  <a:tr h="428480">
                    <a:tc>
                      <a:txBody>
                        <a:bodyPr/>
                        <a:lstStyle/>
                        <a:p>
                          <a:pPr algn="ctr" rtl="1"/>
                          <a:r>
                            <a:rPr lang="en-US" sz="1600" smtClean="0">
                              <a:solidFill>
                                <a:schemeClr val="tx1"/>
                              </a:solidFill>
                            </a:rPr>
                            <a:t>0.457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0.086</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0.029</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mc:Fallback>
      </mc:AlternateContent>
      <p:graphicFrame>
        <p:nvGraphicFramePr>
          <p:cNvPr id="71" name="جدول 70"/>
          <p:cNvGraphicFramePr>
            <a:graphicFrameLocks noGrp="1"/>
          </p:cNvGraphicFramePr>
          <p:nvPr>
            <p:extLst/>
          </p:nvPr>
        </p:nvGraphicFramePr>
        <p:xfrm>
          <a:off x="7236296" y="829935"/>
          <a:ext cx="1656184" cy="3240002"/>
        </p:xfrm>
        <a:graphic>
          <a:graphicData uri="http://schemas.openxmlformats.org/drawingml/2006/table">
            <a:tbl>
              <a:tblPr rtl="1" firstRow="1" bandRow="1">
                <a:tableStyleId>{7DF18680-E054-41AD-8BC1-D1AEF772440D}</a:tableStyleId>
              </a:tblPr>
              <a:tblGrid>
                <a:gridCol w="1656184"/>
              </a:tblGrid>
              <a:tr h="669122">
                <a:tc>
                  <a:txBody>
                    <a:bodyPr/>
                    <a:lstStyle/>
                    <a:p>
                      <a:pPr algn="ctr" rtl="1"/>
                      <a:r>
                        <a:rPr lang="ar-SA" sz="1400" dirty="0" smtClean="0">
                          <a:solidFill>
                            <a:schemeClr val="bg1"/>
                          </a:solidFill>
                        </a:rPr>
                        <a:t>التكرار المئوي</a:t>
                      </a:r>
                      <a:r>
                        <a:rPr lang="en-US" sz="1400" dirty="0" smtClean="0">
                          <a:solidFill>
                            <a:schemeClr val="bg1"/>
                          </a:solidFill>
                        </a:rPr>
                        <a:t>%</a:t>
                      </a:r>
                      <a:endParaRPr lang="ar-SA" sz="1400" dirty="0">
                        <a:solidFill>
                          <a:schemeClr val="bg1"/>
                        </a:solidFill>
                      </a:endParaRPr>
                    </a:p>
                  </a:txBody>
                  <a:tcPr anchor="ctr"/>
                </a:tc>
              </a:tr>
              <a:tr h="428480">
                <a:tc>
                  <a:txBody>
                    <a:bodyPr/>
                    <a:lstStyle/>
                    <a:p>
                      <a:pPr algn="ctr" rtl="1"/>
                      <a:r>
                        <a:rPr lang="en-US" sz="1600" dirty="0" smtClean="0">
                          <a:solidFill>
                            <a:schemeClr val="tx1"/>
                          </a:solidFill>
                        </a:rPr>
                        <a:t>0.057×100=5.7%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37.1</a:t>
                      </a:r>
                      <a:r>
                        <a:rPr lang="ar-SA" sz="1600" dirty="0" smtClean="0">
                          <a:solidFill>
                            <a:schemeClr val="tx1"/>
                          </a:solidFill>
                        </a:rPr>
                        <a:t>=</a:t>
                      </a:r>
                      <a:r>
                        <a:rPr lang="en-US" sz="1600" dirty="0" smtClean="0">
                          <a:solidFill>
                            <a:schemeClr val="tx1"/>
                          </a:solidFill>
                        </a:rPr>
                        <a:t>0.371×100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45.7 %</a:t>
                      </a:r>
                      <a:endParaRPr lang="ar-SA" sz="1600" dirty="0">
                        <a:solidFill>
                          <a:schemeClr val="tx1"/>
                        </a:solidFill>
                      </a:endParaRPr>
                    </a:p>
                  </a:txBody>
                  <a:tcPr anchor="ctr"/>
                </a:tc>
              </a:tr>
              <a:tr h="428480">
                <a:tc>
                  <a:txBody>
                    <a:bodyPr/>
                    <a:lstStyle/>
                    <a:p>
                      <a:pPr algn="ctr" rtl="1"/>
                      <a:r>
                        <a:rPr lang="en-US" sz="1600" dirty="0" smtClean="0">
                          <a:solidFill>
                            <a:schemeClr val="tx1"/>
                          </a:solidFill>
                        </a:rPr>
                        <a:t>8.6 %</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2.9 %</a:t>
                      </a:r>
                      <a:endParaRPr lang="ar-SA" sz="1600" dirty="0">
                        <a:solidFill>
                          <a:schemeClr val="tx1"/>
                        </a:solidFill>
                      </a:endParaRPr>
                    </a:p>
                  </a:txBody>
                  <a:tcPr anchor="ctr"/>
                </a:tc>
              </a:tr>
              <a:tr h="428480">
                <a:tc>
                  <a:txBody>
                    <a:bodyPr/>
                    <a:lstStyle/>
                    <a:p>
                      <a:pPr algn="ctr" rtl="1"/>
                      <a:r>
                        <a:rPr lang="en-US" sz="1600" smtClean="0">
                          <a:solidFill>
                            <a:schemeClr val="tx1"/>
                          </a:solidFill>
                        </a:rPr>
                        <a:t>100 %</a:t>
                      </a:r>
                      <a:endParaRPr lang="ar-SA" sz="1600" dirty="0">
                        <a:solidFill>
                          <a:schemeClr val="tx1"/>
                        </a:solidFill>
                      </a:endParaRPr>
                    </a:p>
                  </a:txBody>
                  <a:tcPr anchor="ctr"/>
                </a:tc>
              </a:tr>
            </a:tbl>
          </a:graphicData>
        </a:graphic>
      </p:graphicFrame>
      <p:graphicFrame>
        <p:nvGraphicFramePr>
          <p:cNvPr id="7" name="جدول 6"/>
          <p:cNvGraphicFramePr>
            <a:graphicFrameLocks noGrp="1"/>
          </p:cNvGraphicFramePr>
          <p:nvPr>
            <p:extLst/>
          </p:nvPr>
        </p:nvGraphicFramePr>
        <p:xfrm>
          <a:off x="4788024" y="822421"/>
          <a:ext cx="1305468" cy="3240002"/>
        </p:xfrm>
        <a:graphic>
          <a:graphicData uri="http://schemas.openxmlformats.org/drawingml/2006/table">
            <a:tbl>
              <a:tblPr rtl="1" firstRow="1" bandRow="1">
                <a:tableStyleId>{7DF18680-E054-41AD-8BC1-D1AEF772440D}</a:tableStyleId>
              </a:tblPr>
              <a:tblGrid>
                <a:gridCol w="1305468"/>
              </a:tblGrid>
              <a:tr h="669122">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r>
              <a:tr h="428480">
                <a:tc>
                  <a:txBody>
                    <a:bodyPr/>
                    <a:lstStyle/>
                    <a:p>
                      <a:pPr algn="ctr" rtl="1"/>
                      <a:r>
                        <a:rPr lang="en-US" sz="1800" dirty="0" smtClean="0">
                          <a:solidFill>
                            <a:schemeClr val="tx1"/>
                          </a:solidFill>
                        </a:rPr>
                        <a:t>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16</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1</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35</a:t>
                      </a:r>
                      <a:endParaRPr lang="ar-SA" sz="1800" dirty="0">
                        <a:solidFill>
                          <a:schemeClr val="tx1"/>
                        </a:solidFill>
                      </a:endParaRPr>
                    </a:p>
                  </a:txBody>
                  <a:tcPr anchor="ctr"/>
                </a:tc>
              </a:tr>
            </a:tbl>
          </a:graphicData>
        </a:graphic>
      </p:graphicFrame>
      <p:cxnSp>
        <p:nvCxnSpPr>
          <p:cNvPr id="8" name="Straight Connector 7"/>
          <p:cNvCxnSpPr/>
          <p:nvPr/>
        </p:nvCxnSpPr>
        <p:spPr>
          <a:xfrm flipH="1">
            <a:off x="3634308" y="1628800"/>
            <a:ext cx="24146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745948" y="1664158"/>
            <a:ext cx="24146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572000" y="198884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27984" y="198884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311795" y="1988840"/>
            <a:ext cx="116189"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166985" y="1988840"/>
            <a:ext cx="14481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57753" y="1988840"/>
            <a:ext cx="45237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843400" y="201068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718429" y="201065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574413" y="201791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475106" y="199810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140504" y="201065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057159" y="202286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64302" y="1998070"/>
            <a:ext cx="45237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566110" y="2403784"/>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30219" y="2382391"/>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277819" y="238085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148874" y="238085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803768" y="238085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683034" y="2403784"/>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574413" y="2426718"/>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465020" y="2449652"/>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462650" y="2392317"/>
            <a:ext cx="45237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57752" y="2380850"/>
            <a:ext cx="45237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111364" y="2392317"/>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185742" y="238085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018211" y="2392317"/>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255639" y="2407438"/>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7516" y="2388411"/>
            <a:ext cx="452373"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790831" y="2403784"/>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862445" y="2924944"/>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745948" y="2913459"/>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601932" y="2924944"/>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718429" y="3287292"/>
            <a:ext cx="144016"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1064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3"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002060"/>
                </a:solidFill>
              </a:rPr>
              <a:t>مثال لبيانات كمية منفصلة</a:t>
            </a:r>
            <a:endParaRPr lang="ar-SA" sz="2000" b="1" dirty="0">
              <a:solidFill>
                <a:srgbClr val="002060"/>
              </a:solidFill>
            </a:endParaRPr>
          </a:p>
        </p:txBody>
      </p:sp>
      <p:sp>
        <p:nvSpPr>
          <p:cNvPr id="3" name="مربع نص 2"/>
          <p:cNvSpPr txBox="1"/>
          <p:nvPr/>
        </p:nvSpPr>
        <p:spPr>
          <a:xfrm>
            <a:off x="771699" y="1218408"/>
            <a:ext cx="7848872" cy="369332"/>
          </a:xfrm>
          <a:prstGeom prst="rect">
            <a:avLst/>
          </a:prstGeom>
          <a:noFill/>
          <a:ln w="57150">
            <a:solidFill>
              <a:schemeClr val="tx2">
                <a:lumMod val="60000"/>
                <a:lumOff val="40000"/>
              </a:schemeClr>
            </a:solidFill>
          </a:ln>
        </p:spPr>
        <p:txBody>
          <a:bodyPr wrap="square" rtlCol="1">
            <a:spAutoFit/>
          </a:bodyPr>
          <a:lstStyle/>
          <a:p>
            <a:pPr algn="ctr"/>
            <a:r>
              <a:rPr lang="ar-SA" dirty="0" smtClean="0"/>
              <a:t>الجدول التالي يبين عدد أيام غياب 30 طالب في الأسبوع الثاني من شهر رمضان</a:t>
            </a:r>
            <a:endParaRPr lang="ar-SA" dirty="0"/>
          </a:p>
        </p:txBody>
      </p:sp>
      <p:graphicFrame>
        <p:nvGraphicFramePr>
          <p:cNvPr id="4" name="جدول 3"/>
          <p:cNvGraphicFramePr>
            <a:graphicFrameLocks noGrp="1"/>
          </p:cNvGraphicFramePr>
          <p:nvPr>
            <p:extLst/>
          </p:nvPr>
        </p:nvGraphicFramePr>
        <p:xfrm>
          <a:off x="1187624" y="1916832"/>
          <a:ext cx="6624735" cy="936104"/>
        </p:xfrm>
        <a:graphic>
          <a:graphicData uri="http://schemas.openxmlformats.org/drawingml/2006/table">
            <a:tbl>
              <a:tblPr rtl="1" firstRow="1" bandRow="1">
                <a:tableStyleId>{F5AB1C69-6EDB-4FF4-983F-18BD219EF322}</a:tableStyleId>
              </a:tblPr>
              <a:tblGrid>
                <a:gridCol w="441649"/>
                <a:gridCol w="441649"/>
                <a:gridCol w="441649"/>
                <a:gridCol w="441649"/>
                <a:gridCol w="441649"/>
                <a:gridCol w="441649"/>
                <a:gridCol w="441649"/>
                <a:gridCol w="441649"/>
                <a:gridCol w="441649"/>
                <a:gridCol w="441649"/>
                <a:gridCol w="441649"/>
                <a:gridCol w="441649"/>
                <a:gridCol w="441649"/>
                <a:gridCol w="441649"/>
                <a:gridCol w="441649"/>
              </a:tblGrid>
              <a:tr h="468052">
                <a:tc>
                  <a:txBody>
                    <a:bodyPr/>
                    <a:lstStyle/>
                    <a:p>
                      <a:pPr algn="ctr" rtl="0"/>
                      <a:r>
                        <a:rPr lang="en-US"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3</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3</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2</a:t>
                      </a:r>
                      <a:endParaRPr lang="ar-SA" sz="1600" b="1" dirty="0">
                        <a:solidFill>
                          <a:schemeClr val="tx1"/>
                        </a:solidFill>
                      </a:endParaRPr>
                    </a:p>
                  </a:txBody>
                  <a:tcPr anchor="ctr">
                    <a:solidFill>
                      <a:schemeClr val="accent5">
                        <a:lumMod val="20000"/>
                        <a:lumOff val="80000"/>
                      </a:schemeClr>
                    </a:solidFill>
                  </a:tcPr>
                </a:tc>
              </a:tr>
              <a:tr h="468052">
                <a:tc>
                  <a:txBody>
                    <a:bodyPr/>
                    <a:lstStyle/>
                    <a:p>
                      <a:pPr algn="ctr" rtl="1"/>
                      <a:r>
                        <a:rPr lang="en-US" sz="1600" b="1" dirty="0" smtClean="0">
                          <a:solidFill>
                            <a:schemeClr val="tx1"/>
                          </a:solidFill>
                        </a:rPr>
                        <a:t>2</a:t>
                      </a:r>
                      <a:endParaRPr lang="ar-SA" sz="1600" b="1" dirty="0">
                        <a:solidFill>
                          <a:schemeClr val="tx1"/>
                        </a:solidFill>
                      </a:endParaRPr>
                    </a:p>
                  </a:txBody>
                  <a:tcPr anchor="ctr"/>
                </a:tc>
                <a:tc>
                  <a:txBody>
                    <a:bodyPr/>
                    <a:lstStyle/>
                    <a:p>
                      <a:pPr algn="ctr" rtl="1"/>
                      <a:r>
                        <a:rPr lang="en-US" sz="1600" b="1" dirty="0" smtClean="0">
                          <a:solidFill>
                            <a:schemeClr val="tx1"/>
                          </a:solidFill>
                        </a:rPr>
                        <a:t>3</a:t>
                      </a:r>
                      <a:endParaRPr lang="ar-SA" sz="1600" b="1" dirty="0">
                        <a:solidFill>
                          <a:schemeClr val="tx1"/>
                        </a:solidFill>
                      </a:endParaRPr>
                    </a:p>
                  </a:txBody>
                  <a:tcPr anchor="ctr"/>
                </a:tc>
                <a:tc>
                  <a:txBody>
                    <a:bodyPr/>
                    <a:lstStyle/>
                    <a:p>
                      <a:pPr algn="ctr" rtl="1"/>
                      <a:r>
                        <a:rPr lang="en-US" sz="1600" b="1" dirty="0" smtClean="0">
                          <a:solidFill>
                            <a:schemeClr val="tx1"/>
                          </a:solidFill>
                        </a:rPr>
                        <a:t>1</a:t>
                      </a:r>
                      <a:endParaRPr lang="ar-SA" sz="1600" b="1" dirty="0">
                        <a:solidFill>
                          <a:schemeClr val="tx1"/>
                        </a:solidFill>
                      </a:endParaRPr>
                    </a:p>
                  </a:txBody>
                  <a:tcPr anchor="ctr"/>
                </a:tc>
                <a:tc>
                  <a:txBody>
                    <a:bodyPr/>
                    <a:lstStyle/>
                    <a:p>
                      <a:pPr algn="ctr" rtl="1"/>
                      <a:r>
                        <a:rPr lang="en-US" sz="1600" b="1" dirty="0" smtClean="0">
                          <a:solidFill>
                            <a:schemeClr val="tx1"/>
                          </a:solidFill>
                        </a:rPr>
                        <a:t>0</a:t>
                      </a:r>
                      <a:endParaRPr lang="ar-SA" sz="1600" b="1" dirty="0">
                        <a:solidFill>
                          <a:schemeClr val="tx1"/>
                        </a:solidFill>
                      </a:endParaRPr>
                    </a:p>
                  </a:txBody>
                  <a:tcPr anchor="ctr"/>
                </a:tc>
                <a:tc>
                  <a:txBody>
                    <a:bodyPr/>
                    <a:lstStyle/>
                    <a:p>
                      <a:pPr algn="ctr" rtl="1"/>
                      <a:r>
                        <a:rPr lang="en-US" sz="1600" b="1" dirty="0" smtClean="0">
                          <a:solidFill>
                            <a:schemeClr val="tx1"/>
                          </a:solidFill>
                        </a:rPr>
                        <a:t>2</a:t>
                      </a:r>
                      <a:endParaRPr lang="ar-SA" sz="1600" b="1" dirty="0">
                        <a:solidFill>
                          <a:schemeClr val="tx1"/>
                        </a:solidFill>
                      </a:endParaRPr>
                    </a:p>
                  </a:txBody>
                  <a:tcPr anchor="ctr"/>
                </a:tc>
                <a:tc>
                  <a:txBody>
                    <a:bodyPr/>
                    <a:lstStyle/>
                    <a:p>
                      <a:pPr algn="ctr" rtl="1"/>
                      <a:r>
                        <a:rPr lang="en-US" sz="1600" b="1" dirty="0" smtClean="0">
                          <a:solidFill>
                            <a:schemeClr val="tx1"/>
                          </a:solidFill>
                        </a:rPr>
                        <a:t>0</a:t>
                      </a:r>
                      <a:endParaRPr lang="ar-SA" sz="1600" b="1" dirty="0">
                        <a:solidFill>
                          <a:schemeClr val="tx1"/>
                        </a:solidFill>
                      </a:endParaRPr>
                    </a:p>
                  </a:txBody>
                  <a:tcPr anchor="ctr"/>
                </a:tc>
                <a:tc>
                  <a:txBody>
                    <a:bodyPr/>
                    <a:lstStyle/>
                    <a:p>
                      <a:pPr algn="ctr" rtl="1"/>
                      <a:r>
                        <a:rPr lang="en-US" sz="1600" b="1" dirty="0" smtClean="0">
                          <a:solidFill>
                            <a:schemeClr val="tx1"/>
                          </a:solidFill>
                        </a:rPr>
                        <a:t>0</a:t>
                      </a:r>
                      <a:endParaRPr lang="ar-SA" sz="1600" b="1" dirty="0">
                        <a:solidFill>
                          <a:schemeClr val="tx1"/>
                        </a:solidFill>
                      </a:endParaRPr>
                    </a:p>
                  </a:txBody>
                  <a:tcPr anchor="ctr"/>
                </a:tc>
                <a:tc>
                  <a:txBody>
                    <a:bodyPr/>
                    <a:lstStyle/>
                    <a:p>
                      <a:pPr algn="ctr" rtl="1"/>
                      <a:r>
                        <a:rPr lang="en-US" sz="1600" b="1" dirty="0" smtClean="0">
                          <a:solidFill>
                            <a:schemeClr val="tx1"/>
                          </a:solidFill>
                        </a:rPr>
                        <a:t>1</a:t>
                      </a:r>
                      <a:endParaRPr lang="ar-SA" sz="1600" b="1" dirty="0">
                        <a:solidFill>
                          <a:schemeClr val="tx1"/>
                        </a:solidFill>
                      </a:endParaRPr>
                    </a:p>
                  </a:txBody>
                  <a:tcPr anchor="ctr"/>
                </a:tc>
                <a:tc>
                  <a:txBody>
                    <a:bodyPr/>
                    <a:lstStyle/>
                    <a:p>
                      <a:pPr algn="ctr" rtl="1"/>
                      <a:r>
                        <a:rPr lang="en-US" sz="1600" b="1" dirty="0" smtClean="0">
                          <a:solidFill>
                            <a:schemeClr val="tx1"/>
                          </a:solidFill>
                        </a:rPr>
                        <a:t>0</a:t>
                      </a:r>
                      <a:endParaRPr lang="ar-SA" sz="1600" b="1" dirty="0">
                        <a:solidFill>
                          <a:schemeClr val="tx1"/>
                        </a:solidFill>
                      </a:endParaRPr>
                    </a:p>
                  </a:txBody>
                  <a:tcPr anchor="ctr"/>
                </a:tc>
                <a:tc>
                  <a:txBody>
                    <a:bodyPr/>
                    <a:lstStyle/>
                    <a:p>
                      <a:pPr algn="ctr" rtl="1"/>
                      <a:r>
                        <a:rPr lang="en-US" sz="1600" b="1" dirty="0" smtClean="0">
                          <a:solidFill>
                            <a:schemeClr val="tx1"/>
                          </a:solidFill>
                        </a:rPr>
                        <a:t>1</a:t>
                      </a:r>
                      <a:endParaRPr lang="ar-SA" sz="1600" b="1" dirty="0">
                        <a:solidFill>
                          <a:schemeClr val="tx1"/>
                        </a:solidFill>
                      </a:endParaRPr>
                    </a:p>
                  </a:txBody>
                  <a:tcPr anchor="ctr"/>
                </a:tc>
                <a:tc>
                  <a:txBody>
                    <a:bodyPr/>
                    <a:lstStyle/>
                    <a:p>
                      <a:pPr algn="ctr" rtl="1"/>
                      <a:r>
                        <a:rPr lang="en-US" sz="1600" b="1" dirty="0" smtClean="0">
                          <a:solidFill>
                            <a:schemeClr val="tx1"/>
                          </a:solidFill>
                        </a:rPr>
                        <a:t>2</a:t>
                      </a:r>
                      <a:endParaRPr lang="ar-SA" sz="1600" b="1" dirty="0">
                        <a:solidFill>
                          <a:schemeClr val="tx1"/>
                        </a:solidFill>
                      </a:endParaRPr>
                    </a:p>
                  </a:txBody>
                  <a:tcPr anchor="ctr"/>
                </a:tc>
                <a:tc>
                  <a:txBody>
                    <a:bodyPr/>
                    <a:lstStyle/>
                    <a:p>
                      <a:pPr algn="ctr" rtl="1"/>
                      <a:r>
                        <a:rPr lang="en-US" sz="1600" b="1" dirty="0" smtClean="0">
                          <a:solidFill>
                            <a:schemeClr val="tx1"/>
                          </a:solidFill>
                        </a:rPr>
                        <a:t>4</a:t>
                      </a:r>
                      <a:endParaRPr lang="ar-SA" sz="1600" b="1" dirty="0">
                        <a:solidFill>
                          <a:schemeClr val="tx1"/>
                        </a:solidFill>
                      </a:endParaRPr>
                    </a:p>
                  </a:txBody>
                  <a:tcPr anchor="ctr"/>
                </a:tc>
                <a:tc>
                  <a:txBody>
                    <a:bodyPr/>
                    <a:lstStyle/>
                    <a:p>
                      <a:pPr algn="ctr" rtl="1"/>
                      <a:r>
                        <a:rPr lang="en-US" sz="1600" b="1" dirty="0" smtClean="0">
                          <a:solidFill>
                            <a:schemeClr val="tx1"/>
                          </a:solidFill>
                        </a:rPr>
                        <a:t>0</a:t>
                      </a:r>
                      <a:endParaRPr lang="ar-SA" sz="1600" b="1" dirty="0">
                        <a:solidFill>
                          <a:schemeClr val="tx1"/>
                        </a:solidFill>
                      </a:endParaRPr>
                    </a:p>
                  </a:txBody>
                  <a:tcPr anchor="ctr"/>
                </a:tc>
                <a:tc>
                  <a:txBody>
                    <a:bodyPr/>
                    <a:lstStyle/>
                    <a:p>
                      <a:pPr algn="ctr" rtl="1"/>
                      <a:r>
                        <a:rPr lang="en-US" sz="1600" b="1" dirty="0" smtClean="0">
                          <a:solidFill>
                            <a:schemeClr val="tx1"/>
                          </a:solidFill>
                        </a:rPr>
                        <a:t>4</a:t>
                      </a:r>
                      <a:endParaRPr lang="ar-SA" sz="1600" b="1" dirty="0">
                        <a:solidFill>
                          <a:schemeClr val="tx1"/>
                        </a:solidFill>
                      </a:endParaRPr>
                    </a:p>
                  </a:txBody>
                  <a:tcPr anchor="ctr"/>
                </a:tc>
                <a:tc>
                  <a:txBody>
                    <a:bodyPr/>
                    <a:lstStyle/>
                    <a:p>
                      <a:pPr algn="ctr" rtl="1"/>
                      <a:r>
                        <a:rPr lang="en-US" sz="1600" b="1" dirty="0" smtClean="0">
                          <a:solidFill>
                            <a:schemeClr val="tx1"/>
                          </a:solidFill>
                        </a:rPr>
                        <a:t>2</a:t>
                      </a:r>
                      <a:endParaRPr lang="ar-SA" sz="1600" b="1" dirty="0">
                        <a:solidFill>
                          <a:schemeClr val="tx1"/>
                        </a:solidFill>
                      </a:endParaRPr>
                    </a:p>
                  </a:txBody>
                  <a:tcPr anchor="ctr"/>
                </a:tc>
              </a:tr>
            </a:tbl>
          </a:graphicData>
        </a:graphic>
      </p:graphicFrame>
      <p:graphicFrame>
        <p:nvGraphicFramePr>
          <p:cNvPr id="7" name="جدول 6"/>
          <p:cNvGraphicFramePr>
            <a:graphicFrameLocks noGrp="1"/>
          </p:cNvGraphicFramePr>
          <p:nvPr>
            <p:extLst/>
          </p:nvPr>
        </p:nvGraphicFramePr>
        <p:xfrm>
          <a:off x="771699" y="3212976"/>
          <a:ext cx="5041355" cy="3240002"/>
        </p:xfrm>
        <a:graphic>
          <a:graphicData uri="http://schemas.openxmlformats.org/drawingml/2006/table">
            <a:tbl>
              <a:tblPr rtl="1" firstRow="1" bandRow="1">
                <a:tableStyleId>{7DF18680-E054-41AD-8BC1-D1AEF772440D}</a:tableStyleId>
              </a:tblPr>
              <a:tblGrid>
                <a:gridCol w="1305468"/>
                <a:gridCol w="2055435"/>
                <a:gridCol w="1680452"/>
              </a:tblGrid>
              <a:tr h="669122">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العلامات</a:t>
                      </a:r>
                      <a:endParaRPr lang="ar-SA" sz="1600" dirty="0">
                        <a:solidFill>
                          <a:schemeClr val="bg1"/>
                        </a:solidFill>
                      </a:endParaRPr>
                    </a:p>
                  </a:txBody>
                  <a:tcPr anchor="ctr"/>
                </a:tc>
                <a:tc>
                  <a:txBody>
                    <a:bodyPr/>
                    <a:lstStyle/>
                    <a:p>
                      <a:pPr algn="ctr" rtl="1"/>
                      <a:r>
                        <a:rPr lang="ar-SA" sz="1600" dirty="0" smtClean="0">
                          <a:solidFill>
                            <a:schemeClr val="bg1"/>
                          </a:solidFill>
                        </a:rPr>
                        <a:t>عدد أيام الغياب</a:t>
                      </a:r>
                    </a:p>
                    <a:p>
                      <a:pPr algn="ctr" rtl="1"/>
                      <a:r>
                        <a:rPr lang="ar-SA" sz="1600" dirty="0" smtClean="0">
                          <a:solidFill>
                            <a:schemeClr val="bg1"/>
                          </a:solidFill>
                        </a:rPr>
                        <a:t>(الفئات)</a:t>
                      </a:r>
                      <a:endParaRPr lang="ar-SA" sz="1600" dirty="0">
                        <a:solidFill>
                          <a:schemeClr val="bg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0</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1</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2</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3</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4</a:t>
                      </a:r>
                      <a:endParaRPr lang="ar-SA" sz="1800" b="1" dirty="0">
                        <a:solidFill>
                          <a:schemeClr val="tx1"/>
                        </a:solidFill>
                      </a:endParaRPr>
                    </a:p>
                  </a:txBody>
                  <a:tcPr anchor="ctr"/>
                </a:tc>
              </a:tr>
              <a:tr h="428480">
                <a:tc>
                  <a:txBody>
                    <a:bodyPr/>
                    <a:lstStyle/>
                    <a:p>
                      <a:pPr algn="ctr" rtl="1"/>
                      <a:endParaRPr lang="ar-SA" sz="1800" dirty="0">
                        <a:solidFill>
                          <a:schemeClr val="tx1"/>
                        </a:solidFill>
                      </a:endParaRPr>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aphicFrame>
        <p:nvGraphicFramePr>
          <p:cNvPr id="8" name="جدول 7"/>
          <p:cNvGraphicFramePr>
            <a:graphicFrameLocks noGrp="1"/>
          </p:cNvGraphicFramePr>
          <p:nvPr>
            <p:extLst/>
          </p:nvPr>
        </p:nvGraphicFramePr>
        <p:xfrm>
          <a:off x="5813054" y="3221537"/>
          <a:ext cx="1152128" cy="3240002"/>
        </p:xfrm>
        <a:graphic>
          <a:graphicData uri="http://schemas.openxmlformats.org/drawingml/2006/table">
            <a:tbl>
              <a:tblPr rtl="1" firstRow="1" bandRow="1">
                <a:tableStyleId>{7DF18680-E054-41AD-8BC1-D1AEF772440D}</a:tableStyleId>
              </a:tblPr>
              <a:tblGrid>
                <a:gridCol w="1152128"/>
              </a:tblGrid>
              <a:tr h="669122">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a:t>
                      </a:r>
                      <a:endParaRPr lang="ar-SA" sz="1600" dirty="0">
                        <a:solidFill>
                          <a:schemeClr val="bg1"/>
                        </a:solidFill>
                      </a:endParaRPr>
                    </a:p>
                  </a:txBody>
                  <a:tcPr anchor="ctr"/>
                </a:tc>
              </a:tr>
              <a:tr h="428480">
                <a:tc>
                  <a:txBody>
                    <a:bodyPr/>
                    <a:lstStyle/>
                    <a:p>
                      <a:pPr algn="ctr" rtl="1"/>
                      <a:r>
                        <a:rPr lang="en-US" sz="1600" dirty="0" smtClean="0">
                          <a:solidFill>
                            <a:schemeClr val="tx1"/>
                          </a:solidFill>
                        </a:rPr>
                        <a:t>0.400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0.200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0.233</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0.100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0.067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p:graphicFrame>
        <p:nvGraphicFramePr>
          <p:cNvPr id="9" name="جدول 8"/>
          <p:cNvGraphicFramePr>
            <a:graphicFrameLocks noGrp="1"/>
          </p:cNvGraphicFramePr>
          <p:nvPr>
            <p:extLst/>
          </p:nvPr>
        </p:nvGraphicFramePr>
        <p:xfrm>
          <a:off x="6965182" y="3212976"/>
          <a:ext cx="1656184" cy="3240002"/>
        </p:xfrm>
        <a:graphic>
          <a:graphicData uri="http://schemas.openxmlformats.org/drawingml/2006/table">
            <a:tbl>
              <a:tblPr rtl="1" firstRow="1" bandRow="1">
                <a:tableStyleId>{7DF18680-E054-41AD-8BC1-D1AEF772440D}</a:tableStyleId>
              </a:tblPr>
              <a:tblGrid>
                <a:gridCol w="1656184"/>
              </a:tblGrid>
              <a:tr h="669122">
                <a:tc>
                  <a:txBody>
                    <a:bodyPr/>
                    <a:lstStyle/>
                    <a:p>
                      <a:pPr algn="ctr" rtl="1"/>
                      <a:r>
                        <a:rPr lang="ar-SA" sz="1400" dirty="0" smtClean="0">
                          <a:solidFill>
                            <a:schemeClr val="bg1"/>
                          </a:solidFill>
                        </a:rPr>
                        <a:t>التكرار المئوي</a:t>
                      </a:r>
                      <a:r>
                        <a:rPr lang="en-US" sz="1400" dirty="0" smtClean="0">
                          <a:solidFill>
                            <a:schemeClr val="bg1"/>
                          </a:solidFill>
                        </a:rPr>
                        <a:t>%</a:t>
                      </a:r>
                      <a:endParaRPr lang="ar-SA" sz="1400" dirty="0">
                        <a:solidFill>
                          <a:schemeClr val="bg1"/>
                        </a:solidFill>
                      </a:endParaRPr>
                    </a:p>
                  </a:txBody>
                  <a:tcPr anchor="ctr"/>
                </a:tc>
              </a:tr>
              <a:tr h="428480">
                <a:tc>
                  <a:txBody>
                    <a:bodyPr/>
                    <a:lstStyle/>
                    <a:p>
                      <a:pPr algn="ctr" rtl="1"/>
                      <a:r>
                        <a:rPr lang="en-US" sz="1600" dirty="0" smtClean="0">
                          <a:solidFill>
                            <a:schemeClr val="tx1"/>
                          </a:solidFill>
                        </a:rPr>
                        <a:t>40%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23.3%</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a:t>
                      </a:r>
                      <a:endParaRPr lang="ar-SA" sz="1600" dirty="0">
                        <a:solidFill>
                          <a:schemeClr val="tx1"/>
                        </a:solidFill>
                      </a:endParaRPr>
                    </a:p>
                  </a:txBody>
                  <a:tcPr anchor="ctr"/>
                </a:tc>
              </a:tr>
              <a:tr h="428480">
                <a:tc>
                  <a:txBody>
                    <a:bodyPr/>
                    <a:lstStyle/>
                    <a:p>
                      <a:pPr algn="ctr" rtl="1"/>
                      <a:r>
                        <a:rPr lang="en-US" sz="1600" dirty="0" smtClean="0">
                          <a:solidFill>
                            <a:schemeClr val="tx1"/>
                          </a:solidFill>
                        </a:rPr>
                        <a:t>6.7%</a:t>
                      </a:r>
                      <a:endParaRPr lang="ar-SA" sz="1600" dirty="0">
                        <a:solidFill>
                          <a:schemeClr val="tx1"/>
                        </a:solidFill>
                      </a:endParaRPr>
                    </a:p>
                  </a:txBody>
                  <a:tcPr anchor="ctr"/>
                </a:tc>
              </a:tr>
              <a:tr h="428480">
                <a:tc>
                  <a:txBody>
                    <a:bodyPr/>
                    <a:lstStyle/>
                    <a:p>
                      <a:pPr algn="ctr" rtl="1"/>
                      <a:r>
                        <a:rPr lang="en-US" sz="1600" dirty="0" smtClean="0">
                          <a:solidFill>
                            <a:schemeClr val="tx1"/>
                          </a:solidFill>
                        </a:rPr>
                        <a:t>100 %</a:t>
                      </a:r>
                      <a:endParaRPr lang="ar-SA" sz="1600" dirty="0">
                        <a:solidFill>
                          <a:schemeClr val="tx1"/>
                        </a:solidFill>
                      </a:endParaRPr>
                    </a:p>
                  </a:txBody>
                  <a:tcPr anchor="ctr"/>
                </a:tc>
              </a:tr>
            </a:tbl>
          </a:graphicData>
        </a:graphic>
      </p:graphicFrame>
      <p:grpSp>
        <p:nvGrpSpPr>
          <p:cNvPr id="13" name="مجموعة 12"/>
          <p:cNvGrpSpPr/>
          <p:nvPr/>
        </p:nvGrpSpPr>
        <p:grpSpPr>
          <a:xfrm>
            <a:off x="2819783" y="4437112"/>
            <a:ext cx="289620" cy="288032"/>
            <a:chOff x="3178404" y="3933056"/>
            <a:chExt cx="289620" cy="288032"/>
          </a:xfrm>
        </p:grpSpPr>
        <p:cxnSp>
          <p:nvCxnSpPr>
            <p:cNvPr id="14"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5"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6"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19" name="Straight Connector 12"/>
          <p:cNvCxnSpPr/>
          <p:nvPr/>
        </p:nvCxnSpPr>
        <p:spPr>
          <a:xfrm rot="5400000">
            <a:off x="3183301" y="4520654"/>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20" name="مجموعة 19"/>
          <p:cNvGrpSpPr/>
          <p:nvPr/>
        </p:nvGrpSpPr>
        <p:grpSpPr>
          <a:xfrm>
            <a:off x="2820447" y="4836790"/>
            <a:ext cx="289620" cy="288032"/>
            <a:chOff x="3178404" y="3933056"/>
            <a:chExt cx="289620" cy="288032"/>
          </a:xfrm>
        </p:grpSpPr>
        <p:cxnSp>
          <p:nvCxnSpPr>
            <p:cNvPr id="2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26" name="مجموعة 25"/>
          <p:cNvGrpSpPr/>
          <p:nvPr/>
        </p:nvGrpSpPr>
        <p:grpSpPr>
          <a:xfrm>
            <a:off x="3295219" y="4818940"/>
            <a:ext cx="73596" cy="228600"/>
            <a:chOff x="3203848" y="3940316"/>
            <a:chExt cx="73596" cy="228600"/>
          </a:xfrm>
        </p:grpSpPr>
        <p:cxnSp>
          <p:nvCxnSpPr>
            <p:cNvPr id="2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29" name="Straight Connector 12"/>
          <p:cNvCxnSpPr/>
          <p:nvPr/>
        </p:nvCxnSpPr>
        <p:spPr>
          <a:xfrm rot="5400000">
            <a:off x="2835175" y="583950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30" name="مجموعة 29"/>
          <p:cNvGrpSpPr/>
          <p:nvPr/>
        </p:nvGrpSpPr>
        <p:grpSpPr>
          <a:xfrm>
            <a:off x="2863171" y="5301208"/>
            <a:ext cx="145604" cy="228600"/>
            <a:chOff x="3203848" y="3940316"/>
            <a:chExt cx="145604" cy="228600"/>
          </a:xfrm>
        </p:grpSpPr>
        <p:cxnSp>
          <p:nvCxnSpPr>
            <p:cNvPr id="3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34" name="Straight Connector 12"/>
          <p:cNvCxnSpPr/>
          <p:nvPr/>
        </p:nvCxnSpPr>
        <p:spPr>
          <a:xfrm rot="5400000">
            <a:off x="2747113" y="583950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35" name="مجموعة 34"/>
          <p:cNvGrpSpPr/>
          <p:nvPr/>
        </p:nvGrpSpPr>
        <p:grpSpPr>
          <a:xfrm rot="867677">
            <a:off x="2626214" y="3901907"/>
            <a:ext cx="454311" cy="288374"/>
            <a:chOff x="3037598" y="3847368"/>
            <a:chExt cx="389545" cy="321548"/>
          </a:xfrm>
        </p:grpSpPr>
        <p:cxnSp>
          <p:nvCxnSpPr>
            <p:cNvPr id="3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12"/>
            <p:cNvCxnSpPr/>
            <p:nvPr/>
          </p:nvCxnSpPr>
          <p:spPr>
            <a:xfrm rot="20732323" flipH="1" flipV="1">
              <a:off x="3037598" y="3847368"/>
              <a:ext cx="389545" cy="307484"/>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41" name="مجموعة 40"/>
          <p:cNvGrpSpPr/>
          <p:nvPr/>
        </p:nvGrpSpPr>
        <p:grpSpPr>
          <a:xfrm rot="409819">
            <a:off x="3237025" y="3902395"/>
            <a:ext cx="234466" cy="282640"/>
            <a:chOff x="3186994" y="3886276"/>
            <a:chExt cx="234466" cy="282640"/>
          </a:xfrm>
        </p:grpSpPr>
        <p:cxnSp>
          <p:nvCxnSpPr>
            <p:cNvPr id="42"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3"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4"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5"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6" name="Straight Connector 12"/>
            <p:cNvCxnSpPr/>
            <p:nvPr/>
          </p:nvCxnSpPr>
          <p:spPr>
            <a:xfrm rot="21190181" flipH="1" flipV="1">
              <a:off x="3186994" y="3886276"/>
              <a:ext cx="228871" cy="270177"/>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aphicFrame>
        <p:nvGraphicFramePr>
          <p:cNvPr id="5" name="جدول 4"/>
          <p:cNvGraphicFramePr>
            <a:graphicFrameLocks noGrp="1"/>
          </p:cNvGraphicFramePr>
          <p:nvPr>
            <p:extLst/>
          </p:nvPr>
        </p:nvGraphicFramePr>
        <p:xfrm>
          <a:off x="4499992" y="3224049"/>
          <a:ext cx="1305468" cy="3240002"/>
        </p:xfrm>
        <a:graphic>
          <a:graphicData uri="http://schemas.openxmlformats.org/drawingml/2006/table">
            <a:tbl>
              <a:tblPr rtl="1" firstRow="1" bandRow="1">
                <a:tableStyleId>{7DF18680-E054-41AD-8BC1-D1AEF772440D}</a:tableStyleId>
              </a:tblPr>
              <a:tblGrid>
                <a:gridCol w="1305468"/>
              </a:tblGrid>
              <a:tr h="669122">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r>
              <a:tr h="428480">
                <a:tc>
                  <a:txBody>
                    <a:bodyPr/>
                    <a:lstStyle/>
                    <a:p>
                      <a:pPr algn="ctr" rtl="1"/>
                      <a:r>
                        <a:rPr lang="en-US" sz="1800" dirty="0" smtClean="0">
                          <a:solidFill>
                            <a:schemeClr val="tx1"/>
                          </a:solidFill>
                        </a:rPr>
                        <a:t>12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6</a:t>
                      </a:r>
                      <a:endParaRPr lang="ar-SA" sz="1800" dirty="0">
                        <a:solidFill>
                          <a:schemeClr val="tx1"/>
                        </a:solidFill>
                      </a:endParaRPr>
                    </a:p>
                  </a:txBody>
                  <a:tcPr anchor="ctr"/>
                </a:tc>
              </a:tr>
              <a:tr h="428480">
                <a:tc>
                  <a:txBody>
                    <a:bodyPr/>
                    <a:lstStyle/>
                    <a:p>
                      <a:pPr algn="ctr" rtl="1"/>
                      <a:r>
                        <a:rPr lang="en-US" sz="1800" dirty="0" smtClean="0">
                          <a:solidFill>
                            <a:schemeClr val="tx1"/>
                          </a:solidFill>
                        </a:rPr>
                        <a:t>7</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a:t>
                      </a:r>
                      <a:endParaRPr lang="ar-SA" sz="1800" dirty="0">
                        <a:solidFill>
                          <a:schemeClr val="tx1"/>
                        </a:solidFill>
                      </a:endParaRPr>
                    </a:p>
                  </a:txBody>
                  <a:tcPr anchor="ctr"/>
                </a:tc>
              </a:tr>
              <a:tr h="428480">
                <a:tc>
                  <a:txBody>
                    <a:bodyPr/>
                    <a:lstStyle/>
                    <a:p>
                      <a:pPr algn="ctr" rtl="1"/>
                      <a:r>
                        <a:rPr lang="en-US" sz="1800" dirty="0" smtClean="0">
                          <a:solidFill>
                            <a:schemeClr val="tx1"/>
                          </a:solidFill>
                        </a:rPr>
                        <a:t>2</a:t>
                      </a:r>
                      <a:endParaRPr lang="ar-SA" sz="1800" dirty="0">
                        <a:solidFill>
                          <a:schemeClr val="tx1"/>
                        </a:solidFill>
                      </a:endParaRPr>
                    </a:p>
                  </a:txBody>
                  <a:tcPr anchor="ctr"/>
                </a:tc>
              </a:tr>
              <a:tr h="428480">
                <a:tc>
                  <a:txBody>
                    <a:bodyPr/>
                    <a:lstStyle/>
                    <a:p>
                      <a:pPr algn="ctr" rtl="1"/>
                      <a:r>
                        <a:rPr lang="en-US" sz="1800" dirty="0" smtClean="0">
                          <a:solidFill>
                            <a:schemeClr val="tx1"/>
                          </a:solidFill>
                        </a:rPr>
                        <a:t>30</a:t>
                      </a:r>
                      <a:endParaRPr lang="ar-SA" sz="1800" dirty="0">
                        <a:solidFill>
                          <a:schemeClr val="tx1"/>
                        </a:solidFill>
                      </a:endParaRPr>
                    </a:p>
                  </a:txBody>
                  <a:tcPr anchor="ctr"/>
                </a:tc>
              </a:tr>
            </a:tbl>
          </a:graphicData>
        </a:graphic>
      </p:graphicFrame>
      <p:cxnSp>
        <p:nvCxnSpPr>
          <p:cNvPr id="52" name="Straight Connector 51"/>
          <p:cNvCxnSpPr/>
          <p:nvPr/>
        </p:nvCxnSpPr>
        <p:spPr>
          <a:xfrm flipV="1">
            <a:off x="3836832" y="3945116"/>
            <a:ext cx="87096" cy="25286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0008284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par>
                                <p:cTn id="53" presetID="2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002060"/>
                </a:solidFill>
              </a:rPr>
              <a:t>مثال لبيانات كمية متصلة</a:t>
            </a:r>
            <a:endParaRPr lang="ar-SA" sz="2000" b="1" dirty="0">
              <a:solidFill>
                <a:srgbClr val="002060"/>
              </a:solidFill>
            </a:endParaRPr>
          </a:p>
        </p:txBody>
      </p:sp>
      <p:sp>
        <p:nvSpPr>
          <p:cNvPr id="3" name="مربع نص 2"/>
          <p:cNvSpPr txBox="1"/>
          <p:nvPr/>
        </p:nvSpPr>
        <p:spPr>
          <a:xfrm>
            <a:off x="771699" y="1218408"/>
            <a:ext cx="7848872" cy="369332"/>
          </a:xfrm>
          <a:prstGeom prst="rect">
            <a:avLst/>
          </a:prstGeom>
          <a:noFill/>
          <a:ln w="57150">
            <a:solidFill>
              <a:schemeClr val="tx2">
                <a:lumMod val="60000"/>
                <a:lumOff val="40000"/>
              </a:schemeClr>
            </a:solidFill>
          </a:ln>
        </p:spPr>
        <p:txBody>
          <a:bodyPr wrap="square" rtlCol="1">
            <a:spAutoFit/>
          </a:bodyPr>
          <a:lstStyle/>
          <a:p>
            <a:pPr algn="ctr"/>
            <a:r>
              <a:rPr lang="ar-SA" dirty="0" smtClean="0"/>
              <a:t>الجدول التالي يبين </a:t>
            </a:r>
            <a:r>
              <a:rPr lang="ar-SA" dirty="0"/>
              <a:t>الأجور </a:t>
            </a:r>
            <a:r>
              <a:rPr lang="ar-SA" dirty="0" smtClean="0"/>
              <a:t>اليومية بالريال لعينة من </a:t>
            </a:r>
            <a:r>
              <a:rPr lang="en-US" dirty="0" smtClean="0"/>
              <a:t> </a:t>
            </a:r>
            <a:r>
              <a:rPr lang="en-US" dirty="0"/>
              <a:t> </a:t>
            </a:r>
            <a:r>
              <a:rPr lang="en-US" dirty="0" smtClean="0"/>
              <a:t>  50</a:t>
            </a:r>
            <a:r>
              <a:rPr lang="ar-SA" dirty="0" smtClean="0"/>
              <a:t>عامل في مصنع ما </a:t>
            </a:r>
            <a:r>
              <a:rPr lang="ar-SA" dirty="0" smtClean="0">
                <a:sym typeface="Wingdings" panose="05000000000000000000" pitchFamily="2" charset="2"/>
              </a:rPr>
              <a:t>(7 فئات)</a:t>
            </a:r>
            <a:endParaRPr lang="ar-SA" dirty="0"/>
          </a:p>
        </p:txBody>
      </p:sp>
      <p:graphicFrame>
        <p:nvGraphicFramePr>
          <p:cNvPr id="4" name="جدول 3"/>
          <p:cNvGraphicFramePr>
            <a:graphicFrameLocks noGrp="1"/>
          </p:cNvGraphicFramePr>
          <p:nvPr>
            <p:extLst/>
          </p:nvPr>
        </p:nvGraphicFramePr>
        <p:xfrm>
          <a:off x="1475659" y="1916832"/>
          <a:ext cx="6336700" cy="2340260"/>
        </p:xfrm>
        <a:graphic>
          <a:graphicData uri="http://schemas.openxmlformats.org/drawingml/2006/table">
            <a:tbl>
              <a:tblPr rtl="1" firstRow="1" bandRow="1">
                <a:tableStyleId>{F5AB1C69-6EDB-4FF4-983F-18BD219EF322}</a:tableStyleId>
              </a:tblPr>
              <a:tblGrid>
                <a:gridCol w="633670"/>
                <a:gridCol w="633670"/>
                <a:gridCol w="633670"/>
                <a:gridCol w="633670"/>
                <a:gridCol w="633670"/>
                <a:gridCol w="633670"/>
                <a:gridCol w="633670"/>
                <a:gridCol w="633670"/>
                <a:gridCol w="633670"/>
                <a:gridCol w="633670"/>
              </a:tblGrid>
              <a:tr h="468052">
                <a:tc>
                  <a:txBody>
                    <a:bodyPr/>
                    <a:lstStyle/>
                    <a:p>
                      <a:pPr algn="ctr" rtl="1"/>
                      <a:r>
                        <a:rPr lang="en-US" sz="1600" b="1" dirty="0" smtClean="0">
                          <a:solidFill>
                            <a:schemeClr val="tx1"/>
                          </a:solidFill>
                        </a:rPr>
                        <a:t>10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21</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46</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43</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75</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55</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40</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36</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47</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en-US" sz="1600" b="1" dirty="0" smtClean="0">
                          <a:solidFill>
                            <a:schemeClr val="tx1"/>
                          </a:solidFill>
                        </a:rPr>
                        <a:t>53</a:t>
                      </a:r>
                      <a:endParaRPr lang="ar-SA" sz="1600" b="1" dirty="0">
                        <a:solidFill>
                          <a:schemeClr val="tx1"/>
                        </a:solidFill>
                      </a:endParaRPr>
                    </a:p>
                  </a:txBody>
                  <a:tcPr anchor="ctr">
                    <a:solidFill>
                      <a:schemeClr val="accent5">
                        <a:lumMod val="20000"/>
                        <a:lumOff val="80000"/>
                      </a:schemeClr>
                    </a:solidFill>
                  </a:tcPr>
                </a:tc>
              </a:tr>
              <a:tr h="468052">
                <a:tc>
                  <a:txBody>
                    <a:bodyPr/>
                    <a:lstStyle/>
                    <a:p>
                      <a:pPr algn="ctr" rtl="1"/>
                      <a:r>
                        <a:rPr lang="en-US" sz="1600" b="1" dirty="0" smtClean="0">
                          <a:solidFill>
                            <a:schemeClr val="tx1"/>
                          </a:solidFill>
                        </a:rPr>
                        <a:t>30</a:t>
                      </a:r>
                      <a:endParaRPr lang="ar-SA" sz="1600" b="1" dirty="0">
                        <a:solidFill>
                          <a:schemeClr val="tx1"/>
                        </a:solidFill>
                      </a:endParaRPr>
                    </a:p>
                  </a:txBody>
                  <a:tcPr anchor="ctr"/>
                </a:tc>
                <a:tc>
                  <a:txBody>
                    <a:bodyPr/>
                    <a:lstStyle/>
                    <a:p>
                      <a:pPr algn="ctr" rtl="1"/>
                      <a:r>
                        <a:rPr lang="en-US" sz="1600" b="1" dirty="0" smtClean="0">
                          <a:solidFill>
                            <a:schemeClr val="tx1"/>
                          </a:solidFill>
                        </a:rPr>
                        <a:t>41</a:t>
                      </a:r>
                      <a:endParaRPr lang="ar-SA" sz="1600" b="1" dirty="0">
                        <a:solidFill>
                          <a:schemeClr val="tx1"/>
                        </a:solidFill>
                      </a:endParaRPr>
                    </a:p>
                  </a:txBody>
                  <a:tcPr anchor="ctr"/>
                </a:tc>
                <a:tc>
                  <a:txBody>
                    <a:bodyPr/>
                    <a:lstStyle/>
                    <a:p>
                      <a:pPr algn="ctr" rtl="1"/>
                      <a:r>
                        <a:rPr lang="en-US" sz="1600" b="1" dirty="0" smtClean="0">
                          <a:solidFill>
                            <a:schemeClr val="tx1"/>
                          </a:solidFill>
                        </a:rPr>
                        <a:t>52</a:t>
                      </a:r>
                      <a:endParaRPr lang="ar-SA" sz="1600" b="1" dirty="0">
                        <a:solidFill>
                          <a:schemeClr val="tx1"/>
                        </a:solidFill>
                      </a:endParaRPr>
                    </a:p>
                  </a:txBody>
                  <a:tcPr anchor="ctr"/>
                </a:tc>
                <a:tc>
                  <a:txBody>
                    <a:bodyPr/>
                    <a:lstStyle/>
                    <a:p>
                      <a:pPr algn="ctr" rtl="1"/>
                      <a:r>
                        <a:rPr lang="en-US" sz="1600" b="1" dirty="0" smtClean="0">
                          <a:solidFill>
                            <a:schemeClr val="tx1"/>
                          </a:solidFill>
                        </a:rPr>
                        <a:t>48</a:t>
                      </a:r>
                      <a:endParaRPr lang="ar-SA" sz="1600" b="1" dirty="0">
                        <a:solidFill>
                          <a:schemeClr val="tx1"/>
                        </a:solidFill>
                      </a:endParaRPr>
                    </a:p>
                  </a:txBody>
                  <a:tcPr anchor="ctr"/>
                </a:tc>
                <a:tc>
                  <a:txBody>
                    <a:bodyPr/>
                    <a:lstStyle/>
                    <a:p>
                      <a:pPr algn="ctr" rtl="1"/>
                      <a:r>
                        <a:rPr lang="en-US" sz="1600" b="1" dirty="0" smtClean="0">
                          <a:solidFill>
                            <a:schemeClr val="tx1"/>
                          </a:solidFill>
                        </a:rPr>
                        <a:t>47</a:t>
                      </a:r>
                      <a:endParaRPr lang="ar-SA" sz="1600" b="1" dirty="0">
                        <a:solidFill>
                          <a:schemeClr val="tx1"/>
                        </a:solidFill>
                      </a:endParaRPr>
                    </a:p>
                  </a:txBody>
                  <a:tcPr anchor="ctr"/>
                </a:tc>
                <a:tc>
                  <a:txBody>
                    <a:bodyPr/>
                    <a:lstStyle/>
                    <a:p>
                      <a:pPr algn="ctr" rtl="1"/>
                      <a:r>
                        <a:rPr lang="en-US" sz="1600" b="1" dirty="0" smtClean="0">
                          <a:solidFill>
                            <a:schemeClr val="tx1"/>
                          </a:solidFill>
                        </a:rPr>
                        <a:t>35</a:t>
                      </a:r>
                      <a:endParaRPr lang="ar-SA" sz="1600" b="1" dirty="0">
                        <a:solidFill>
                          <a:schemeClr val="tx1"/>
                        </a:solidFill>
                      </a:endParaRPr>
                    </a:p>
                  </a:txBody>
                  <a:tcPr anchor="ctr"/>
                </a:tc>
                <a:tc>
                  <a:txBody>
                    <a:bodyPr/>
                    <a:lstStyle/>
                    <a:p>
                      <a:pPr algn="ctr" rtl="1"/>
                      <a:r>
                        <a:rPr lang="en-US" sz="1600" b="1" dirty="0" smtClean="0">
                          <a:solidFill>
                            <a:schemeClr val="tx1"/>
                          </a:solidFill>
                        </a:rPr>
                        <a:t>46</a:t>
                      </a:r>
                      <a:endParaRPr lang="ar-SA" sz="1600" b="1" dirty="0">
                        <a:solidFill>
                          <a:schemeClr val="tx1"/>
                        </a:solidFill>
                      </a:endParaRPr>
                    </a:p>
                  </a:txBody>
                  <a:tcPr anchor="ctr"/>
                </a:tc>
                <a:tc>
                  <a:txBody>
                    <a:bodyPr/>
                    <a:lstStyle/>
                    <a:p>
                      <a:pPr algn="ctr" rtl="1"/>
                      <a:r>
                        <a:rPr lang="en-US" sz="1600" b="1" dirty="0" smtClean="0">
                          <a:solidFill>
                            <a:schemeClr val="tx1"/>
                          </a:solidFill>
                        </a:rPr>
                        <a:t>56</a:t>
                      </a:r>
                      <a:endParaRPr lang="ar-SA" sz="1600" b="1" dirty="0">
                        <a:solidFill>
                          <a:schemeClr val="tx1"/>
                        </a:solidFill>
                      </a:endParaRPr>
                    </a:p>
                  </a:txBody>
                  <a:tcPr anchor="ctr"/>
                </a:tc>
                <a:tc>
                  <a:txBody>
                    <a:bodyPr/>
                    <a:lstStyle/>
                    <a:p>
                      <a:pPr algn="ctr" rtl="1"/>
                      <a:r>
                        <a:rPr lang="en-US" sz="1600" b="1" dirty="0" smtClean="0">
                          <a:solidFill>
                            <a:schemeClr val="tx1"/>
                          </a:solidFill>
                        </a:rPr>
                        <a:t>66</a:t>
                      </a:r>
                      <a:endParaRPr lang="ar-SA" sz="1600" b="1" dirty="0">
                        <a:solidFill>
                          <a:schemeClr val="tx1"/>
                        </a:solidFill>
                      </a:endParaRPr>
                    </a:p>
                  </a:txBody>
                  <a:tcPr anchor="ctr"/>
                </a:tc>
                <a:tc>
                  <a:txBody>
                    <a:bodyPr/>
                    <a:lstStyle/>
                    <a:p>
                      <a:pPr algn="ctr" rtl="1"/>
                      <a:r>
                        <a:rPr lang="en-US" sz="1600" b="1" dirty="0" smtClean="0">
                          <a:solidFill>
                            <a:schemeClr val="tx1"/>
                          </a:solidFill>
                        </a:rPr>
                        <a:t>32</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62</a:t>
                      </a:r>
                      <a:endParaRPr lang="ar-SA" sz="1600" b="1" dirty="0">
                        <a:solidFill>
                          <a:schemeClr val="tx1"/>
                        </a:solidFill>
                      </a:endParaRPr>
                    </a:p>
                  </a:txBody>
                  <a:tcPr anchor="ctr"/>
                </a:tc>
                <a:tc>
                  <a:txBody>
                    <a:bodyPr/>
                    <a:lstStyle/>
                    <a:p>
                      <a:pPr algn="ctr" rtl="1"/>
                      <a:r>
                        <a:rPr lang="en-US" sz="1600" b="1" dirty="0" smtClean="0">
                          <a:solidFill>
                            <a:schemeClr val="tx1"/>
                          </a:solidFill>
                        </a:rPr>
                        <a:t>61</a:t>
                      </a:r>
                      <a:endParaRPr lang="ar-SA" sz="1600" b="1" dirty="0">
                        <a:solidFill>
                          <a:schemeClr val="tx1"/>
                        </a:solidFill>
                      </a:endParaRPr>
                    </a:p>
                  </a:txBody>
                  <a:tcPr anchor="ctr"/>
                </a:tc>
                <a:tc>
                  <a:txBody>
                    <a:bodyPr/>
                    <a:lstStyle/>
                    <a:p>
                      <a:pPr algn="ctr" rtl="1"/>
                      <a:r>
                        <a:rPr lang="en-US" sz="1600" b="1" dirty="0" smtClean="0">
                          <a:solidFill>
                            <a:schemeClr val="tx1"/>
                          </a:solidFill>
                        </a:rPr>
                        <a:t>63</a:t>
                      </a:r>
                      <a:endParaRPr lang="ar-SA" sz="1600" b="1" dirty="0">
                        <a:solidFill>
                          <a:schemeClr val="tx1"/>
                        </a:solidFill>
                      </a:endParaRPr>
                    </a:p>
                  </a:txBody>
                  <a:tcPr anchor="ctr"/>
                </a:tc>
                <a:tc>
                  <a:txBody>
                    <a:bodyPr/>
                    <a:lstStyle/>
                    <a:p>
                      <a:pPr algn="ctr" rtl="1"/>
                      <a:r>
                        <a:rPr lang="en-US" sz="1600" b="1" dirty="0" smtClean="0">
                          <a:solidFill>
                            <a:schemeClr val="tx1"/>
                          </a:solidFill>
                        </a:rPr>
                        <a:t>21</a:t>
                      </a:r>
                      <a:endParaRPr lang="ar-SA" sz="1600" b="1" dirty="0">
                        <a:solidFill>
                          <a:schemeClr val="tx1"/>
                        </a:solidFill>
                      </a:endParaRPr>
                    </a:p>
                  </a:txBody>
                  <a:tcPr anchor="ctr"/>
                </a:tc>
                <a:tc>
                  <a:txBody>
                    <a:bodyPr/>
                    <a:lstStyle/>
                    <a:p>
                      <a:pPr algn="ctr" rtl="1"/>
                      <a:r>
                        <a:rPr lang="en-US" sz="1600" b="1" dirty="0" smtClean="0">
                          <a:solidFill>
                            <a:schemeClr val="tx1"/>
                          </a:solidFill>
                        </a:rPr>
                        <a:t>37</a:t>
                      </a:r>
                      <a:endParaRPr lang="ar-SA" sz="1600" b="1" dirty="0">
                        <a:solidFill>
                          <a:schemeClr val="tx1"/>
                        </a:solidFill>
                      </a:endParaRPr>
                    </a:p>
                  </a:txBody>
                  <a:tcPr anchor="ctr"/>
                </a:tc>
                <a:tc>
                  <a:txBody>
                    <a:bodyPr/>
                    <a:lstStyle/>
                    <a:p>
                      <a:pPr algn="ctr" rtl="1"/>
                      <a:r>
                        <a:rPr lang="en-US" sz="1600" b="1" dirty="0" smtClean="0">
                          <a:solidFill>
                            <a:schemeClr val="tx1"/>
                          </a:solidFill>
                        </a:rPr>
                        <a:t>15</a:t>
                      </a:r>
                      <a:endParaRPr lang="ar-SA" sz="1600" b="1" dirty="0">
                        <a:solidFill>
                          <a:schemeClr val="tx1"/>
                        </a:solidFill>
                      </a:endParaRPr>
                    </a:p>
                  </a:txBody>
                  <a:tcPr anchor="ctr"/>
                </a:tc>
                <a:tc>
                  <a:txBody>
                    <a:bodyPr/>
                    <a:lstStyle/>
                    <a:p>
                      <a:pPr algn="ctr" rtl="1"/>
                      <a:r>
                        <a:rPr lang="en-US" sz="1600" b="1" dirty="0" smtClean="0">
                          <a:solidFill>
                            <a:schemeClr val="tx1"/>
                          </a:solidFill>
                        </a:rPr>
                        <a:t>57</a:t>
                      </a:r>
                      <a:endParaRPr lang="ar-SA" sz="1600" b="1" dirty="0">
                        <a:solidFill>
                          <a:schemeClr val="tx1"/>
                        </a:solidFill>
                      </a:endParaRPr>
                    </a:p>
                  </a:txBody>
                  <a:tcPr anchor="ctr"/>
                </a:tc>
                <a:tc>
                  <a:txBody>
                    <a:bodyPr/>
                    <a:lstStyle/>
                    <a:p>
                      <a:pPr algn="ctr" rtl="1"/>
                      <a:r>
                        <a:rPr lang="en-US" sz="1600" b="1" dirty="0" smtClean="0">
                          <a:solidFill>
                            <a:schemeClr val="tx1"/>
                          </a:solidFill>
                        </a:rPr>
                        <a:t>25</a:t>
                      </a:r>
                      <a:endParaRPr lang="ar-SA" sz="1600" b="1" dirty="0">
                        <a:solidFill>
                          <a:schemeClr val="tx1"/>
                        </a:solidFill>
                      </a:endParaRPr>
                    </a:p>
                  </a:txBody>
                  <a:tcPr anchor="ctr"/>
                </a:tc>
                <a:tc>
                  <a:txBody>
                    <a:bodyPr/>
                    <a:lstStyle/>
                    <a:p>
                      <a:pPr algn="ctr" rtl="1"/>
                      <a:r>
                        <a:rPr lang="en-US" sz="1600" b="1" dirty="0" smtClean="0">
                          <a:solidFill>
                            <a:schemeClr val="tx1"/>
                          </a:solidFill>
                        </a:rPr>
                        <a:t>27</a:t>
                      </a:r>
                      <a:endParaRPr lang="ar-SA" sz="1600" b="1" dirty="0">
                        <a:solidFill>
                          <a:schemeClr val="tx1"/>
                        </a:solidFill>
                      </a:endParaRPr>
                    </a:p>
                  </a:txBody>
                  <a:tcPr anchor="ctr"/>
                </a:tc>
                <a:tc>
                  <a:txBody>
                    <a:bodyPr/>
                    <a:lstStyle/>
                    <a:p>
                      <a:pPr algn="ctr" rtl="1"/>
                      <a:r>
                        <a:rPr lang="en-US" sz="1600" b="1" dirty="0" smtClean="0">
                          <a:solidFill>
                            <a:schemeClr val="tx1"/>
                          </a:solidFill>
                        </a:rPr>
                        <a:t>22</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50</a:t>
                      </a:r>
                      <a:endParaRPr lang="ar-SA" sz="1600" b="1" dirty="0">
                        <a:solidFill>
                          <a:schemeClr val="tx1"/>
                        </a:solidFill>
                      </a:endParaRPr>
                    </a:p>
                  </a:txBody>
                  <a:tcPr anchor="ctr"/>
                </a:tc>
                <a:tc>
                  <a:txBody>
                    <a:bodyPr/>
                    <a:lstStyle/>
                    <a:p>
                      <a:pPr algn="ctr" rtl="1"/>
                      <a:r>
                        <a:rPr lang="en-US" sz="1600" b="1" dirty="0" smtClean="0">
                          <a:solidFill>
                            <a:schemeClr val="tx1"/>
                          </a:solidFill>
                        </a:rPr>
                        <a:t>72</a:t>
                      </a:r>
                      <a:endParaRPr lang="ar-SA" sz="1600" b="1" dirty="0">
                        <a:solidFill>
                          <a:schemeClr val="tx1"/>
                        </a:solidFill>
                      </a:endParaRPr>
                    </a:p>
                  </a:txBody>
                  <a:tcPr anchor="ctr"/>
                </a:tc>
                <a:tc>
                  <a:txBody>
                    <a:bodyPr/>
                    <a:lstStyle/>
                    <a:p>
                      <a:pPr algn="ctr" rtl="1"/>
                      <a:r>
                        <a:rPr lang="en-US" sz="1600" b="1" dirty="0" smtClean="0">
                          <a:solidFill>
                            <a:schemeClr val="tx1"/>
                          </a:solidFill>
                        </a:rPr>
                        <a:t>45</a:t>
                      </a:r>
                      <a:endParaRPr lang="ar-SA" sz="1600" b="1" dirty="0">
                        <a:solidFill>
                          <a:schemeClr val="tx1"/>
                        </a:solidFill>
                      </a:endParaRPr>
                    </a:p>
                  </a:txBody>
                  <a:tcPr anchor="ctr"/>
                </a:tc>
                <a:tc>
                  <a:txBody>
                    <a:bodyPr/>
                    <a:lstStyle/>
                    <a:p>
                      <a:pPr algn="ctr" rtl="1"/>
                      <a:r>
                        <a:rPr lang="en-US" sz="1600" b="1" dirty="0" smtClean="0">
                          <a:solidFill>
                            <a:schemeClr val="tx1"/>
                          </a:solidFill>
                        </a:rPr>
                        <a:t>31</a:t>
                      </a:r>
                      <a:endParaRPr lang="ar-SA" sz="1600" b="1" dirty="0">
                        <a:solidFill>
                          <a:schemeClr val="tx1"/>
                        </a:solidFill>
                      </a:endParaRPr>
                    </a:p>
                  </a:txBody>
                  <a:tcPr anchor="ctr"/>
                </a:tc>
                <a:tc>
                  <a:txBody>
                    <a:bodyPr/>
                    <a:lstStyle/>
                    <a:p>
                      <a:pPr algn="ctr" rtl="1"/>
                      <a:r>
                        <a:rPr lang="en-US" sz="1600" b="1" dirty="0" smtClean="0">
                          <a:solidFill>
                            <a:schemeClr val="tx1"/>
                          </a:solidFill>
                        </a:rPr>
                        <a:t>39</a:t>
                      </a:r>
                      <a:endParaRPr lang="ar-SA" sz="1600" b="1" dirty="0">
                        <a:solidFill>
                          <a:schemeClr val="tx1"/>
                        </a:solidFill>
                      </a:endParaRPr>
                    </a:p>
                  </a:txBody>
                  <a:tcPr anchor="ctr"/>
                </a:tc>
                <a:tc>
                  <a:txBody>
                    <a:bodyPr/>
                    <a:lstStyle/>
                    <a:p>
                      <a:pPr algn="ctr" rtl="1"/>
                      <a:r>
                        <a:rPr lang="en-US" sz="1600" b="1" dirty="0" smtClean="0">
                          <a:solidFill>
                            <a:schemeClr val="tx1"/>
                          </a:solidFill>
                        </a:rPr>
                        <a:t>49</a:t>
                      </a:r>
                      <a:endParaRPr lang="ar-SA" sz="1600" b="1" dirty="0">
                        <a:solidFill>
                          <a:schemeClr val="tx1"/>
                        </a:solidFill>
                      </a:endParaRPr>
                    </a:p>
                  </a:txBody>
                  <a:tcPr anchor="ctr"/>
                </a:tc>
                <a:tc>
                  <a:txBody>
                    <a:bodyPr/>
                    <a:lstStyle/>
                    <a:p>
                      <a:pPr algn="ctr" rtl="1"/>
                      <a:r>
                        <a:rPr lang="en-US" sz="1600" b="1" dirty="0" smtClean="0">
                          <a:solidFill>
                            <a:schemeClr val="tx1"/>
                          </a:solidFill>
                        </a:rPr>
                        <a:t>35</a:t>
                      </a:r>
                      <a:endParaRPr lang="ar-SA" sz="1600" b="1" dirty="0">
                        <a:solidFill>
                          <a:schemeClr val="tx1"/>
                        </a:solidFill>
                      </a:endParaRPr>
                    </a:p>
                  </a:txBody>
                  <a:tcPr anchor="ctr"/>
                </a:tc>
                <a:tc>
                  <a:txBody>
                    <a:bodyPr/>
                    <a:lstStyle/>
                    <a:p>
                      <a:pPr algn="ctr" rtl="1"/>
                      <a:r>
                        <a:rPr lang="en-US" sz="1600" b="1" dirty="0" smtClean="0">
                          <a:solidFill>
                            <a:schemeClr val="tx1"/>
                          </a:solidFill>
                        </a:rPr>
                        <a:t>42</a:t>
                      </a:r>
                      <a:endParaRPr lang="ar-SA" sz="1600" b="1" dirty="0">
                        <a:solidFill>
                          <a:schemeClr val="tx1"/>
                        </a:solidFill>
                      </a:endParaRPr>
                    </a:p>
                  </a:txBody>
                  <a:tcPr anchor="ctr"/>
                </a:tc>
                <a:tc>
                  <a:txBody>
                    <a:bodyPr/>
                    <a:lstStyle/>
                    <a:p>
                      <a:pPr algn="ctr" rtl="1"/>
                      <a:r>
                        <a:rPr lang="en-US" sz="1600" b="1" dirty="0" smtClean="0">
                          <a:solidFill>
                            <a:schemeClr val="tx1"/>
                          </a:solidFill>
                        </a:rPr>
                        <a:t>54</a:t>
                      </a:r>
                      <a:endParaRPr lang="ar-SA" sz="1600" b="1" dirty="0">
                        <a:solidFill>
                          <a:schemeClr val="tx1"/>
                        </a:solidFill>
                      </a:endParaRPr>
                    </a:p>
                  </a:txBody>
                  <a:tcPr anchor="ctr"/>
                </a:tc>
                <a:tc>
                  <a:txBody>
                    <a:bodyPr/>
                    <a:lstStyle/>
                    <a:p>
                      <a:pPr algn="ctr" rtl="1"/>
                      <a:r>
                        <a:rPr lang="en-US" sz="1600" b="1" dirty="0" smtClean="0">
                          <a:solidFill>
                            <a:schemeClr val="tx1"/>
                          </a:solidFill>
                        </a:rPr>
                        <a:t>32</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42</a:t>
                      </a:r>
                      <a:endParaRPr lang="ar-SA" sz="1600" b="1" dirty="0">
                        <a:solidFill>
                          <a:schemeClr val="tx1"/>
                        </a:solidFill>
                      </a:endParaRPr>
                    </a:p>
                  </a:txBody>
                  <a:tcPr anchor="ctr"/>
                </a:tc>
                <a:tc>
                  <a:txBody>
                    <a:bodyPr/>
                    <a:lstStyle/>
                    <a:p>
                      <a:pPr algn="ctr" rtl="1"/>
                      <a:r>
                        <a:rPr lang="en-US" sz="1600" b="1" dirty="0" smtClean="0">
                          <a:solidFill>
                            <a:schemeClr val="tx1"/>
                          </a:solidFill>
                        </a:rPr>
                        <a:t>44</a:t>
                      </a:r>
                      <a:endParaRPr lang="ar-SA" sz="1600" b="1" dirty="0">
                        <a:solidFill>
                          <a:schemeClr val="tx1"/>
                        </a:solidFill>
                      </a:endParaRPr>
                    </a:p>
                  </a:txBody>
                  <a:tcPr anchor="ctr"/>
                </a:tc>
                <a:tc>
                  <a:txBody>
                    <a:bodyPr/>
                    <a:lstStyle/>
                    <a:p>
                      <a:pPr algn="ctr" rtl="1"/>
                      <a:r>
                        <a:rPr lang="en-US" sz="1600" b="1" dirty="0" smtClean="0">
                          <a:solidFill>
                            <a:schemeClr val="tx1"/>
                          </a:solidFill>
                        </a:rPr>
                        <a:t>32</a:t>
                      </a:r>
                      <a:endParaRPr lang="ar-SA" sz="1600" b="1" dirty="0">
                        <a:solidFill>
                          <a:schemeClr val="tx1"/>
                        </a:solidFill>
                      </a:endParaRPr>
                    </a:p>
                  </a:txBody>
                  <a:tcPr anchor="ctr"/>
                </a:tc>
                <a:tc>
                  <a:txBody>
                    <a:bodyPr/>
                    <a:lstStyle/>
                    <a:p>
                      <a:pPr algn="ctr" rtl="1"/>
                      <a:r>
                        <a:rPr lang="en-US" sz="1600" b="1" dirty="0" smtClean="0">
                          <a:solidFill>
                            <a:schemeClr val="tx1"/>
                          </a:solidFill>
                        </a:rPr>
                        <a:t>51</a:t>
                      </a:r>
                      <a:endParaRPr lang="ar-SA" sz="1600" b="1" dirty="0">
                        <a:solidFill>
                          <a:schemeClr val="tx1"/>
                        </a:solidFill>
                      </a:endParaRPr>
                    </a:p>
                  </a:txBody>
                  <a:tcPr anchor="ctr"/>
                </a:tc>
                <a:tc>
                  <a:txBody>
                    <a:bodyPr/>
                    <a:lstStyle/>
                    <a:p>
                      <a:pPr algn="ctr" rtl="1"/>
                      <a:r>
                        <a:rPr lang="en-US" sz="1600" b="1" dirty="0" smtClean="0">
                          <a:solidFill>
                            <a:schemeClr val="tx1"/>
                          </a:solidFill>
                        </a:rPr>
                        <a:t>48</a:t>
                      </a:r>
                      <a:endParaRPr lang="ar-SA" sz="1600" b="1" dirty="0">
                        <a:solidFill>
                          <a:schemeClr val="tx1"/>
                        </a:solidFill>
                      </a:endParaRPr>
                    </a:p>
                  </a:txBody>
                  <a:tcPr anchor="ctr"/>
                </a:tc>
                <a:tc>
                  <a:txBody>
                    <a:bodyPr/>
                    <a:lstStyle/>
                    <a:p>
                      <a:pPr algn="ctr" rtl="1"/>
                      <a:r>
                        <a:rPr lang="en-US" sz="1600" b="1" dirty="0" smtClean="0">
                          <a:solidFill>
                            <a:schemeClr val="tx1"/>
                          </a:solidFill>
                        </a:rPr>
                        <a:t>23</a:t>
                      </a:r>
                      <a:endParaRPr lang="ar-SA" sz="1600" b="1" dirty="0">
                        <a:solidFill>
                          <a:schemeClr val="tx1"/>
                        </a:solidFill>
                      </a:endParaRPr>
                    </a:p>
                  </a:txBody>
                  <a:tcPr anchor="ctr"/>
                </a:tc>
                <a:tc>
                  <a:txBody>
                    <a:bodyPr/>
                    <a:lstStyle/>
                    <a:p>
                      <a:pPr algn="ctr" rtl="1"/>
                      <a:r>
                        <a:rPr lang="en-US" sz="1600" b="1" dirty="0" smtClean="0">
                          <a:solidFill>
                            <a:schemeClr val="tx1"/>
                          </a:solidFill>
                        </a:rPr>
                        <a:t>79</a:t>
                      </a:r>
                      <a:endParaRPr lang="ar-SA" sz="1600" b="1" dirty="0">
                        <a:solidFill>
                          <a:schemeClr val="tx1"/>
                        </a:solidFill>
                      </a:endParaRPr>
                    </a:p>
                  </a:txBody>
                  <a:tcPr anchor="ctr"/>
                </a:tc>
                <a:tc>
                  <a:txBody>
                    <a:bodyPr/>
                    <a:lstStyle/>
                    <a:p>
                      <a:pPr algn="ctr" rtl="1"/>
                      <a:r>
                        <a:rPr lang="en-US" sz="1600" b="1" dirty="0" smtClean="0">
                          <a:solidFill>
                            <a:schemeClr val="tx1"/>
                          </a:solidFill>
                        </a:rPr>
                        <a:t>18</a:t>
                      </a:r>
                      <a:endParaRPr lang="ar-SA" sz="1600" b="1" dirty="0">
                        <a:solidFill>
                          <a:schemeClr val="tx1"/>
                        </a:solidFill>
                      </a:endParaRPr>
                    </a:p>
                  </a:txBody>
                  <a:tcPr anchor="ctr"/>
                </a:tc>
                <a:tc>
                  <a:txBody>
                    <a:bodyPr/>
                    <a:lstStyle/>
                    <a:p>
                      <a:pPr algn="ctr" rtl="1"/>
                      <a:r>
                        <a:rPr lang="en-US" sz="1600" b="1" dirty="0" smtClean="0">
                          <a:solidFill>
                            <a:schemeClr val="tx1"/>
                          </a:solidFill>
                        </a:rPr>
                        <a:t>65</a:t>
                      </a:r>
                      <a:endParaRPr lang="ar-SA" sz="1600" b="1" dirty="0">
                        <a:solidFill>
                          <a:schemeClr val="tx1"/>
                        </a:solidFill>
                      </a:endParaRPr>
                    </a:p>
                  </a:txBody>
                  <a:tcPr anchor="ctr"/>
                </a:tc>
                <a:tc>
                  <a:txBody>
                    <a:bodyPr/>
                    <a:lstStyle/>
                    <a:p>
                      <a:pPr algn="ctr" rtl="1"/>
                      <a:r>
                        <a:rPr lang="en-US" sz="1600" b="1" dirty="0" smtClean="0">
                          <a:solidFill>
                            <a:schemeClr val="tx1"/>
                          </a:solidFill>
                        </a:rPr>
                        <a:t>44</a:t>
                      </a:r>
                      <a:endParaRPr lang="ar-SA" sz="1600" b="1" dirty="0">
                        <a:solidFill>
                          <a:schemeClr val="tx1"/>
                        </a:solidFill>
                      </a:endParaRPr>
                    </a:p>
                  </a:txBody>
                  <a:tcPr anchor="ctr"/>
                </a:tc>
              </a:tr>
            </a:tbl>
          </a:graphicData>
        </a:graphic>
      </p:graphicFrame>
    </p:spTree>
    <p:extLst>
      <p:ext uri="{BB962C8B-B14F-4D97-AF65-F5344CB8AC3E}">
        <p14:creationId xmlns:p14="http://schemas.microsoft.com/office/powerpoint/2010/main" val="136587726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692696"/>
            <a:ext cx="7848872" cy="369332"/>
          </a:xfrm>
          <a:prstGeom prst="rect">
            <a:avLst/>
          </a:prstGeom>
          <a:ln w="57150">
            <a:solidFill>
              <a:srgbClr val="FFFF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b="1" dirty="0" smtClean="0"/>
              <a:t>لتكوين الجدول التكراري نتبع الخطوات التالية:</a:t>
            </a:r>
            <a:endParaRPr lang="ar-SA" b="1" dirty="0"/>
          </a:p>
        </p:txBody>
      </p:sp>
      <p:sp>
        <p:nvSpPr>
          <p:cNvPr id="3" name="مربع نص 2"/>
          <p:cNvSpPr txBox="1"/>
          <p:nvPr/>
        </p:nvSpPr>
        <p:spPr>
          <a:xfrm>
            <a:off x="827584" y="1484784"/>
            <a:ext cx="7416824" cy="369332"/>
          </a:xfrm>
          <a:prstGeom prst="rect">
            <a:avLst/>
          </a:prstGeom>
          <a:noFill/>
        </p:spPr>
        <p:txBody>
          <a:bodyPr wrap="square" rtlCol="1">
            <a:spAutoFit/>
          </a:bodyPr>
          <a:lstStyle/>
          <a:p>
            <a:r>
              <a:rPr lang="ar-SA" b="1" dirty="0" smtClean="0"/>
              <a:t>1) نحسب مدى البيانات (</a:t>
            </a:r>
            <a:r>
              <a:rPr lang="en-US" b="1" dirty="0" smtClean="0"/>
              <a:t>R</a:t>
            </a:r>
            <a:r>
              <a:rPr lang="ar-SA" b="1" dirty="0" smtClean="0"/>
              <a:t>) و هو الفرق بين أكبر قيمة و أصغر قيمة</a:t>
            </a:r>
            <a:endParaRPr lang="ar-SA" b="1" dirty="0"/>
          </a:p>
        </p:txBody>
      </p:sp>
      <p:sp>
        <p:nvSpPr>
          <p:cNvPr id="4" name="مستطيل مستدير الزوايا 3"/>
          <p:cNvSpPr/>
          <p:nvPr/>
        </p:nvSpPr>
        <p:spPr>
          <a:xfrm>
            <a:off x="2627784" y="2060848"/>
            <a:ext cx="4320480" cy="64807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b="1" dirty="0" smtClean="0">
                <a:solidFill>
                  <a:schemeClr val="tx2">
                    <a:lumMod val="50000"/>
                  </a:schemeClr>
                </a:solidFill>
              </a:rPr>
              <a:t>R = max – min = 79 – 10 = 69</a:t>
            </a:r>
            <a:endParaRPr lang="ar-SA" b="1" dirty="0">
              <a:solidFill>
                <a:schemeClr val="tx2">
                  <a:lumMod val="50000"/>
                </a:schemeClr>
              </a:solidFill>
            </a:endParaRPr>
          </a:p>
        </p:txBody>
      </p:sp>
      <p:sp>
        <p:nvSpPr>
          <p:cNvPr id="5" name="مربع نص 4"/>
          <p:cNvSpPr txBox="1"/>
          <p:nvPr/>
        </p:nvSpPr>
        <p:spPr>
          <a:xfrm>
            <a:off x="899592" y="3059668"/>
            <a:ext cx="7416824" cy="369332"/>
          </a:xfrm>
          <a:prstGeom prst="rect">
            <a:avLst/>
          </a:prstGeom>
          <a:noFill/>
        </p:spPr>
        <p:txBody>
          <a:bodyPr wrap="square" rtlCol="1">
            <a:spAutoFit/>
          </a:bodyPr>
          <a:lstStyle/>
          <a:p>
            <a:r>
              <a:rPr lang="ar-SA" b="1" dirty="0" smtClean="0"/>
              <a:t>2) عدد الفئات (</a:t>
            </a:r>
            <a:r>
              <a:rPr lang="en-US" b="1" dirty="0" smtClean="0"/>
              <a:t>M</a:t>
            </a:r>
            <a:r>
              <a:rPr lang="ar-SA" b="1" dirty="0" smtClean="0"/>
              <a:t>) </a:t>
            </a:r>
            <a:r>
              <a:rPr lang="en-US" b="1" dirty="0" smtClean="0"/>
              <a:t>=</a:t>
            </a:r>
            <a:r>
              <a:rPr lang="ar-SA" b="1" dirty="0" smtClean="0"/>
              <a:t> 7</a:t>
            </a:r>
            <a:endParaRPr lang="ar-SA" b="1" dirty="0"/>
          </a:p>
        </p:txBody>
      </p:sp>
      <p:sp>
        <p:nvSpPr>
          <p:cNvPr id="7" name="مربع نص 6"/>
          <p:cNvSpPr txBox="1"/>
          <p:nvPr/>
        </p:nvSpPr>
        <p:spPr>
          <a:xfrm>
            <a:off x="827584" y="4725144"/>
            <a:ext cx="7416824" cy="369332"/>
          </a:xfrm>
          <a:prstGeom prst="rect">
            <a:avLst/>
          </a:prstGeom>
          <a:noFill/>
        </p:spPr>
        <p:txBody>
          <a:bodyPr wrap="square" rtlCol="1">
            <a:spAutoFit/>
          </a:bodyPr>
          <a:lstStyle/>
          <a:p>
            <a:r>
              <a:rPr lang="ar-SA" b="1" dirty="0" smtClean="0"/>
              <a:t>1) نحدد طول الفئة (</a:t>
            </a:r>
            <a:r>
              <a:rPr lang="en-US" b="1" dirty="0" smtClean="0"/>
              <a:t>L</a:t>
            </a:r>
            <a:r>
              <a:rPr lang="ar-SA" b="1" dirty="0" smtClean="0"/>
              <a:t>) :</a:t>
            </a:r>
            <a:endParaRPr lang="ar-SA" b="1" dirty="0"/>
          </a:p>
        </p:txBody>
      </p:sp>
      <mc:AlternateContent xmlns:mc="http://schemas.openxmlformats.org/markup-compatibility/2006" xmlns:a14="http://schemas.microsoft.com/office/drawing/2010/main">
        <mc:Choice Requires="a14">
          <p:sp>
            <p:nvSpPr>
              <p:cNvPr id="8" name="مستطيل مستدير الزوايا 7"/>
              <p:cNvSpPr/>
              <p:nvPr/>
            </p:nvSpPr>
            <p:spPr>
              <a:xfrm>
                <a:off x="2627784" y="5491684"/>
                <a:ext cx="4320480" cy="64807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14:m>
                  <m:oMathPara xmlns:m="http://schemas.openxmlformats.org/officeDocument/2006/math">
                    <m:oMathParaPr>
                      <m:jc m:val="left"/>
                    </m:oMathParaPr>
                    <m:oMath xmlns:m="http://schemas.openxmlformats.org/officeDocument/2006/math">
                      <m:r>
                        <a:rPr lang="en-US" b="1" i="1" smtClean="0">
                          <a:solidFill>
                            <a:schemeClr val="tx2">
                              <a:lumMod val="50000"/>
                            </a:schemeClr>
                          </a:solidFill>
                          <a:latin typeface="Cambria Math" panose="02040503050406030204" pitchFamily="18" charset="0"/>
                        </a:rPr>
                        <m:t>𝑳</m:t>
                      </m:r>
                      <m:r>
                        <a:rPr lang="en-US" b="1" i="1" smtClean="0">
                          <a:solidFill>
                            <a:schemeClr val="tx2">
                              <a:lumMod val="50000"/>
                            </a:schemeClr>
                          </a:solidFill>
                          <a:latin typeface="Cambria Math"/>
                        </a:rPr>
                        <m:t>= </m:t>
                      </m:r>
                      <m:f>
                        <m:fPr>
                          <m:ctrlPr>
                            <a:rPr lang="en-US" b="1" i="1" smtClean="0">
                              <a:solidFill>
                                <a:schemeClr val="tx2">
                                  <a:lumMod val="50000"/>
                                </a:schemeClr>
                              </a:solidFill>
                              <a:latin typeface="Cambria Math" panose="02040503050406030204" pitchFamily="18" charset="0"/>
                            </a:rPr>
                          </m:ctrlPr>
                        </m:fPr>
                        <m:num>
                          <m:r>
                            <a:rPr lang="en-US" b="1" i="1" smtClean="0">
                              <a:solidFill>
                                <a:schemeClr val="tx2">
                                  <a:lumMod val="50000"/>
                                </a:schemeClr>
                              </a:solidFill>
                              <a:latin typeface="Cambria Math"/>
                            </a:rPr>
                            <m:t>𝑹</m:t>
                          </m:r>
                        </m:num>
                        <m:den>
                          <m:r>
                            <a:rPr lang="en-US" b="1" i="1" smtClean="0">
                              <a:solidFill>
                                <a:schemeClr val="tx2">
                                  <a:lumMod val="50000"/>
                                </a:schemeClr>
                              </a:solidFill>
                              <a:latin typeface="Cambria Math" panose="02040503050406030204" pitchFamily="18" charset="0"/>
                            </a:rPr>
                            <m:t>𝑴</m:t>
                          </m:r>
                        </m:den>
                      </m:f>
                      <m:r>
                        <a:rPr lang="en-US" b="1" i="1" smtClean="0">
                          <a:solidFill>
                            <a:schemeClr val="tx2">
                              <a:lumMod val="50000"/>
                            </a:schemeClr>
                          </a:solidFill>
                          <a:latin typeface="Cambria Math"/>
                        </a:rPr>
                        <m:t>= </m:t>
                      </m:r>
                      <m:f>
                        <m:fPr>
                          <m:ctrlPr>
                            <a:rPr lang="en-US" b="1" i="1" smtClean="0">
                              <a:solidFill>
                                <a:schemeClr val="tx2">
                                  <a:lumMod val="50000"/>
                                </a:schemeClr>
                              </a:solidFill>
                              <a:latin typeface="Cambria Math" panose="02040503050406030204" pitchFamily="18" charset="0"/>
                            </a:rPr>
                          </m:ctrlPr>
                        </m:fPr>
                        <m:num>
                          <m:r>
                            <a:rPr lang="en-US" b="1" i="1" smtClean="0">
                              <a:solidFill>
                                <a:schemeClr val="tx2">
                                  <a:lumMod val="50000"/>
                                </a:schemeClr>
                              </a:solidFill>
                              <a:latin typeface="Cambria Math"/>
                            </a:rPr>
                            <m:t>𝟔𝟗</m:t>
                          </m:r>
                        </m:num>
                        <m:den>
                          <m:r>
                            <a:rPr lang="en-US" b="1" i="1" smtClean="0">
                              <a:solidFill>
                                <a:schemeClr val="tx2">
                                  <a:lumMod val="50000"/>
                                </a:schemeClr>
                              </a:solidFill>
                              <a:latin typeface="Cambria Math"/>
                            </a:rPr>
                            <m:t>𝟕</m:t>
                          </m:r>
                        </m:den>
                      </m:f>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𝟗</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𝟖𝟔</m:t>
                      </m:r>
                      <m:r>
                        <a:rPr lang="en-US" b="1" i="1" smtClean="0">
                          <a:solidFill>
                            <a:schemeClr val="tx2">
                              <a:lumMod val="50000"/>
                            </a:schemeClr>
                          </a:solidFill>
                          <a:latin typeface="Cambria Math"/>
                        </a:rPr>
                        <m:t> ≈</m:t>
                      </m:r>
                      <m:r>
                        <a:rPr lang="en-US" b="1" i="1" smtClean="0">
                          <a:solidFill>
                            <a:schemeClr val="tx2">
                              <a:lumMod val="50000"/>
                            </a:schemeClr>
                          </a:solidFill>
                          <a:latin typeface="Cambria Math"/>
                          <a:ea typeface="Cambria Math"/>
                        </a:rPr>
                        <m:t>𝟏𝟎</m:t>
                      </m:r>
                    </m:oMath>
                  </m:oMathPara>
                </a14:m>
                <a:endParaRPr lang="ar-SA" b="1" dirty="0">
                  <a:solidFill>
                    <a:schemeClr val="tx2">
                      <a:lumMod val="50000"/>
                    </a:schemeClr>
                  </a:solidFill>
                </a:endParaRPr>
              </a:p>
            </p:txBody>
          </p:sp>
        </mc:Choice>
        <mc:Fallback xmlns="">
          <p:sp>
            <p:nvSpPr>
              <p:cNvPr id="8" name="مستطيل مستدير الزوايا 7"/>
              <p:cNvSpPr>
                <a:spLocks noRot="1" noChangeAspect="1" noMove="1" noResize="1" noEditPoints="1" noAdjustHandles="1" noChangeArrowheads="1" noChangeShapeType="1" noTextEdit="1"/>
              </p:cNvSpPr>
              <p:nvPr/>
            </p:nvSpPr>
            <p:spPr>
              <a:xfrm>
                <a:off x="2627784" y="5491684"/>
                <a:ext cx="4320480" cy="648072"/>
              </a:xfrm>
              <a:prstGeom prst="roundRect">
                <a:avLst/>
              </a:prstGeom>
              <a:blipFill rotWithShape="1">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9164836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7" grpId="0"/>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1403648" y="709894"/>
          <a:ext cx="4320480" cy="4297389"/>
        </p:xfrm>
        <a:graphic>
          <a:graphicData uri="http://schemas.openxmlformats.org/drawingml/2006/table">
            <a:tbl>
              <a:tblPr rtl="1" firstRow="1" bandRow="1">
                <a:tableStyleId>{7DF18680-E054-41AD-8BC1-D1AEF772440D}</a:tableStyleId>
              </a:tblPr>
              <a:tblGrid>
                <a:gridCol w="1118796"/>
                <a:gridCol w="1761524"/>
                <a:gridCol w="1440160"/>
              </a:tblGrid>
              <a:tr h="787845">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c>
                  <a:txBody>
                    <a:bodyPr/>
                    <a:lstStyle/>
                    <a:p>
                      <a:pPr algn="ctr" rtl="1"/>
                      <a:r>
                        <a:rPr lang="ar-SA" sz="1600" dirty="0" smtClean="0">
                          <a:solidFill>
                            <a:schemeClr val="bg1"/>
                          </a:solidFill>
                        </a:rPr>
                        <a:t>العلامات</a:t>
                      </a:r>
                      <a:endParaRPr lang="ar-SA" sz="1600" dirty="0">
                        <a:solidFill>
                          <a:schemeClr val="bg1"/>
                        </a:solidFill>
                      </a:endParaRPr>
                    </a:p>
                  </a:txBody>
                  <a:tcPr anchor="ct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10-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20-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30-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40-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50-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60-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a:txBody>
                    <a:bodyPr/>
                    <a:lstStyle/>
                    <a:p>
                      <a:pPr algn="ctr" rtl="1"/>
                      <a:endParaRPr lang="ar-SA" sz="1800" dirty="0">
                        <a:solidFill>
                          <a:schemeClr val="bg1"/>
                        </a:solidFill>
                      </a:endParaRPr>
                    </a:p>
                  </a:txBody>
                  <a:tcPr anchor="ctr"/>
                </a:tc>
                <a:tc>
                  <a:txBody>
                    <a:bodyPr/>
                    <a:lstStyle/>
                    <a:p>
                      <a:pPr algn="ctr" rtl="1"/>
                      <a:r>
                        <a:rPr lang="en-US" sz="1800" b="1" dirty="0" smtClean="0">
                          <a:solidFill>
                            <a:schemeClr val="tx1"/>
                          </a:solidFill>
                        </a:rPr>
                        <a:t>70-80</a:t>
                      </a:r>
                      <a:endParaRPr lang="ar-SA" sz="1800" b="1" dirty="0">
                        <a:solidFill>
                          <a:schemeClr val="tx1"/>
                        </a:solidFill>
                      </a:endParaRPr>
                    </a:p>
                  </a:txBody>
                  <a:tcPr anchor="ctr"/>
                </a:tc>
              </a:tr>
              <a:tr h="438693">
                <a:tc>
                  <a:txBody>
                    <a:bodyPr/>
                    <a:lstStyle/>
                    <a:p>
                      <a:pPr algn="ctr" rtl="1"/>
                      <a:endParaRPr lang="ar-SA" sz="1800" dirty="0">
                        <a:solidFill>
                          <a:schemeClr val="tx1"/>
                        </a:solidFill>
                      </a:endParaRPr>
                    </a:p>
                  </a:txBody>
                  <a:tcPr anchor="ctr"/>
                </a:tc>
                <a:tc gridSpan="2">
                  <a:txBody>
                    <a:bodyPr/>
                    <a:lstStyle/>
                    <a:p>
                      <a:pPr algn="ctr" rtl="1"/>
                      <a:r>
                        <a:rPr lang="ar-SA" sz="1800" b="1" dirty="0" smtClean="0">
                          <a:solidFill>
                            <a:schemeClr val="tx1"/>
                          </a:solidFill>
                        </a:rPr>
                        <a:t>المجموع  ∑</a:t>
                      </a:r>
                      <a:endParaRPr lang="ar-SA" sz="1800" b="1" dirty="0">
                        <a:solidFill>
                          <a:schemeClr val="tx1"/>
                        </a:solidFill>
                      </a:endParaRPr>
                    </a:p>
                  </a:txBody>
                  <a:tcPr anchor="ctr"/>
                </a:tc>
                <a:tc hMerge="1">
                  <a:txBody>
                    <a:bodyPr/>
                    <a:lstStyle/>
                    <a:p>
                      <a:pPr algn="ctr" rtl="1"/>
                      <a:endParaRPr lang="ar-SA" sz="1800" b="1" dirty="0">
                        <a:solidFill>
                          <a:schemeClr val="tx1"/>
                        </a:solidFill>
                      </a:endParaRPr>
                    </a:p>
                  </a:txBody>
                  <a:tcPr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2590360208"/>
              </p:ext>
            </p:extLst>
          </p:nvPr>
        </p:nvGraphicFramePr>
        <p:xfrm>
          <a:off x="5724128" y="724885"/>
          <a:ext cx="987382" cy="4211833"/>
        </p:xfrm>
        <a:graphic>
          <a:graphicData uri="http://schemas.openxmlformats.org/drawingml/2006/table">
            <a:tbl>
              <a:tblPr rtl="1" firstRow="1" bandRow="1">
                <a:tableStyleId>{7DF18680-E054-41AD-8BC1-D1AEF772440D}</a:tableStyleId>
              </a:tblPr>
              <a:tblGrid>
                <a:gridCol w="987382"/>
              </a:tblGrid>
              <a:tr h="748571">
                <a:tc>
                  <a:txBody>
                    <a:bodyPr/>
                    <a:lstStyle/>
                    <a:p>
                      <a:pPr algn="ctr" rtl="1"/>
                      <a:r>
                        <a:rPr lang="ar-SA" sz="1600" dirty="0" smtClean="0">
                          <a:solidFill>
                            <a:schemeClr val="bg1"/>
                          </a:solidFill>
                        </a:rPr>
                        <a:t>التكرار</a:t>
                      </a:r>
                      <a:r>
                        <a:rPr lang="en-US" sz="1600" dirty="0" smtClean="0">
                          <a:solidFill>
                            <a:schemeClr val="bg1"/>
                          </a:solidFill>
                        </a:rPr>
                        <a:t> </a:t>
                      </a:r>
                      <a:r>
                        <a:rPr lang="ar-SA" sz="1600" dirty="0" smtClean="0">
                          <a:solidFill>
                            <a:schemeClr val="bg1"/>
                          </a:solidFill>
                        </a:rPr>
                        <a:t>النسبي</a:t>
                      </a:r>
                      <a:r>
                        <a:rPr lang="en-US" sz="1600" baseline="0" dirty="0" smtClean="0">
                          <a:solidFill>
                            <a:schemeClr val="bg1"/>
                          </a:solidFill>
                        </a:rPr>
                        <a:t> </a:t>
                      </a:r>
                      <a:endParaRPr lang="ar-SA" sz="1600" dirty="0">
                        <a:solidFill>
                          <a:schemeClr val="bg1"/>
                        </a:solidFill>
                      </a:endParaRPr>
                    </a:p>
                  </a:txBody>
                  <a:tcPr anchor="ctr"/>
                </a:tc>
              </a:tr>
              <a:tr h="406562">
                <a:tc>
                  <a:txBody>
                    <a:bodyPr/>
                    <a:lstStyle/>
                    <a:p>
                      <a:pPr algn="ctr" rtl="1"/>
                      <a:r>
                        <a:rPr lang="en-US" sz="1600" dirty="0" smtClean="0">
                          <a:solidFill>
                            <a:schemeClr val="tx1"/>
                          </a:solidFill>
                        </a:rPr>
                        <a:t>0.06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0.12</a:t>
                      </a:r>
                      <a:endParaRPr lang="ar-SA" sz="1600" dirty="0">
                        <a:solidFill>
                          <a:schemeClr val="tx1"/>
                        </a:solidFill>
                      </a:endParaRPr>
                    </a:p>
                  </a:txBody>
                  <a:tcPr anchor="ctr"/>
                </a:tc>
              </a:tr>
              <a:tr h="553367">
                <a:tc>
                  <a:txBody>
                    <a:bodyPr/>
                    <a:lstStyle/>
                    <a:p>
                      <a:pPr algn="ctr" rtl="1"/>
                      <a:r>
                        <a:rPr lang="en-US" sz="1600" dirty="0" smtClean="0">
                          <a:solidFill>
                            <a:schemeClr val="tx1"/>
                          </a:solidFill>
                        </a:rPr>
                        <a:t>0.20</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0.30</a:t>
                      </a:r>
                      <a:endParaRPr lang="ar-SA" sz="1600" dirty="0">
                        <a:solidFill>
                          <a:schemeClr val="tx1"/>
                        </a:solidFill>
                      </a:endParaRPr>
                    </a:p>
                  </a:txBody>
                  <a:tcPr anchor="ctr"/>
                </a:tc>
              </a:tr>
              <a:tr h="470523">
                <a:tc>
                  <a:txBody>
                    <a:bodyPr/>
                    <a:lstStyle/>
                    <a:p>
                      <a:pPr algn="ctr" rtl="1"/>
                      <a:r>
                        <a:rPr lang="en-US" sz="1600" dirty="0" smtClean="0">
                          <a:solidFill>
                            <a:schemeClr val="tx1"/>
                          </a:solidFill>
                        </a:rPr>
                        <a:t>0.16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0.10</a:t>
                      </a:r>
                      <a:endParaRPr lang="ar-SA" sz="1600" dirty="0">
                        <a:solidFill>
                          <a:schemeClr val="tx1"/>
                        </a:solidFill>
                      </a:endParaRPr>
                    </a:p>
                  </a:txBody>
                  <a:tcPr anchor="ctr"/>
                </a:tc>
              </a:tr>
              <a:tr h="406562">
                <a:tc>
                  <a:txBody>
                    <a:bodyPr/>
                    <a:lstStyle/>
                    <a:p>
                      <a:pPr algn="ctr" rtl="1"/>
                      <a:r>
                        <a:rPr lang="en-US" sz="1600" dirty="0" smtClean="0">
                          <a:solidFill>
                            <a:schemeClr val="tx1"/>
                          </a:solidFill>
                        </a:rPr>
                        <a:t>0.06</a:t>
                      </a:r>
                      <a:endParaRPr lang="ar-SA" sz="1600" dirty="0">
                        <a:solidFill>
                          <a:schemeClr val="tx1"/>
                        </a:solidFill>
                      </a:endParaRPr>
                    </a:p>
                  </a:txBody>
                  <a:tcPr anchor="ctr"/>
                </a:tc>
              </a:tr>
              <a:tr h="406562">
                <a:tc>
                  <a:txBody>
                    <a:bodyPr/>
                    <a:lstStyle/>
                    <a:p>
                      <a:pPr algn="ctr" rtl="1"/>
                      <a:r>
                        <a:rPr lang="en-US" sz="1600" dirty="0" smtClean="0">
                          <a:solidFill>
                            <a:schemeClr val="tx1"/>
                          </a:solidFill>
                        </a:rPr>
                        <a:t>1</a:t>
                      </a:r>
                      <a:endParaRPr lang="ar-SA" sz="1600" dirty="0">
                        <a:solidFill>
                          <a:schemeClr val="tx1"/>
                        </a:solidFill>
                      </a:endParaRPr>
                    </a:p>
                  </a:txBody>
                  <a:tcPr anchor="ct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37682365"/>
              </p:ext>
            </p:extLst>
          </p:nvPr>
        </p:nvGraphicFramePr>
        <p:xfrm>
          <a:off x="6732240" y="720157"/>
          <a:ext cx="1203340" cy="4353730"/>
        </p:xfrm>
        <a:graphic>
          <a:graphicData uri="http://schemas.openxmlformats.org/drawingml/2006/table">
            <a:tbl>
              <a:tblPr rtl="1" firstRow="1" bandRow="1">
                <a:tableStyleId>{7DF18680-E054-41AD-8BC1-D1AEF772440D}</a:tableStyleId>
              </a:tblPr>
              <a:tblGrid>
                <a:gridCol w="1203340"/>
              </a:tblGrid>
              <a:tr h="706292">
                <a:tc>
                  <a:txBody>
                    <a:bodyPr/>
                    <a:lstStyle/>
                    <a:p>
                      <a:pPr algn="ctr" rtl="1"/>
                      <a:r>
                        <a:rPr lang="ar-SA" sz="1400" dirty="0" smtClean="0">
                          <a:solidFill>
                            <a:schemeClr val="bg1"/>
                          </a:solidFill>
                        </a:rPr>
                        <a:t>التكرار المئوي</a:t>
                      </a:r>
                      <a:r>
                        <a:rPr lang="en-US" sz="1400" dirty="0" smtClean="0">
                          <a:solidFill>
                            <a:schemeClr val="bg1"/>
                          </a:solidFill>
                        </a:rPr>
                        <a:t>%</a:t>
                      </a:r>
                      <a:endParaRPr lang="ar-SA" sz="1400" dirty="0">
                        <a:solidFill>
                          <a:schemeClr val="bg1"/>
                        </a:solidFill>
                      </a:endParaRPr>
                    </a:p>
                  </a:txBody>
                  <a:tcPr anchor="ctr"/>
                </a:tc>
              </a:tr>
              <a:tr h="452285">
                <a:tc>
                  <a:txBody>
                    <a:bodyPr/>
                    <a:lstStyle/>
                    <a:p>
                      <a:pPr algn="ctr" rtl="1"/>
                      <a:r>
                        <a:rPr lang="en-US" sz="1600" dirty="0" smtClean="0">
                          <a:solidFill>
                            <a:schemeClr val="tx1"/>
                          </a:solidFill>
                        </a:rPr>
                        <a:t>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12%</a:t>
                      </a:r>
                      <a:endParaRPr lang="ar-SA" sz="1600" dirty="0">
                        <a:solidFill>
                          <a:schemeClr val="tx1"/>
                        </a:solidFill>
                      </a:endParaRPr>
                    </a:p>
                  </a:txBody>
                  <a:tcPr anchor="ctr"/>
                </a:tc>
              </a:tr>
              <a:tr h="452285">
                <a:tc>
                  <a:txBody>
                    <a:bodyPr/>
                    <a:lstStyle/>
                    <a:p>
                      <a:pPr algn="ctr" rtl="1"/>
                      <a:r>
                        <a:rPr lang="en-US" sz="1600" dirty="0" smtClean="0">
                          <a:solidFill>
                            <a:schemeClr val="tx1"/>
                          </a:solidFill>
                        </a:rPr>
                        <a:t>20%</a:t>
                      </a:r>
                      <a:endParaRPr lang="ar-SA" sz="1600" dirty="0">
                        <a:solidFill>
                          <a:schemeClr val="tx1"/>
                        </a:solidFill>
                      </a:endParaRPr>
                    </a:p>
                  </a:txBody>
                  <a:tcPr anchor="ctr"/>
                </a:tc>
              </a:tr>
              <a:tr h="452285">
                <a:tc>
                  <a:txBody>
                    <a:bodyPr/>
                    <a:lstStyle/>
                    <a:p>
                      <a:pPr algn="ctr" rtl="1"/>
                      <a:r>
                        <a:rPr lang="en-US" sz="1600" dirty="0" smtClean="0">
                          <a:solidFill>
                            <a:schemeClr val="tx1"/>
                          </a:solidFill>
                        </a:rPr>
                        <a:t>30%</a:t>
                      </a:r>
                      <a:endParaRPr lang="ar-SA" sz="1600" dirty="0">
                        <a:solidFill>
                          <a:schemeClr val="tx1"/>
                        </a:solidFill>
                      </a:endParaRPr>
                    </a:p>
                  </a:txBody>
                  <a:tcPr anchor="ctr"/>
                </a:tc>
              </a:tr>
              <a:tr h="481443">
                <a:tc>
                  <a:txBody>
                    <a:bodyPr/>
                    <a:lstStyle/>
                    <a:p>
                      <a:pPr algn="ctr" rtl="1"/>
                      <a:r>
                        <a:rPr lang="en-US" sz="1600" dirty="0" smtClean="0">
                          <a:solidFill>
                            <a:schemeClr val="tx1"/>
                          </a:solidFill>
                        </a:rPr>
                        <a:t>16%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10%</a:t>
                      </a:r>
                      <a:endParaRPr lang="ar-SA" sz="1600" dirty="0">
                        <a:solidFill>
                          <a:schemeClr val="tx1"/>
                        </a:solidFill>
                      </a:endParaRPr>
                    </a:p>
                  </a:txBody>
                  <a:tcPr anchor="ctr"/>
                </a:tc>
              </a:tr>
              <a:tr h="452285">
                <a:tc>
                  <a:txBody>
                    <a:bodyPr/>
                    <a:lstStyle/>
                    <a:p>
                      <a:pPr algn="ctr" rtl="1"/>
                      <a:r>
                        <a:rPr lang="en-US" sz="1600" dirty="0" smtClean="0">
                          <a:solidFill>
                            <a:schemeClr val="tx1"/>
                          </a:solidFill>
                        </a:rPr>
                        <a:t>6%</a:t>
                      </a:r>
                      <a:endParaRPr lang="ar-SA" sz="1600" dirty="0">
                        <a:solidFill>
                          <a:schemeClr val="tx1"/>
                        </a:solidFill>
                      </a:endParaRPr>
                    </a:p>
                  </a:txBody>
                  <a:tcPr anchor="ctr"/>
                </a:tc>
              </a:tr>
              <a:tr h="452285">
                <a:tc>
                  <a:txBody>
                    <a:bodyPr/>
                    <a:lstStyle/>
                    <a:p>
                      <a:pPr algn="ctr" rtl="1"/>
                      <a:r>
                        <a:rPr lang="en-US" sz="1600" dirty="0" smtClean="0">
                          <a:solidFill>
                            <a:schemeClr val="tx1"/>
                          </a:solidFill>
                        </a:rPr>
                        <a:t>100%</a:t>
                      </a:r>
                      <a:endParaRPr lang="ar-SA" sz="1600" dirty="0">
                        <a:solidFill>
                          <a:schemeClr val="tx1"/>
                        </a:solidFill>
                      </a:endParaRPr>
                    </a:p>
                  </a:txBody>
                  <a:tcPr anchor="ctr"/>
                </a:tc>
              </a:tr>
            </a:tbl>
          </a:graphicData>
        </a:graphic>
      </p:graphicFrame>
      <p:grpSp>
        <p:nvGrpSpPr>
          <p:cNvPr id="8" name="مجموعة 7"/>
          <p:cNvGrpSpPr/>
          <p:nvPr/>
        </p:nvGrpSpPr>
        <p:grpSpPr>
          <a:xfrm>
            <a:off x="2974807" y="1988840"/>
            <a:ext cx="248207" cy="288032"/>
            <a:chOff x="3178404" y="3933056"/>
            <a:chExt cx="289620" cy="288032"/>
          </a:xfrm>
        </p:grpSpPr>
        <p:cxnSp>
          <p:nvCxnSpPr>
            <p:cNvPr id="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2"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15" name="مجموعة 14"/>
          <p:cNvGrpSpPr/>
          <p:nvPr/>
        </p:nvGrpSpPr>
        <p:grpSpPr>
          <a:xfrm>
            <a:off x="2987824" y="2442271"/>
            <a:ext cx="248207" cy="288032"/>
            <a:chOff x="3178404" y="3933056"/>
            <a:chExt cx="289620" cy="288032"/>
          </a:xfrm>
        </p:grpSpPr>
        <p:cxnSp>
          <p:nvCxnSpPr>
            <p:cNvPr id="1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19"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0"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cxnSp>
        <p:nvCxnSpPr>
          <p:cNvPr id="22" name="Straight Connector 12"/>
          <p:cNvCxnSpPr/>
          <p:nvPr/>
        </p:nvCxnSpPr>
        <p:spPr>
          <a:xfrm rot="5400000">
            <a:off x="3304891" y="2102460"/>
            <a:ext cx="228600" cy="1361"/>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nvGrpSpPr>
          <p:cNvPr id="25" name="مجموعة 24"/>
          <p:cNvGrpSpPr/>
          <p:nvPr/>
        </p:nvGrpSpPr>
        <p:grpSpPr>
          <a:xfrm>
            <a:off x="3081406" y="1616224"/>
            <a:ext cx="124784" cy="228600"/>
            <a:chOff x="3203848" y="3940316"/>
            <a:chExt cx="145604" cy="228600"/>
          </a:xfrm>
        </p:grpSpPr>
        <p:cxnSp>
          <p:nvCxnSpPr>
            <p:cNvPr id="26"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7"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28"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0" name="مجموعة 29"/>
          <p:cNvGrpSpPr/>
          <p:nvPr/>
        </p:nvGrpSpPr>
        <p:grpSpPr>
          <a:xfrm>
            <a:off x="3030320" y="3363259"/>
            <a:ext cx="248207" cy="288032"/>
            <a:chOff x="3178404" y="3933056"/>
            <a:chExt cx="289620" cy="288032"/>
          </a:xfrm>
        </p:grpSpPr>
        <p:cxnSp>
          <p:nvCxnSpPr>
            <p:cNvPr id="3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36" name="مجموعة 35"/>
          <p:cNvGrpSpPr/>
          <p:nvPr/>
        </p:nvGrpSpPr>
        <p:grpSpPr>
          <a:xfrm>
            <a:off x="3014032" y="3789040"/>
            <a:ext cx="248207" cy="288032"/>
            <a:chOff x="3178404" y="3933056"/>
            <a:chExt cx="289620" cy="288032"/>
          </a:xfrm>
        </p:grpSpPr>
        <p:cxnSp>
          <p:nvCxnSpPr>
            <p:cNvPr id="3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4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aphicFrame>
        <p:nvGraphicFramePr>
          <p:cNvPr id="42" name="جدول 41"/>
          <p:cNvGraphicFramePr>
            <a:graphicFrameLocks noGrp="1"/>
          </p:cNvGraphicFramePr>
          <p:nvPr>
            <p:extLst>
              <p:ext uri="{D42A27DB-BD31-4B8C-83A1-F6EECF244321}">
                <p14:modId xmlns:p14="http://schemas.microsoft.com/office/powerpoint/2010/main" val="1351739012"/>
              </p:ext>
            </p:extLst>
          </p:nvPr>
        </p:nvGraphicFramePr>
        <p:xfrm>
          <a:off x="4597737" y="720968"/>
          <a:ext cx="1118796" cy="4280422"/>
        </p:xfrm>
        <a:graphic>
          <a:graphicData uri="http://schemas.openxmlformats.org/drawingml/2006/table">
            <a:tbl>
              <a:tblPr rtl="1" firstRow="1" bandRow="1">
                <a:tableStyleId>{7DF18680-E054-41AD-8BC1-D1AEF772440D}</a:tableStyleId>
              </a:tblPr>
              <a:tblGrid>
                <a:gridCol w="1118796"/>
              </a:tblGrid>
              <a:tr h="763816">
                <a:tc>
                  <a:txBody>
                    <a:bodyPr/>
                    <a:lstStyle/>
                    <a:p>
                      <a:pPr algn="ctr" rtl="1"/>
                      <a:r>
                        <a:rPr lang="ar-SA" sz="1600" dirty="0" smtClean="0">
                          <a:solidFill>
                            <a:schemeClr val="bg1"/>
                          </a:solidFill>
                        </a:rPr>
                        <a:t>التكرار</a:t>
                      </a:r>
                      <a:endParaRPr lang="ar-SA" sz="1600" dirty="0">
                        <a:solidFill>
                          <a:schemeClr val="bg1"/>
                        </a:solidFill>
                      </a:endParaRPr>
                    </a:p>
                  </a:txBody>
                  <a:tcPr anchor="ctr"/>
                </a:tc>
              </a:tr>
              <a:tr h="443834">
                <a:tc>
                  <a:txBody>
                    <a:bodyPr/>
                    <a:lstStyle/>
                    <a:p>
                      <a:pPr algn="ctr" rtl="1"/>
                      <a:r>
                        <a:rPr lang="en-US" sz="1800" dirty="0" smtClean="0">
                          <a:solidFill>
                            <a:schemeClr val="tx1"/>
                          </a:solidFill>
                        </a:rPr>
                        <a:t>3</a:t>
                      </a:r>
                      <a:endParaRPr lang="ar-SA" sz="1800" dirty="0">
                        <a:solidFill>
                          <a:schemeClr val="tx1"/>
                        </a:solidFill>
                      </a:endParaRPr>
                    </a:p>
                  </a:txBody>
                  <a:tcPr anchor="ctr"/>
                </a:tc>
              </a:tr>
              <a:tr h="443834">
                <a:tc>
                  <a:txBody>
                    <a:bodyPr/>
                    <a:lstStyle/>
                    <a:p>
                      <a:pPr algn="ctr" rtl="1"/>
                      <a:r>
                        <a:rPr lang="en-US" sz="1800" dirty="0" smtClean="0">
                          <a:solidFill>
                            <a:schemeClr val="tx1"/>
                          </a:solidFill>
                        </a:rPr>
                        <a:t>6</a:t>
                      </a:r>
                      <a:endParaRPr lang="ar-SA" sz="1800" dirty="0">
                        <a:solidFill>
                          <a:schemeClr val="tx1"/>
                        </a:solidFill>
                      </a:endParaRPr>
                    </a:p>
                  </a:txBody>
                  <a:tcPr anchor="ctr"/>
                </a:tc>
              </a:tr>
              <a:tr h="443834">
                <a:tc>
                  <a:txBody>
                    <a:bodyPr/>
                    <a:lstStyle/>
                    <a:p>
                      <a:pPr algn="ctr" rtl="1"/>
                      <a:r>
                        <a:rPr lang="en-US" sz="1800" dirty="0" smtClean="0">
                          <a:solidFill>
                            <a:schemeClr val="tx1"/>
                          </a:solidFill>
                        </a:rPr>
                        <a:t>10</a:t>
                      </a:r>
                      <a:endParaRPr lang="ar-SA" sz="1800" dirty="0">
                        <a:solidFill>
                          <a:schemeClr val="tx1"/>
                        </a:solidFill>
                      </a:endParaRPr>
                    </a:p>
                  </a:txBody>
                  <a:tcPr anchor="ctr"/>
                </a:tc>
              </a:tr>
              <a:tr h="396690">
                <a:tc>
                  <a:txBody>
                    <a:bodyPr/>
                    <a:lstStyle/>
                    <a:p>
                      <a:pPr algn="ctr" rtl="1"/>
                      <a:r>
                        <a:rPr lang="en-US" sz="1800" dirty="0" smtClean="0">
                          <a:solidFill>
                            <a:schemeClr val="tx1"/>
                          </a:solidFill>
                        </a:rPr>
                        <a:t>15</a:t>
                      </a:r>
                      <a:endParaRPr lang="ar-SA" sz="1800" dirty="0">
                        <a:solidFill>
                          <a:schemeClr val="tx1"/>
                        </a:solidFill>
                      </a:endParaRPr>
                    </a:p>
                  </a:txBody>
                  <a:tcPr anchor="ctr"/>
                </a:tc>
              </a:tr>
              <a:tr h="456912">
                <a:tc>
                  <a:txBody>
                    <a:bodyPr/>
                    <a:lstStyle/>
                    <a:p>
                      <a:pPr algn="ctr" rtl="1"/>
                      <a:r>
                        <a:rPr lang="en-US" sz="1800" dirty="0" smtClean="0">
                          <a:solidFill>
                            <a:schemeClr val="tx1"/>
                          </a:solidFill>
                        </a:rPr>
                        <a:t>8</a:t>
                      </a:r>
                      <a:endParaRPr lang="ar-SA" sz="1800" dirty="0">
                        <a:solidFill>
                          <a:schemeClr val="tx1"/>
                        </a:solidFill>
                      </a:endParaRPr>
                    </a:p>
                  </a:txBody>
                  <a:tcPr anchor="ctr"/>
                </a:tc>
              </a:tr>
              <a:tr h="443834">
                <a:tc>
                  <a:txBody>
                    <a:bodyPr/>
                    <a:lstStyle/>
                    <a:p>
                      <a:pPr algn="ctr" rtl="1"/>
                      <a:r>
                        <a:rPr lang="en-US" sz="1800" dirty="0" smtClean="0">
                          <a:solidFill>
                            <a:schemeClr val="tx1"/>
                          </a:solidFill>
                        </a:rPr>
                        <a:t>5</a:t>
                      </a:r>
                      <a:endParaRPr lang="ar-SA" sz="1800" dirty="0">
                        <a:solidFill>
                          <a:schemeClr val="tx1"/>
                        </a:solidFill>
                      </a:endParaRPr>
                    </a:p>
                  </a:txBody>
                  <a:tcPr anchor="ctr"/>
                </a:tc>
              </a:tr>
              <a:tr h="443834">
                <a:tc>
                  <a:txBody>
                    <a:bodyPr/>
                    <a:lstStyle/>
                    <a:p>
                      <a:pPr algn="ctr" rtl="1"/>
                      <a:r>
                        <a:rPr lang="en-US" sz="1800" dirty="0" smtClean="0">
                          <a:solidFill>
                            <a:schemeClr val="tx1"/>
                          </a:solidFill>
                        </a:rPr>
                        <a:t>3</a:t>
                      </a:r>
                      <a:endParaRPr lang="ar-SA" sz="1800" dirty="0">
                        <a:solidFill>
                          <a:schemeClr val="tx1"/>
                        </a:solidFill>
                      </a:endParaRPr>
                    </a:p>
                  </a:txBody>
                  <a:tcPr anchor="ctr"/>
                </a:tc>
              </a:tr>
              <a:tr h="443834">
                <a:tc>
                  <a:txBody>
                    <a:bodyPr/>
                    <a:lstStyle/>
                    <a:p>
                      <a:pPr algn="ctr" rtl="1"/>
                      <a:r>
                        <a:rPr lang="en-US" sz="1800" dirty="0" smtClean="0">
                          <a:solidFill>
                            <a:schemeClr val="tx1"/>
                          </a:solidFill>
                        </a:rPr>
                        <a:t>50</a:t>
                      </a:r>
                      <a:endParaRPr lang="ar-SA" sz="1800" dirty="0">
                        <a:solidFill>
                          <a:schemeClr val="tx1"/>
                        </a:solidFill>
                      </a:endParaRPr>
                    </a:p>
                  </a:txBody>
                  <a:tcPr anchor="ctr"/>
                </a:tc>
              </a:tr>
            </a:tbl>
          </a:graphicData>
        </a:graphic>
      </p:graphicFrame>
      <p:grpSp>
        <p:nvGrpSpPr>
          <p:cNvPr id="52" name="مجموعة 51"/>
          <p:cNvGrpSpPr/>
          <p:nvPr/>
        </p:nvGrpSpPr>
        <p:grpSpPr>
          <a:xfrm>
            <a:off x="3440662" y="3356992"/>
            <a:ext cx="124784" cy="228600"/>
            <a:chOff x="3203848" y="3940316"/>
            <a:chExt cx="145604" cy="228600"/>
          </a:xfrm>
        </p:grpSpPr>
        <p:cxnSp>
          <p:nvCxnSpPr>
            <p:cNvPr id="5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56" name="مجموعة 55"/>
          <p:cNvGrpSpPr/>
          <p:nvPr/>
        </p:nvGrpSpPr>
        <p:grpSpPr>
          <a:xfrm>
            <a:off x="3080045" y="4221088"/>
            <a:ext cx="124784" cy="228600"/>
            <a:chOff x="3203848" y="3940316"/>
            <a:chExt cx="145604" cy="228600"/>
          </a:xfrm>
        </p:grpSpPr>
        <p:cxnSp>
          <p:nvCxnSpPr>
            <p:cNvPr id="5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5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60" name="مجموعة 59"/>
          <p:cNvGrpSpPr/>
          <p:nvPr/>
        </p:nvGrpSpPr>
        <p:grpSpPr>
          <a:xfrm>
            <a:off x="3349100" y="2885450"/>
            <a:ext cx="248207" cy="288032"/>
            <a:chOff x="3178404" y="3933056"/>
            <a:chExt cx="289620" cy="288032"/>
          </a:xfrm>
        </p:grpSpPr>
        <p:cxnSp>
          <p:nvCxnSpPr>
            <p:cNvPr id="61"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2"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3"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4"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5"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66" name="مجموعة 65"/>
          <p:cNvGrpSpPr/>
          <p:nvPr/>
        </p:nvGrpSpPr>
        <p:grpSpPr>
          <a:xfrm>
            <a:off x="3004130" y="2882703"/>
            <a:ext cx="248207" cy="288032"/>
            <a:chOff x="3178404" y="3933056"/>
            <a:chExt cx="289620" cy="288032"/>
          </a:xfrm>
        </p:grpSpPr>
        <p:cxnSp>
          <p:nvCxnSpPr>
            <p:cNvPr id="67"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8"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69"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0"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1"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72" name="مجموعة 71"/>
          <p:cNvGrpSpPr/>
          <p:nvPr/>
        </p:nvGrpSpPr>
        <p:grpSpPr>
          <a:xfrm>
            <a:off x="3348526" y="2466299"/>
            <a:ext cx="248207" cy="288032"/>
            <a:chOff x="3178404" y="3933056"/>
            <a:chExt cx="289620" cy="288032"/>
          </a:xfrm>
        </p:grpSpPr>
        <p:cxnSp>
          <p:nvCxnSpPr>
            <p:cNvPr id="73"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4"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5"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6"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77"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grpSp>
        <p:nvGrpSpPr>
          <p:cNvPr id="78" name="مجموعة 77"/>
          <p:cNvGrpSpPr/>
          <p:nvPr/>
        </p:nvGrpSpPr>
        <p:grpSpPr>
          <a:xfrm>
            <a:off x="3707904" y="2924944"/>
            <a:ext cx="248207" cy="288032"/>
            <a:chOff x="3178404" y="3933056"/>
            <a:chExt cx="289620" cy="288032"/>
          </a:xfrm>
        </p:grpSpPr>
        <p:cxnSp>
          <p:nvCxnSpPr>
            <p:cNvPr id="79" name="Straight Connector 12"/>
            <p:cNvCxnSpPr/>
            <p:nvPr/>
          </p:nvCxnSpPr>
          <p:spPr>
            <a:xfrm rot="5400000">
              <a:off x="3090342"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0" name="Straight Connector 12"/>
            <p:cNvCxnSpPr/>
            <p:nvPr/>
          </p:nvCxnSpPr>
          <p:spPr>
            <a:xfrm rot="5400000">
              <a:off x="3162350"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1" name="Straight Connector 12"/>
            <p:cNvCxnSpPr/>
            <p:nvPr/>
          </p:nvCxnSpPr>
          <p:spPr>
            <a:xfrm rot="5400000">
              <a:off x="3234358"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2" name="Straight Connector 12"/>
            <p:cNvCxnSpPr/>
            <p:nvPr/>
          </p:nvCxnSpPr>
          <p:spPr>
            <a:xfrm rot="5400000">
              <a:off x="3306366" y="4053822"/>
              <a:ext cx="228600" cy="1588"/>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cxnSp>
          <p:nvCxnSpPr>
            <p:cNvPr id="83" name="Straight Connector 12"/>
            <p:cNvCxnSpPr/>
            <p:nvPr/>
          </p:nvCxnSpPr>
          <p:spPr>
            <a:xfrm flipH="1">
              <a:off x="3178404" y="3933056"/>
              <a:ext cx="289620" cy="288032"/>
            </a:xfrm>
            <a:prstGeom prst="line">
              <a:avLst/>
            </a:prstGeom>
            <a:ln>
              <a:solidFill>
                <a:schemeClr val="accent2">
                  <a:lumMod val="50000"/>
                </a:schemeClr>
              </a:solidFill>
            </a:ln>
          </p:spPr>
          <p:style>
            <a:lnRef idx="3">
              <a:schemeClr val="accent5"/>
            </a:lnRef>
            <a:fillRef idx="0">
              <a:schemeClr val="accent5"/>
            </a:fillRef>
            <a:effectRef idx="2">
              <a:schemeClr val="accent5"/>
            </a:effectRef>
            <a:fontRef idx="minor">
              <a:schemeClr val="tx1"/>
            </a:fontRef>
          </p:style>
        </p:cxnSp>
      </p:grpSp>
      <p:sp>
        <p:nvSpPr>
          <p:cNvPr id="86" name="وسيلة شرح بيضاوية 85"/>
          <p:cNvSpPr/>
          <p:nvPr/>
        </p:nvSpPr>
        <p:spPr>
          <a:xfrm flipH="1">
            <a:off x="179512" y="1124744"/>
            <a:ext cx="1152128" cy="1008112"/>
          </a:xfrm>
          <a:prstGeom prst="wedgeEllipseCallout">
            <a:avLst>
              <a:gd name="adj1" fmla="val -123166"/>
              <a:gd name="adj2" fmla="val 18828"/>
            </a:avLst>
          </a:prstGeom>
          <a:solidFill>
            <a:schemeClr val="accent5">
              <a:lumMod val="5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chemeClr val="accent6">
                    <a:lumMod val="20000"/>
                    <a:lumOff val="80000"/>
                  </a:schemeClr>
                </a:solidFill>
              </a:rPr>
              <a:t>يجب أن تشمل أصغر قيمة</a:t>
            </a:r>
            <a:endParaRPr lang="ar-SA" sz="1400" b="1" dirty="0">
              <a:solidFill>
                <a:schemeClr val="accent6">
                  <a:lumMod val="20000"/>
                  <a:lumOff val="80000"/>
                </a:schemeClr>
              </a:solidFill>
            </a:endParaRPr>
          </a:p>
        </p:txBody>
      </p:sp>
      <p:sp>
        <p:nvSpPr>
          <p:cNvPr id="87" name="وسيلة شرح بيضاوية 86"/>
          <p:cNvSpPr/>
          <p:nvPr/>
        </p:nvSpPr>
        <p:spPr>
          <a:xfrm flipH="1">
            <a:off x="165831" y="4335388"/>
            <a:ext cx="1152128" cy="1008112"/>
          </a:xfrm>
          <a:prstGeom prst="wedgeEllipseCallout">
            <a:avLst>
              <a:gd name="adj1" fmla="val -92931"/>
              <a:gd name="adj2" fmla="val -50280"/>
            </a:avLst>
          </a:prstGeom>
          <a:solidFill>
            <a:srgbClr val="FF0066"/>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chemeClr val="accent6">
                    <a:lumMod val="20000"/>
                    <a:lumOff val="80000"/>
                  </a:schemeClr>
                </a:solidFill>
              </a:rPr>
              <a:t>يجب أن تشمل أكبر</a:t>
            </a:r>
          </a:p>
          <a:p>
            <a:pPr algn="ctr"/>
            <a:r>
              <a:rPr lang="ar-SA" sz="1400" b="1" dirty="0" smtClean="0">
                <a:solidFill>
                  <a:schemeClr val="accent6">
                    <a:lumMod val="20000"/>
                    <a:lumOff val="80000"/>
                  </a:schemeClr>
                </a:solidFill>
              </a:rPr>
              <a:t>قيمة</a:t>
            </a:r>
            <a:endParaRPr lang="ar-SA" sz="1400" b="1" dirty="0">
              <a:solidFill>
                <a:schemeClr val="accent6">
                  <a:lumMod val="20000"/>
                  <a:lumOff val="80000"/>
                </a:schemeClr>
              </a:solidFill>
            </a:endParaRPr>
          </a:p>
        </p:txBody>
      </p:sp>
      <p:sp>
        <p:nvSpPr>
          <p:cNvPr id="88" name="وسيلة شرح بيضاوية 87"/>
          <p:cNvSpPr/>
          <p:nvPr/>
        </p:nvSpPr>
        <p:spPr>
          <a:xfrm flipH="1">
            <a:off x="3956111" y="5229200"/>
            <a:ext cx="1152128" cy="1008112"/>
          </a:xfrm>
          <a:prstGeom prst="wedgeEllipseCallout">
            <a:avLst>
              <a:gd name="adj1" fmla="val -60177"/>
              <a:gd name="adj2" fmla="val -70436"/>
            </a:avLst>
          </a:prstGeom>
          <a:solidFill>
            <a:schemeClr val="accent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b="1" dirty="0" smtClean="0">
                <a:solidFill>
                  <a:schemeClr val="accent6">
                    <a:lumMod val="20000"/>
                    <a:lumOff val="80000"/>
                  </a:schemeClr>
                </a:solidFill>
              </a:rPr>
              <a:t>مجموع التكرارات =حجم العينة</a:t>
            </a:r>
            <a:endParaRPr lang="ar-SA" sz="1200" b="1" dirty="0">
              <a:solidFill>
                <a:schemeClr val="accent6">
                  <a:lumMod val="20000"/>
                  <a:lumOff val="80000"/>
                </a:schemeClr>
              </a:solidFill>
            </a:endParaRPr>
          </a:p>
        </p:txBody>
      </p:sp>
      <p:sp>
        <p:nvSpPr>
          <p:cNvPr id="89" name="وسيلة شرح بيضاوية 88"/>
          <p:cNvSpPr/>
          <p:nvPr/>
        </p:nvSpPr>
        <p:spPr>
          <a:xfrm flipH="1">
            <a:off x="5436096" y="5589240"/>
            <a:ext cx="1152128" cy="1008112"/>
          </a:xfrm>
          <a:prstGeom prst="wedgeEllipseCallout">
            <a:avLst>
              <a:gd name="adj1" fmla="val -19864"/>
              <a:gd name="adj2" fmla="val -122267"/>
            </a:avLst>
          </a:prstGeom>
          <a:solidFill>
            <a:srgbClr val="C000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accent6">
                    <a:lumMod val="20000"/>
                    <a:lumOff val="80000"/>
                  </a:schemeClr>
                </a:solidFill>
              </a:rPr>
              <a:t>دائماً</a:t>
            </a:r>
            <a:endParaRPr lang="ar-SA" sz="1600" b="1" dirty="0">
              <a:solidFill>
                <a:schemeClr val="accent6">
                  <a:lumMod val="20000"/>
                  <a:lumOff val="80000"/>
                </a:schemeClr>
              </a:solidFill>
            </a:endParaRPr>
          </a:p>
        </p:txBody>
      </p:sp>
      <p:sp>
        <p:nvSpPr>
          <p:cNvPr id="90" name="وسيلة شرح بيضاوية 89"/>
          <p:cNvSpPr/>
          <p:nvPr/>
        </p:nvSpPr>
        <p:spPr>
          <a:xfrm flipH="1">
            <a:off x="7308304" y="5502339"/>
            <a:ext cx="1152128" cy="1008112"/>
          </a:xfrm>
          <a:prstGeom prst="wedgeEllipseCallout">
            <a:avLst>
              <a:gd name="adj1" fmla="val 54463"/>
              <a:gd name="adj2" fmla="val -96352"/>
            </a:avLst>
          </a:prstGeom>
          <a:solidFill>
            <a:srgbClr val="BF7E09"/>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accent6">
                    <a:lumMod val="20000"/>
                    <a:lumOff val="80000"/>
                  </a:schemeClr>
                </a:solidFill>
              </a:rPr>
              <a:t>دائماً</a:t>
            </a:r>
            <a:endParaRPr lang="ar-SA" sz="1600" b="1" dirty="0">
              <a:solidFill>
                <a:schemeClr val="accent6">
                  <a:lumMod val="20000"/>
                  <a:lumOff val="80000"/>
                </a:schemeClr>
              </a:solidFill>
            </a:endParaRPr>
          </a:p>
        </p:txBody>
      </p:sp>
    </p:spTree>
    <p:extLst>
      <p:ext uri="{BB962C8B-B14F-4D97-AF65-F5344CB8AC3E}">
        <p14:creationId xmlns:p14="http://schemas.microsoft.com/office/powerpoint/2010/main" val="67420976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heel(1)">
                                      <p:cBhvr>
                                        <p:cTn id="12" dur="2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heel(1)">
                                      <p:cBhvr>
                                        <p:cTn id="17" dur="2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down)">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down)">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heel(1)">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heel(1)">
                                      <p:cBhvr>
                                        <p:cTn id="96" dur="2000"/>
                                        <p:tgtEl>
                                          <p:spTgt spid="8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90"/>
                                        </p:tgtEl>
                                        <p:attrNameLst>
                                          <p:attrName>style.visibility</p:attrName>
                                        </p:attrNameLst>
                                      </p:cBhvr>
                                      <p:to>
                                        <p:strVal val="visible"/>
                                      </p:to>
                                    </p:set>
                                    <p:animEffect transition="in" filter="wheel(1)">
                                      <p:cBhvr>
                                        <p:cTn id="106"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التمثيل البياني للبيانات</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وسيلة شرح مع سهم إلى اليسار 3"/>
          <p:cNvSpPr/>
          <p:nvPr/>
        </p:nvSpPr>
        <p:spPr>
          <a:xfrm>
            <a:off x="6588224" y="1268760"/>
            <a:ext cx="2232248" cy="1368152"/>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6">
                    <a:lumMod val="20000"/>
                    <a:lumOff val="80000"/>
                  </a:schemeClr>
                </a:solidFill>
                <a:effectLst>
                  <a:outerShdw blurRad="38100" dist="38100" dir="2700000" algn="tl">
                    <a:srgbClr val="000000">
                      <a:alpha val="43137"/>
                    </a:srgbClr>
                  </a:outerShdw>
                </a:effectLst>
              </a:rPr>
              <a:t>القطاعات الدائرية</a:t>
            </a:r>
            <a:endParaRPr lang="ar-SA"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5" name="مربع نص 4"/>
          <p:cNvSpPr txBox="1"/>
          <p:nvPr/>
        </p:nvSpPr>
        <p:spPr>
          <a:xfrm>
            <a:off x="467544" y="1628800"/>
            <a:ext cx="5688632" cy="461665"/>
          </a:xfrm>
          <a:prstGeom prst="rect">
            <a:avLst/>
          </a:prstGeom>
          <a:ln w="57150">
            <a:solidFill>
              <a:srgbClr val="00CC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solidFill>
                  <a:schemeClr val="accent6">
                    <a:lumMod val="50000"/>
                  </a:schemeClr>
                </a:solidFill>
              </a:rPr>
              <a:t> أفضل الأشكال التي تستخدم لتمثيل البيانات الوصفية</a:t>
            </a:r>
            <a:endParaRPr lang="ar-SA" sz="2400"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6" name="مستطيل مستدير الزوايا 5"/>
              <p:cNvSpPr/>
              <p:nvPr/>
            </p:nvSpPr>
            <p:spPr>
              <a:xfrm>
                <a:off x="1331640" y="3057939"/>
                <a:ext cx="6192688" cy="3024336"/>
              </a:xfrm>
              <a:prstGeom prst="roundRect">
                <a:avLst/>
              </a:prstGeom>
              <a:blipFill>
                <a:blip r:embed="rId2"/>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AutoNum type="arabicParenR"/>
                </a:pPr>
                <a:r>
                  <a:rPr lang="ar-SA" sz="2000" b="1" dirty="0" smtClean="0">
                    <a:solidFill>
                      <a:schemeClr val="accent6">
                        <a:lumMod val="50000"/>
                      </a:schemeClr>
                    </a:solidFill>
                  </a:rPr>
                  <a:t>إيجاد التوزيع النسبي للبيانات.</a:t>
                </a:r>
              </a:p>
              <a:p>
                <a:pPr marL="342900" indent="-342900">
                  <a:buAutoNum type="arabicParenR"/>
                </a:pPr>
                <a:r>
                  <a:rPr lang="ar-SA" sz="2000" b="1" dirty="0" smtClean="0">
                    <a:solidFill>
                      <a:schemeClr val="accent6">
                        <a:lumMod val="50000"/>
                      </a:schemeClr>
                    </a:solidFill>
                  </a:rPr>
                  <a:t>رسم نصف قطر محدد باستخدام المسطرة.</a:t>
                </a:r>
              </a:p>
              <a:p>
                <a:pPr marL="342900" indent="-342900">
                  <a:buAutoNum type="arabicParenR"/>
                </a:pPr>
                <a:r>
                  <a:rPr lang="ar-SA" sz="2000" b="1" dirty="0" smtClean="0">
                    <a:solidFill>
                      <a:schemeClr val="accent6">
                        <a:lumMod val="50000"/>
                      </a:schemeClr>
                    </a:solidFill>
                  </a:rPr>
                  <a:t>تحديد زاوية كل فئة باستخدام القانون</a:t>
                </a:r>
              </a:p>
              <a:p>
                <a:endParaRPr lang="ar-SA" sz="2000" b="1" dirty="0" smtClean="0">
                  <a:solidFill>
                    <a:schemeClr val="accent6">
                      <a:lumMod val="50000"/>
                    </a:schemeClr>
                  </a:solidFill>
                </a:endParaRPr>
              </a:p>
              <a:p>
                <a:pPr algn="ctr"/>
                <a:r>
                  <a:rPr lang="ar-SA" sz="2000" b="1" dirty="0" smtClean="0">
                    <a:solidFill>
                      <a:srgbClr val="FF0000"/>
                    </a:solidFill>
                  </a:rPr>
                  <a:t>زاوية القطاع الدائري = التكرار النسبي ×</a:t>
                </a:r>
                <a14:m>
                  <m:oMath xmlns:m="http://schemas.openxmlformats.org/officeDocument/2006/math">
                    <m:sSup>
                      <m:sSupPr>
                        <m:ctrlPr>
                          <a:rPr lang="ar-SA" sz="2000" b="1" i="1" smtClean="0">
                            <a:solidFill>
                              <a:srgbClr val="FF0000"/>
                            </a:solidFill>
                            <a:latin typeface="Cambria Math" panose="02040503050406030204" pitchFamily="18" charset="0"/>
                          </a:rPr>
                        </m:ctrlPr>
                      </m:sSupPr>
                      <m:e>
                        <m:r>
                          <a:rPr lang="en-US" sz="2000" b="1" i="1" smtClean="0">
                            <a:solidFill>
                              <a:srgbClr val="FF0000"/>
                            </a:solidFill>
                            <a:latin typeface="Cambria Math"/>
                          </a:rPr>
                          <m:t>𝟑𝟔𝟎</m:t>
                        </m:r>
                      </m:e>
                      <m:sup>
                        <m:r>
                          <a:rPr lang="ar-SA" sz="2000" b="1" i="1" smtClean="0">
                            <a:solidFill>
                              <a:srgbClr val="FF0000"/>
                            </a:solidFill>
                            <a:latin typeface="Cambria Math"/>
                            <a:ea typeface="Cambria Math"/>
                          </a:rPr>
                          <m:t>°</m:t>
                        </m:r>
                      </m:sup>
                    </m:sSup>
                  </m:oMath>
                </a14:m>
                <a:endParaRPr lang="ar-SA" sz="2000" b="1" dirty="0" smtClean="0">
                  <a:solidFill>
                    <a:srgbClr val="FF0000"/>
                  </a:solidFill>
                </a:endParaRPr>
              </a:p>
              <a:p>
                <a:endParaRPr lang="ar-SA" sz="2000" b="1" dirty="0" smtClean="0">
                  <a:solidFill>
                    <a:schemeClr val="accent6">
                      <a:lumMod val="50000"/>
                    </a:schemeClr>
                  </a:solidFill>
                </a:endParaRPr>
              </a:p>
              <a:p>
                <a:r>
                  <a:rPr lang="ar-SA" sz="2000" b="1" dirty="0" smtClean="0">
                    <a:solidFill>
                      <a:schemeClr val="accent6">
                        <a:lumMod val="50000"/>
                      </a:schemeClr>
                    </a:solidFill>
                  </a:rPr>
                  <a:t>4) </a:t>
                </a:r>
                <a:r>
                  <a:rPr lang="ar-SA" sz="2000" b="1" dirty="0">
                    <a:solidFill>
                      <a:schemeClr val="accent6">
                        <a:lumMod val="50000"/>
                      </a:schemeClr>
                    </a:solidFill>
                  </a:rPr>
                  <a:t>تحدد الزوايا باستخدام المنقلة و يمثل كل قطاع</a:t>
                </a:r>
                <a:r>
                  <a:rPr lang="ar-SA" sz="2000" b="1" dirty="0" smtClean="0">
                    <a:solidFill>
                      <a:schemeClr val="accent6">
                        <a:lumMod val="50000"/>
                      </a:schemeClr>
                    </a:solidFill>
                  </a:rPr>
                  <a:t>.</a:t>
                </a:r>
              </a:p>
            </p:txBody>
          </p:sp>
        </mc:Choice>
        <mc:Fallback xmlns="">
          <p:sp>
            <p:nvSpPr>
              <p:cNvPr id="6" name="مستطيل مستدير الزوايا 5"/>
              <p:cNvSpPr>
                <a:spLocks noRot="1" noChangeAspect="1" noMove="1" noResize="1" noEditPoints="1" noAdjustHandles="1" noChangeArrowheads="1" noChangeShapeType="1" noTextEdit="1"/>
              </p:cNvSpPr>
              <p:nvPr/>
            </p:nvSpPr>
            <p:spPr>
              <a:xfrm>
                <a:off x="1331640" y="3057939"/>
                <a:ext cx="6192688" cy="3024336"/>
              </a:xfrm>
              <a:prstGeom prst="roundRect">
                <a:avLst/>
              </a:prstGeom>
              <a:blipFill rotWithShape="0">
                <a:blip r:embed="rId3"/>
                <a:stretch>
                  <a:fillRect/>
                </a:stretch>
              </a:blipFill>
              <a:ln>
                <a:solidFill>
                  <a:schemeClr val="accent6">
                    <a:lumMod val="50000"/>
                  </a:schemeClr>
                </a:solidFill>
              </a:ln>
            </p:spPr>
            <p:txBody>
              <a:bodyPr/>
              <a:lstStyle/>
              <a:p>
                <a:r>
                  <a:rPr lang="en-US">
                    <a:noFill/>
                  </a:rPr>
                  <a:t> </a:t>
                </a:r>
              </a:p>
            </p:txBody>
          </p:sp>
        </mc:Fallback>
      </mc:AlternateContent>
      <p:sp>
        <p:nvSpPr>
          <p:cNvPr id="7" name="انفجار 2 6"/>
          <p:cNvSpPr/>
          <p:nvPr/>
        </p:nvSpPr>
        <p:spPr>
          <a:xfrm>
            <a:off x="7812360" y="3212976"/>
            <a:ext cx="1008112" cy="2376264"/>
          </a:xfrm>
          <a:prstGeom prst="irregularSeal2">
            <a:avLst/>
          </a:prstGeom>
          <a:solidFill>
            <a:srgbClr val="00CC00"/>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ar-SA" b="1" dirty="0" smtClean="0">
                <a:effectLst>
                  <a:outerShdw blurRad="38100" dist="38100" dir="2700000" algn="tl">
                    <a:srgbClr val="000000">
                      <a:alpha val="43137"/>
                    </a:srgbClr>
                  </a:outerShdw>
                </a:effectLst>
              </a:rPr>
              <a:t>الخطوات</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546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wipe(right)">
                                      <p:cBhvr>
                                        <p:cTn id="29" dur="500"/>
                                        <p:tgtEl>
                                          <p:spTgt spid="6">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righ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righ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right)">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wipe(right)">
                                      <p:cBhvr>
                                        <p:cTn id="49" dur="500"/>
                                        <p:tgtEl>
                                          <p:spTgt spid="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wipe(right)">
                                      <p:cBhvr>
                                        <p:cTn id="5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build="p"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مثال 1</a:t>
            </a:r>
            <a:endParaRPr lang="ar-SA" sz="2800" b="1" dirty="0">
              <a:solidFill>
                <a:srgbClr val="002060"/>
              </a:solidFill>
            </a:endParaRPr>
          </a:p>
        </p:txBody>
      </p:sp>
      <p:sp>
        <p:nvSpPr>
          <p:cNvPr id="3" name="مربع نص 2"/>
          <p:cNvSpPr txBox="1"/>
          <p:nvPr/>
        </p:nvSpPr>
        <p:spPr>
          <a:xfrm>
            <a:off x="395536" y="1218408"/>
            <a:ext cx="8225035" cy="646331"/>
          </a:xfrm>
          <a:prstGeom prst="rect">
            <a:avLst/>
          </a:prstGeom>
          <a:noFill/>
          <a:ln w="57150">
            <a:solidFill>
              <a:schemeClr val="tx2">
                <a:lumMod val="60000"/>
                <a:lumOff val="40000"/>
              </a:schemeClr>
            </a:solidFill>
          </a:ln>
        </p:spPr>
        <p:txBody>
          <a:bodyPr wrap="square" rtlCol="1">
            <a:spAutoFit/>
          </a:bodyPr>
          <a:lstStyle/>
          <a:p>
            <a:pPr algn="ctr"/>
            <a:r>
              <a:rPr lang="ar-SA" b="1" dirty="0" smtClean="0"/>
              <a:t>لتحديد نسبة السعودة في إحدى الشركات , تم جمع بيانات عينة مكونة من</a:t>
            </a:r>
          </a:p>
          <a:p>
            <a:pPr algn="ctr"/>
            <a:r>
              <a:rPr lang="ar-SA" b="1" dirty="0" smtClean="0"/>
              <a:t> (</a:t>
            </a:r>
            <a:r>
              <a:rPr lang="en-US" b="1" dirty="0" smtClean="0"/>
              <a:t>(1250</a:t>
            </a:r>
            <a:r>
              <a:rPr lang="ar-SA" b="1" dirty="0" smtClean="0"/>
              <a:t> موظف من الشركة فحصلنا على الجدول التكراري التالي:</a:t>
            </a:r>
            <a:endParaRPr lang="ar-SA" b="1" dirty="0"/>
          </a:p>
        </p:txBody>
      </p:sp>
      <p:graphicFrame>
        <p:nvGraphicFramePr>
          <p:cNvPr id="4" name="جدول 3"/>
          <p:cNvGraphicFramePr>
            <a:graphicFrameLocks noGrp="1"/>
          </p:cNvGraphicFramePr>
          <p:nvPr>
            <p:extLst/>
          </p:nvPr>
        </p:nvGraphicFramePr>
        <p:xfrm>
          <a:off x="410479" y="2060848"/>
          <a:ext cx="3760539" cy="2340260"/>
        </p:xfrm>
        <a:graphic>
          <a:graphicData uri="http://schemas.openxmlformats.org/drawingml/2006/table">
            <a:tbl>
              <a:tblPr rtl="1" firstRow="1" bandRow="1">
                <a:tableStyleId>{F5AB1C69-6EDB-4FF4-983F-18BD219EF322}</a:tableStyleId>
              </a:tblPr>
              <a:tblGrid>
                <a:gridCol w="1253513"/>
                <a:gridCol w="1253513"/>
                <a:gridCol w="1253513"/>
              </a:tblGrid>
              <a:tr h="468052">
                <a:tc>
                  <a:txBody>
                    <a:bodyPr/>
                    <a:lstStyle/>
                    <a:p>
                      <a:pPr algn="ctr" rtl="1"/>
                      <a:r>
                        <a:rPr lang="ar-SA" sz="1600" b="1" dirty="0" smtClean="0">
                          <a:solidFill>
                            <a:schemeClr val="tx1"/>
                          </a:solidFill>
                        </a:rPr>
                        <a:t>التكرار النسبي</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SA" sz="1600" b="1" dirty="0" smtClean="0">
                          <a:solidFill>
                            <a:schemeClr val="tx1"/>
                          </a:solidFill>
                        </a:rPr>
                        <a:t>عدد</a:t>
                      </a:r>
                      <a:r>
                        <a:rPr lang="ar-SA" sz="1600" b="1" baseline="0" dirty="0" smtClean="0">
                          <a:solidFill>
                            <a:schemeClr val="tx1"/>
                          </a:solidFill>
                        </a:rPr>
                        <a:t> الموظفين</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SA" sz="1600" b="1" dirty="0" smtClean="0">
                          <a:solidFill>
                            <a:schemeClr val="tx1"/>
                          </a:solidFill>
                        </a:rPr>
                        <a:t>الجنسية</a:t>
                      </a:r>
                      <a:endParaRPr lang="ar-SA" sz="1600" b="1" dirty="0">
                        <a:solidFill>
                          <a:schemeClr val="tx1"/>
                        </a:solidFill>
                      </a:endParaRPr>
                    </a:p>
                  </a:txBody>
                  <a:tcPr anchor="ctr">
                    <a:solidFill>
                      <a:schemeClr val="accent5">
                        <a:lumMod val="20000"/>
                        <a:lumOff val="80000"/>
                      </a:schemeClr>
                    </a:solidFill>
                  </a:tcPr>
                </a:tc>
              </a:tr>
              <a:tr h="468052">
                <a:tc>
                  <a:txBody>
                    <a:bodyPr/>
                    <a:lstStyle/>
                    <a:p>
                      <a:pPr algn="ctr" rtl="1"/>
                      <a:r>
                        <a:rPr lang="en-US" sz="1600" b="1" dirty="0" smtClean="0">
                          <a:solidFill>
                            <a:schemeClr val="tx1"/>
                          </a:solidFill>
                        </a:rPr>
                        <a:t>0.72</a:t>
                      </a:r>
                      <a:endParaRPr lang="ar-SA" sz="1600" b="1" dirty="0">
                        <a:solidFill>
                          <a:schemeClr val="tx1"/>
                        </a:solidFill>
                      </a:endParaRPr>
                    </a:p>
                  </a:txBody>
                  <a:tcPr anchor="ctr"/>
                </a:tc>
                <a:tc>
                  <a:txBody>
                    <a:bodyPr/>
                    <a:lstStyle/>
                    <a:p>
                      <a:pPr algn="ctr" rtl="1"/>
                      <a:r>
                        <a:rPr lang="en-US" sz="1600" b="1" dirty="0" smtClean="0">
                          <a:solidFill>
                            <a:schemeClr val="tx1"/>
                          </a:solidFill>
                        </a:rPr>
                        <a:t>900</a:t>
                      </a:r>
                      <a:endParaRPr lang="ar-SA" sz="1600" b="1" dirty="0">
                        <a:solidFill>
                          <a:schemeClr val="tx1"/>
                        </a:solidFill>
                      </a:endParaRPr>
                    </a:p>
                  </a:txBody>
                  <a:tcPr anchor="ctr"/>
                </a:tc>
                <a:tc>
                  <a:txBody>
                    <a:bodyPr/>
                    <a:lstStyle/>
                    <a:p>
                      <a:pPr algn="ctr" rtl="1"/>
                      <a:r>
                        <a:rPr lang="ar-SA" sz="1600" b="1" dirty="0" smtClean="0">
                          <a:solidFill>
                            <a:schemeClr val="tx1"/>
                          </a:solidFill>
                        </a:rPr>
                        <a:t>سعودي</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0.2</a:t>
                      </a:r>
                      <a:endParaRPr lang="ar-SA" sz="1600" b="1" dirty="0">
                        <a:solidFill>
                          <a:schemeClr val="tx1"/>
                        </a:solidFill>
                      </a:endParaRPr>
                    </a:p>
                  </a:txBody>
                  <a:tcPr anchor="ctr"/>
                </a:tc>
                <a:tc>
                  <a:txBody>
                    <a:bodyPr/>
                    <a:lstStyle/>
                    <a:p>
                      <a:pPr algn="ctr" rtl="1"/>
                      <a:r>
                        <a:rPr lang="en-US" sz="1600" b="1" dirty="0" smtClean="0">
                          <a:solidFill>
                            <a:schemeClr val="tx1"/>
                          </a:solidFill>
                        </a:rPr>
                        <a:t>250</a:t>
                      </a:r>
                      <a:endParaRPr lang="ar-SA" sz="1600" b="1" dirty="0">
                        <a:solidFill>
                          <a:schemeClr val="tx1"/>
                        </a:solidFill>
                      </a:endParaRPr>
                    </a:p>
                  </a:txBody>
                  <a:tcPr anchor="ctr"/>
                </a:tc>
                <a:tc>
                  <a:txBody>
                    <a:bodyPr/>
                    <a:lstStyle/>
                    <a:p>
                      <a:pPr algn="ctr" rtl="1"/>
                      <a:r>
                        <a:rPr lang="ar-SA" sz="1600" b="1" dirty="0" smtClean="0">
                          <a:solidFill>
                            <a:schemeClr val="tx1"/>
                          </a:solidFill>
                        </a:rPr>
                        <a:t>مصري</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0.08</a:t>
                      </a:r>
                      <a:endParaRPr lang="ar-SA" sz="1600" b="1" dirty="0">
                        <a:solidFill>
                          <a:schemeClr val="tx1"/>
                        </a:solidFill>
                      </a:endParaRPr>
                    </a:p>
                  </a:txBody>
                  <a:tcPr anchor="ctr"/>
                </a:tc>
                <a:tc>
                  <a:txBody>
                    <a:bodyPr/>
                    <a:lstStyle/>
                    <a:p>
                      <a:pPr algn="ctr" rtl="1"/>
                      <a:r>
                        <a:rPr lang="en-US" sz="1600" b="1" dirty="0" smtClean="0">
                          <a:solidFill>
                            <a:schemeClr val="tx1"/>
                          </a:solidFill>
                        </a:rPr>
                        <a:t>100</a:t>
                      </a:r>
                      <a:endParaRPr lang="ar-SA" sz="1600" b="1" dirty="0">
                        <a:solidFill>
                          <a:schemeClr val="tx1"/>
                        </a:solidFill>
                      </a:endParaRPr>
                    </a:p>
                  </a:txBody>
                  <a:tcPr anchor="ctr"/>
                </a:tc>
                <a:tc>
                  <a:txBody>
                    <a:bodyPr/>
                    <a:lstStyle/>
                    <a:p>
                      <a:pPr algn="ctr" rtl="1"/>
                      <a:r>
                        <a:rPr lang="ar-SA" sz="1600" b="1" dirty="0" smtClean="0">
                          <a:solidFill>
                            <a:schemeClr val="tx1"/>
                          </a:solidFill>
                        </a:rPr>
                        <a:t>جنسيات</a:t>
                      </a:r>
                      <a:r>
                        <a:rPr lang="ar-SA" sz="1600" b="1" baseline="0" dirty="0" smtClean="0">
                          <a:solidFill>
                            <a:schemeClr val="tx1"/>
                          </a:solidFill>
                        </a:rPr>
                        <a:t> أخرى</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1</a:t>
                      </a:r>
                      <a:endParaRPr lang="ar-SA" sz="1600" b="1" dirty="0">
                        <a:solidFill>
                          <a:schemeClr val="tx1"/>
                        </a:solidFill>
                      </a:endParaRPr>
                    </a:p>
                  </a:txBody>
                  <a:tcPr anchor="ctr"/>
                </a:tc>
                <a:tc>
                  <a:txBody>
                    <a:bodyPr/>
                    <a:lstStyle/>
                    <a:p>
                      <a:pPr algn="ctr" rtl="1"/>
                      <a:r>
                        <a:rPr lang="en-US" sz="1600" b="1" dirty="0" smtClean="0">
                          <a:solidFill>
                            <a:schemeClr val="tx1"/>
                          </a:solidFill>
                        </a:rPr>
                        <a:t>1250</a:t>
                      </a:r>
                      <a:endParaRPr lang="ar-SA" sz="1600" b="1" dirty="0">
                        <a:solidFill>
                          <a:schemeClr val="tx1"/>
                        </a:solidFill>
                      </a:endParaRPr>
                    </a:p>
                  </a:txBody>
                  <a:tcPr anchor="ctr"/>
                </a:tc>
                <a:tc>
                  <a:txBody>
                    <a:bodyPr/>
                    <a:lstStyle/>
                    <a:p>
                      <a:pPr algn="ctr" rtl="1"/>
                      <a:r>
                        <a:rPr lang="ar-SA" sz="1600" b="1" dirty="0" smtClean="0">
                          <a:solidFill>
                            <a:schemeClr val="tx1"/>
                          </a:solidFill>
                        </a:rPr>
                        <a:t>الإجمالي</a:t>
                      </a:r>
                      <a:endParaRPr lang="ar-SA" sz="1600" b="1" dirty="0">
                        <a:solidFill>
                          <a:schemeClr val="tx1"/>
                        </a:solidFill>
                      </a:endParaRPr>
                    </a:p>
                  </a:txBody>
                  <a:tcPr anchor="ctr"/>
                </a:tc>
              </a:tr>
            </a:tbl>
          </a:graphicData>
        </a:graphic>
      </p:graphicFrame>
      <mc:AlternateContent xmlns:mc="http://schemas.openxmlformats.org/markup-compatibility/2006" xmlns:a14="http://schemas.microsoft.com/office/drawing/2010/main">
        <mc:Choice Requires="a14">
          <p:sp>
            <p:nvSpPr>
              <p:cNvPr id="5" name="مستطيل 4"/>
              <p:cNvSpPr/>
              <p:nvPr/>
            </p:nvSpPr>
            <p:spPr>
              <a:xfrm>
                <a:off x="4211960" y="2060848"/>
                <a:ext cx="4608511" cy="367240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FFFF00"/>
                    </a:solidFill>
                    <a:effectLst>
                      <a:outerShdw blurRad="38100" dist="38100" dir="2700000" algn="tl">
                        <a:srgbClr val="000000">
                          <a:alpha val="43137"/>
                        </a:srgbClr>
                      </a:outerShdw>
                    </a:effectLst>
                  </a:rPr>
                  <a:t>زاوية القطاع لفئة السعودي :</a:t>
                </a:r>
              </a:p>
              <a:p>
                <a:pPr algn="ctr"/>
                <a:endParaRPr lang="ar-SA" sz="2000" b="1" dirty="0" smtClean="0">
                  <a:solidFill>
                    <a:srgbClr val="FFFF00"/>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2000" b="1" i="1" smtClean="0">
                          <a:solidFill>
                            <a:schemeClr val="bg1"/>
                          </a:solidFill>
                          <a:effectLst>
                            <a:outerShdw blurRad="38100" dist="38100" dir="2700000" algn="tl">
                              <a:srgbClr val="000000">
                                <a:alpha val="43137"/>
                              </a:srgbClr>
                            </a:outerShdw>
                          </a:effectLst>
                          <a:latin typeface="Cambria Math"/>
                        </a:rPr>
                        <m:t>𝟎</m:t>
                      </m:r>
                      <m:r>
                        <a:rPr lang="en-US" sz="2000" b="1" i="1" smtClean="0">
                          <a:solidFill>
                            <a:schemeClr val="bg1"/>
                          </a:solidFill>
                          <a:effectLst>
                            <a:outerShdw blurRad="38100" dist="38100" dir="2700000" algn="tl">
                              <a:srgbClr val="000000">
                                <a:alpha val="43137"/>
                              </a:srgbClr>
                            </a:outerShdw>
                          </a:effectLst>
                          <a:latin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𝟕𝟐</m:t>
                      </m:r>
                      <m:r>
                        <a:rPr lang="en-US" sz="2000" b="1" i="1" smtClean="0">
                          <a:solidFill>
                            <a:schemeClr val="bg1"/>
                          </a:solidFill>
                          <a:effectLst>
                            <a:outerShdw blurRad="38100" dist="38100" dir="2700000" algn="tl">
                              <a:srgbClr val="000000">
                                <a:alpha val="43137"/>
                              </a:srgbClr>
                            </a:outerShdw>
                          </a:effectLst>
                          <a:latin typeface="Cambria Math"/>
                          <a:ea typeface="Cambria Math"/>
                        </a:rPr>
                        <m:t>×</m:t>
                      </m:r>
                      <m:sSup>
                        <m:sSupPr>
                          <m:ctrlPr>
                            <a:rPr lang="en-US" sz="2000"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smtClean="0">
                              <a:solidFill>
                                <a:schemeClr val="bg1"/>
                              </a:solidFill>
                              <a:effectLst>
                                <a:outerShdw blurRad="38100" dist="38100" dir="2700000" algn="tl">
                                  <a:srgbClr val="000000">
                                    <a:alpha val="43137"/>
                                  </a:srgbClr>
                                </a:outerShdw>
                              </a:effectLst>
                              <a:latin typeface="Cambria Math"/>
                              <a:ea typeface="Cambria Math"/>
                            </a:rPr>
                            <m:t>𝟑𝟔𝟎</m:t>
                          </m:r>
                        </m:e>
                        <m:sup>
                          <m:r>
                            <a:rPr lang="en-US" sz="2000" b="1" i="1" smtClean="0">
                              <a:solidFill>
                                <a:schemeClr val="bg1"/>
                              </a:solidFill>
                              <a:effectLst>
                                <a:outerShdw blurRad="38100" dist="38100" dir="2700000" algn="tl">
                                  <a:srgbClr val="000000">
                                    <a:alpha val="43137"/>
                                  </a:srgbClr>
                                </a:outerShdw>
                              </a:effectLst>
                              <a:latin typeface="Cambria Math"/>
                              <a:ea typeface="Cambria Math"/>
                            </a:rPr>
                            <m:t>°</m:t>
                          </m:r>
                        </m:sup>
                      </m:sSup>
                      <m:r>
                        <a:rPr lang="en-US" sz="2000" b="1" i="1" smtClean="0">
                          <a:solidFill>
                            <a:schemeClr val="bg1"/>
                          </a:solidFill>
                          <a:effectLst>
                            <a:outerShdw blurRad="38100" dist="38100" dir="2700000" algn="tl">
                              <a:srgbClr val="000000">
                                <a:alpha val="43137"/>
                              </a:srgbClr>
                            </a:outerShdw>
                          </a:effectLst>
                          <a:latin typeface="Cambria Math"/>
                          <a:ea typeface="Cambria Math"/>
                        </a:rPr>
                        <m:t>≈ </m:t>
                      </m:r>
                      <m:sSup>
                        <m:sSupPr>
                          <m:ctrlPr>
                            <a:rPr lang="en-US" sz="2000"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smtClean="0">
                              <a:solidFill>
                                <a:schemeClr val="bg1"/>
                              </a:solidFill>
                              <a:effectLst>
                                <a:outerShdw blurRad="38100" dist="38100" dir="2700000" algn="tl">
                                  <a:srgbClr val="000000">
                                    <a:alpha val="43137"/>
                                  </a:srgbClr>
                                </a:outerShdw>
                              </a:effectLst>
                              <a:latin typeface="Cambria Math"/>
                              <a:ea typeface="Cambria Math"/>
                            </a:rPr>
                            <m:t>𝟐𝟓𝟗</m:t>
                          </m:r>
                        </m:e>
                        <m:sup>
                          <m:r>
                            <a:rPr lang="en-US" sz="2000" b="1" i="1" smtClean="0">
                              <a:solidFill>
                                <a:schemeClr val="bg1"/>
                              </a:solidFill>
                              <a:effectLst>
                                <a:outerShdw blurRad="38100" dist="38100" dir="2700000" algn="tl">
                                  <a:srgbClr val="000000">
                                    <a:alpha val="43137"/>
                                  </a:srgbClr>
                                </a:outerShdw>
                              </a:effectLst>
                              <a:latin typeface="Cambria Math"/>
                              <a:ea typeface="Cambria Math"/>
                            </a:rPr>
                            <m:t>°</m:t>
                          </m:r>
                        </m:sup>
                      </m:sSup>
                      <m:r>
                        <a:rPr lang="en-US" sz="2000" b="1" i="1" smtClean="0">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sz="2000" b="1" dirty="0" smtClean="0">
                  <a:solidFill>
                    <a:schemeClr val="bg1"/>
                  </a:solidFill>
                  <a:effectLst>
                    <a:outerShdw blurRad="38100" dist="38100" dir="2700000" algn="tl">
                      <a:srgbClr val="000000">
                        <a:alpha val="43137"/>
                      </a:srgbClr>
                    </a:outerShdw>
                  </a:effectLst>
                  <a:ea typeface="Cambria Math"/>
                </a:endParaRPr>
              </a:p>
              <a:p>
                <a:pPr algn="ctr"/>
                <a:endParaRPr lang="ar-SA" sz="2000" b="1" dirty="0" smtClean="0">
                  <a:solidFill>
                    <a:schemeClr val="bg1"/>
                  </a:solidFill>
                  <a:effectLst>
                    <a:outerShdw blurRad="38100" dist="38100" dir="2700000" algn="tl">
                      <a:srgbClr val="000000">
                        <a:alpha val="43137"/>
                      </a:srgbClr>
                    </a:outerShdw>
                  </a:effectLst>
                  <a:ea typeface="Cambria Math"/>
                </a:endParaRPr>
              </a:p>
              <a:p>
                <a:pPr algn="ctr"/>
                <a:r>
                  <a:rPr lang="ar-SA" sz="2000" b="1" dirty="0">
                    <a:solidFill>
                      <a:srgbClr val="FFFF00"/>
                    </a:solidFill>
                    <a:effectLst>
                      <a:outerShdw blurRad="38100" dist="38100" dir="2700000" algn="tl">
                        <a:srgbClr val="000000">
                          <a:alpha val="43137"/>
                        </a:srgbClr>
                      </a:outerShdw>
                    </a:effectLst>
                  </a:rPr>
                  <a:t>زاوية القطاع لفئة </a:t>
                </a:r>
                <a:r>
                  <a:rPr lang="ar-SA" sz="2000" b="1" dirty="0" smtClean="0">
                    <a:solidFill>
                      <a:srgbClr val="FFFF00"/>
                    </a:solidFill>
                    <a:effectLst>
                      <a:outerShdw blurRad="38100" dist="38100" dir="2700000" algn="tl">
                        <a:srgbClr val="000000">
                          <a:alpha val="43137"/>
                        </a:srgbClr>
                      </a:outerShdw>
                    </a:effectLst>
                  </a:rPr>
                  <a:t>المصري :</a:t>
                </a:r>
              </a:p>
              <a:p>
                <a:pPr algn="ctr"/>
                <a:endParaRPr lang="ar-SA" sz="2000" b="1" dirty="0">
                  <a:solidFill>
                    <a:srgbClr val="FFFF00"/>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2000" b="1" i="1">
                          <a:solidFill>
                            <a:schemeClr val="bg1"/>
                          </a:solidFill>
                          <a:effectLst>
                            <a:outerShdw blurRad="38100" dist="38100" dir="2700000" algn="tl">
                              <a:srgbClr val="000000">
                                <a:alpha val="43137"/>
                              </a:srgbClr>
                            </a:outerShdw>
                          </a:effectLst>
                          <a:latin typeface="Cambria Math"/>
                        </a:rPr>
                        <m:t>𝟎</m:t>
                      </m:r>
                      <m:r>
                        <a:rPr lang="en-US" sz="2000" b="1" i="1">
                          <a:solidFill>
                            <a:schemeClr val="bg1"/>
                          </a:solidFill>
                          <a:effectLst>
                            <a:outerShdw blurRad="38100" dist="38100" dir="2700000" algn="tl">
                              <a:srgbClr val="000000">
                                <a:alpha val="43137"/>
                              </a:srgbClr>
                            </a:outerShdw>
                          </a:effectLst>
                          <a:latin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𝟐</m:t>
                      </m:r>
                      <m:r>
                        <a:rPr lang="en-US" sz="2000" b="1" i="1">
                          <a:solidFill>
                            <a:schemeClr val="bg1"/>
                          </a:solidFill>
                          <a:effectLst>
                            <a:outerShdw blurRad="38100" dist="38100" dir="2700000" algn="tl">
                              <a:srgbClr val="000000">
                                <a:alpha val="43137"/>
                              </a:srgbClr>
                            </a:outerShdw>
                          </a:effectLst>
                          <a:latin typeface="Cambria Math"/>
                          <a:ea typeface="Cambria Math"/>
                        </a:rPr>
                        <m:t>×</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a:solidFill>
                                <a:schemeClr val="bg1"/>
                              </a:solidFill>
                              <a:effectLst>
                                <a:outerShdw blurRad="38100" dist="38100" dir="2700000" algn="tl">
                                  <a:srgbClr val="000000">
                                    <a:alpha val="43137"/>
                                  </a:srgbClr>
                                </a:outerShdw>
                              </a:effectLst>
                              <a:latin typeface="Cambria Math"/>
                              <a:ea typeface="Cambria Math"/>
                            </a:rPr>
                            <m:t>𝟑𝟔𝟎</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a:solidFill>
                            <a:schemeClr val="bg1"/>
                          </a:solidFill>
                          <a:effectLst>
                            <a:outerShdw blurRad="38100" dist="38100" dir="2700000" algn="tl">
                              <a:srgbClr val="000000">
                                <a:alpha val="43137"/>
                              </a:srgbClr>
                            </a:outerShdw>
                          </a:effectLst>
                          <a:latin typeface="Cambria Math"/>
                          <a:ea typeface="Cambria Math"/>
                        </a:rPr>
                        <m:t>≈ </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smtClean="0">
                              <a:solidFill>
                                <a:schemeClr val="bg1"/>
                              </a:solidFill>
                              <a:effectLst>
                                <a:outerShdw blurRad="38100" dist="38100" dir="2700000" algn="tl">
                                  <a:srgbClr val="000000">
                                    <a:alpha val="43137"/>
                                  </a:srgbClr>
                                </a:outerShdw>
                              </a:effectLst>
                              <a:latin typeface="Cambria Math"/>
                              <a:ea typeface="Cambria Math"/>
                            </a:rPr>
                            <m:t>𝟕𝟐</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sz="2000" b="1" dirty="0">
                  <a:solidFill>
                    <a:schemeClr val="bg1"/>
                  </a:solidFill>
                  <a:effectLst>
                    <a:outerShdw blurRad="38100" dist="38100" dir="2700000" algn="tl">
                      <a:srgbClr val="000000">
                        <a:alpha val="43137"/>
                      </a:srgbClr>
                    </a:outerShdw>
                  </a:effectLst>
                  <a:ea typeface="Cambria Math"/>
                </a:endParaRPr>
              </a:p>
              <a:p>
                <a:pPr algn="ctr"/>
                <a:endParaRPr lang="ar-SA" sz="2000" b="1" dirty="0" smtClean="0">
                  <a:solidFill>
                    <a:schemeClr val="bg1"/>
                  </a:solidFill>
                  <a:effectLst>
                    <a:outerShdw blurRad="38100" dist="38100" dir="2700000" algn="tl">
                      <a:srgbClr val="000000">
                        <a:alpha val="43137"/>
                      </a:srgbClr>
                    </a:outerShdw>
                  </a:effectLst>
                  <a:ea typeface="Cambria Math"/>
                </a:endParaRPr>
              </a:p>
              <a:p>
                <a:pPr algn="ctr"/>
                <a:r>
                  <a:rPr lang="ar-SA" sz="2000" b="1" dirty="0">
                    <a:solidFill>
                      <a:srgbClr val="FFFF00"/>
                    </a:solidFill>
                    <a:effectLst>
                      <a:outerShdw blurRad="38100" dist="38100" dir="2700000" algn="tl">
                        <a:srgbClr val="000000">
                          <a:alpha val="43137"/>
                        </a:srgbClr>
                      </a:outerShdw>
                    </a:effectLst>
                  </a:rPr>
                  <a:t>زاوية القطاع لفئة </a:t>
                </a:r>
                <a:r>
                  <a:rPr lang="ar-SA" sz="2000" b="1" dirty="0" smtClean="0">
                    <a:solidFill>
                      <a:srgbClr val="FFFF00"/>
                    </a:solidFill>
                    <a:effectLst>
                      <a:outerShdw blurRad="38100" dist="38100" dir="2700000" algn="tl">
                        <a:srgbClr val="000000">
                          <a:alpha val="43137"/>
                        </a:srgbClr>
                      </a:outerShdw>
                    </a:effectLst>
                  </a:rPr>
                  <a:t>الجنسيات الأخرى :</a:t>
                </a:r>
              </a:p>
              <a:p>
                <a:pPr algn="ctr"/>
                <a:endParaRPr lang="ar-SA" sz="2000" b="1" dirty="0">
                  <a:solidFill>
                    <a:srgbClr val="FFFF00"/>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2000" b="1" i="1">
                          <a:solidFill>
                            <a:schemeClr val="bg1"/>
                          </a:solidFill>
                          <a:effectLst>
                            <a:outerShdw blurRad="38100" dist="38100" dir="2700000" algn="tl">
                              <a:srgbClr val="000000">
                                <a:alpha val="43137"/>
                              </a:srgbClr>
                            </a:outerShdw>
                          </a:effectLst>
                          <a:latin typeface="Cambria Math"/>
                        </a:rPr>
                        <m:t>𝟎</m:t>
                      </m:r>
                      <m:r>
                        <a:rPr lang="en-US" sz="2000" b="1" i="1">
                          <a:solidFill>
                            <a:schemeClr val="bg1"/>
                          </a:solidFill>
                          <a:effectLst>
                            <a:outerShdw blurRad="38100" dist="38100" dir="2700000" algn="tl">
                              <a:srgbClr val="000000">
                                <a:alpha val="43137"/>
                              </a:srgbClr>
                            </a:outerShdw>
                          </a:effectLst>
                          <a:latin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𝟎𝟖</m:t>
                      </m:r>
                      <m:r>
                        <a:rPr lang="en-US" sz="2000" b="1" i="1">
                          <a:solidFill>
                            <a:schemeClr val="bg1"/>
                          </a:solidFill>
                          <a:effectLst>
                            <a:outerShdw blurRad="38100" dist="38100" dir="2700000" algn="tl">
                              <a:srgbClr val="000000">
                                <a:alpha val="43137"/>
                              </a:srgbClr>
                            </a:outerShdw>
                          </a:effectLst>
                          <a:latin typeface="Cambria Math"/>
                          <a:ea typeface="Cambria Math"/>
                        </a:rPr>
                        <m:t>×</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a:solidFill>
                                <a:schemeClr val="bg1"/>
                              </a:solidFill>
                              <a:effectLst>
                                <a:outerShdw blurRad="38100" dist="38100" dir="2700000" algn="tl">
                                  <a:srgbClr val="000000">
                                    <a:alpha val="43137"/>
                                  </a:srgbClr>
                                </a:outerShdw>
                              </a:effectLst>
                              <a:latin typeface="Cambria Math"/>
                              <a:ea typeface="Cambria Math"/>
                            </a:rPr>
                            <m:t>𝟑𝟔𝟎</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a:solidFill>
                            <a:schemeClr val="bg1"/>
                          </a:solidFill>
                          <a:effectLst>
                            <a:outerShdw blurRad="38100" dist="38100" dir="2700000" algn="tl">
                              <a:srgbClr val="000000">
                                <a:alpha val="43137"/>
                              </a:srgbClr>
                            </a:outerShdw>
                          </a:effectLst>
                          <a:latin typeface="Cambria Math"/>
                          <a:ea typeface="Cambria Math"/>
                        </a:rPr>
                        <m:t>≈ </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a:solidFill>
                                <a:schemeClr val="bg1"/>
                              </a:solidFill>
                              <a:effectLst>
                                <a:outerShdw blurRad="38100" dist="38100" dir="2700000" algn="tl">
                                  <a:srgbClr val="000000">
                                    <a:alpha val="43137"/>
                                  </a:srgbClr>
                                </a:outerShdw>
                              </a:effectLst>
                              <a:latin typeface="Cambria Math"/>
                              <a:ea typeface="Cambria Math"/>
                            </a:rPr>
                            <m:t>𝟐𝟗</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sz="2000" b="1" dirty="0">
                  <a:solidFill>
                    <a:schemeClr val="bg1"/>
                  </a:solidFill>
                  <a:effectLst>
                    <a:outerShdw blurRad="38100" dist="38100" dir="2700000" algn="tl">
                      <a:srgbClr val="000000">
                        <a:alpha val="43137"/>
                      </a:srgbClr>
                    </a:outerShdw>
                  </a:effectLst>
                  <a:ea typeface="Cambria Math"/>
                </a:endParaRPr>
              </a:p>
              <a:p>
                <a:pPr algn="ctr"/>
                <a:endParaRPr lang="ar-SA" sz="2000" b="1" dirty="0">
                  <a:solidFill>
                    <a:schemeClr val="bg1"/>
                  </a:solidFill>
                  <a:effectLst>
                    <a:outerShdw blurRad="38100" dist="38100" dir="2700000" algn="tl">
                      <a:srgbClr val="000000">
                        <a:alpha val="43137"/>
                      </a:srgbClr>
                    </a:outerShdw>
                  </a:effectLst>
                </a:endParaRPr>
              </a:p>
            </p:txBody>
          </p:sp>
        </mc:Choice>
        <mc:Fallback xmlns="">
          <p:sp>
            <p:nvSpPr>
              <p:cNvPr id="5" name="مستطيل 4"/>
              <p:cNvSpPr>
                <a:spLocks noRot="1" noChangeAspect="1" noMove="1" noResize="1" noEditPoints="1" noAdjustHandles="1" noChangeArrowheads="1" noChangeShapeType="1" noTextEdit="1"/>
              </p:cNvSpPr>
              <p:nvPr/>
            </p:nvSpPr>
            <p:spPr>
              <a:xfrm>
                <a:off x="4211960" y="2060848"/>
                <a:ext cx="4608511" cy="3672408"/>
              </a:xfrm>
              <a:prstGeom prst="rect">
                <a:avLst/>
              </a:prstGeom>
              <a:blipFill rotWithShape="0">
                <a:blip r:embed="rId3"/>
                <a:stretch>
                  <a:fillRect t="-1815"/>
                </a:stretch>
              </a:blipFill>
            </p:spPr>
            <p:txBody>
              <a:bodyPr/>
              <a:lstStyle/>
              <a:p>
                <a:r>
                  <a:rPr lang="en-US">
                    <a:noFill/>
                  </a:rPr>
                  <a:t> </a:t>
                </a:r>
              </a:p>
            </p:txBody>
          </p:sp>
        </mc:Fallback>
      </mc:AlternateContent>
    </p:spTree>
    <p:extLst>
      <p:ext uri="{BB962C8B-B14F-4D97-AF65-F5344CB8AC3E}">
        <p14:creationId xmlns:p14="http://schemas.microsoft.com/office/powerpoint/2010/main" val="139968151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wipe(up)">
                                      <p:cBhvr>
                                        <p:cTn id="24" dur="500"/>
                                        <p:tgtEl>
                                          <p:spTgt spid="5">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up)">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up)">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up)">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up)">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wipe(up)">
                                      <p:cBhvr>
                                        <p:cTn id="49" dur="500"/>
                                        <p:tgtEl>
                                          <p:spTgt spid="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wipe(up)">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C55AE2-92E7-4D1C-9545-27FBEE6C12A1}" type="slidenum">
              <a:rPr lang="ar-SA" altLang="en-US" smtClean="0">
                <a:solidFill>
                  <a:prstClr val="black"/>
                </a:solidFill>
              </a:rPr>
              <a:pPr eaLnBrk="1" hangingPunct="1"/>
              <a:t>5</a:t>
            </a:fld>
            <a:endParaRPr lang="en-US" altLang="en-US" dirty="0" smtClean="0">
              <a:solidFill>
                <a:prstClr val="black"/>
              </a:solidFill>
            </a:endParaRPr>
          </a:p>
        </p:txBody>
      </p:sp>
      <p:sp>
        <p:nvSpPr>
          <p:cNvPr id="771074" name="Rectangle 5"/>
          <p:cNvSpPr>
            <a:spLocks noGrp="1" noChangeArrowheads="1"/>
          </p:cNvSpPr>
          <p:nvPr>
            <p:ph type="subTitle" idx="4294967295"/>
          </p:nvPr>
        </p:nvSpPr>
        <p:spPr>
          <a:xfrm>
            <a:off x="1601670" y="1484711"/>
            <a:ext cx="5267046" cy="3835003"/>
          </a:xfrm>
        </p:spPr>
        <p:txBody>
          <a:bodyPr/>
          <a:lstStyle/>
          <a:p>
            <a:pPr marL="0" indent="0" algn="ctr" rtl="1">
              <a:buNone/>
              <a:defRPr/>
            </a:pPr>
            <a:r>
              <a:rPr lang="ar-SA" sz="2700" b="1" dirty="0">
                <a:solidFill>
                  <a:srgbClr val="0066FF"/>
                </a:solidFill>
                <a:latin typeface="Arabic Typesetting" panose="03020402040406030203" pitchFamily="66" charset="-78"/>
                <a:cs typeface="Arabic Typesetting" panose="03020402040406030203" pitchFamily="66" charset="-78"/>
              </a:rPr>
              <a:t>علم الإحصاء وفروعه</a:t>
            </a:r>
          </a:p>
          <a:p>
            <a:pPr algn="just" rtl="1" eaLnBrk="1" hangingPunct="1">
              <a:buFont typeface="Wingdings" pitchFamily="2" charset="2"/>
              <a:buNone/>
              <a:defRPr/>
            </a:pPr>
            <a:r>
              <a:rPr lang="ar-SA" b="1" dirty="0">
                <a:latin typeface="A_Nefel_Sereke" pitchFamily="2" charset="-78"/>
                <a:cs typeface="A_Nefel_Sereke" pitchFamily="2" charset="-78"/>
              </a:rPr>
              <a:t> </a:t>
            </a:r>
            <a:r>
              <a:rPr lang="ar-SA" sz="2400" b="1" dirty="0">
                <a:latin typeface="A_Nefel_Sereke" pitchFamily="2" charset="-78"/>
                <a:cs typeface="A_Nefel_Sereke" pitchFamily="2" charset="-78"/>
              </a:rPr>
              <a:t>ينقسم علم الإحصاء إلى قسمين:</a:t>
            </a:r>
          </a:p>
          <a:p>
            <a:pPr marL="385763" indent="-385763" algn="r" rtl="1">
              <a:buFont typeface="+mj-lt"/>
              <a:buAutoNum type="arabicPeriod"/>
              <a:defRPr/>
            </a:pPr>
            <a:r>
              <a:rPr lang="ar-SA" sz="2400" b="1" dirty="0">
                <a:solidFill>
                  <a:srgbClr val="FF0000"/>
                </a:solidFill>
                <a:latin typeface="A_Nefel_Sereke" pitchFamily="2" charset="-78"/>
                <a:cs typeface="A_Nefel_Sereke" pitchFamily="2" charset="-78"/>
              </a:rPr>
              <a:t> ا</a:t>
            </a:r>
            <a:r>
              <a:rPr lang="ar-SA" b="1" dirty="0">
                <a:solidFill>
                  <a:srgbClr val="FF0000"/>
                </a:solidFill>
                <a:latin typeface="A_Nefel_Sereke" pitchFamily="2" charset="-78"/>
                <a:cs typeface="A_Nefel_Sereke" pitchFamily="2" charset="-78"/>
              </a:rPr>
              <a:t>لإحصاء الوصفي: </a:t>
            </a:r>
            <a:r>
              <a:rPr lang="ar-SA" b="1" dirty="0">
                <a:solidFill>
                  <a:schemeClr val="tx1">
                    <a:lumMod val="95000"/>
                    <a:lumOff val="5000"/>
                  </a:schemeClr>
                </a:solidFill>
                <a:latin typeface="A_Nefel_Sereke" pitchFamily="2" charset="-78"/>
                <a:cs typeface="A_Nefel_Sereke" pitchFamily="2" charset="-78"/>
              </a:rPr>
              <a:t>هو فرع من علم الإحصاء يهتم بطرق تصنيف وتلخيص وعرض البيانات باستخدام  جداول أو  رسوم بيانية.</a:t>
            </a:r>
          </a:p>
          <a:p>
            <a:pPr marL="385763" indent="-385763" algn="r" rtl="1">
              <a:buFont typeface="+mj-lt"/>
              <a:buAutoNum type="arabicPeriod"/>
              <a:defRPr/>
            </a:pPr>
            <a:r>
              <a:rPr lang="ar-EG" b="1" dirty="0">
                <a:solidFill>
                  <a:srgbClr val="FF0000"/>
                </a:solidFill>
                <a:latin typeface="A_Nefel_Sereke" pitchFamily="2" charset="-78"/>
                <a:cs typeface="A_Nefel_Sereke" pitchFamily="2" charset="-78"/>
              </a:rPr>
              <a:t>الإحصاء الاستدلالي</a:t>
            </a:r>
            <a:r>
              <a:rPr lang="ar-SA" b="1" dirty="0">
                <a:solidFill>
                  <a:srgbClr val="FF0000"/>
                </a:solidFill>
                <a:latin typeface="A_Nefel_Sereke" pitchFamily="2" charset="-78"/>
                <a:cs typeface="A_Nefel_Sereke" pitchFamily="2" charset="-78"/>
              </a:rPr>
              <a:t>:</a:t>
            </a:r>
            <a:r>
              <a:rPr lang="ar-SA" b="1" dirty="0">
                <a:solidFill>
                  <a:schemeClr val="tx1">
                    <a:lumMod val="95000"/>
                    <a:lumOff val="5000"/>
                  </a:schemeClr>
                </a:solidFill>
                <a:latin typeface="A_Nefel_Sereke" pitchFamily="2" charset="-78"/>
                <a:cs typeface="A_Nefel_Sereke" pitchFamily="2" charset="-78"/>
              </a:rPr>
              <a:t> هو فرع من علم الإحصاء يهتم بطرق الاستدلال أو التعميم حول مفردات المجتمع الإحصائي بناء على المعلومات التي حصلنا عليها من العينة المأخوذة من المجتمع.</a:t>
            </a:r>
            <a:r>
              <a:rPr lang="ar-EG" b="1" dirty="0">
                <a:solidFill>
                  <a:srgbClr val="FF0000"/>
                </a:solidFill>
                <a:latin typeface="A_Nefel_Sereke" pitchFamily="2" charset="-78"/>
                <a:cs typeface="A_Nefel_Sereke" pitchFamily="2" charset="-78"/>
              </a:rPr>
              <a:t/>
            </a:r>
            <a:br>
              <a:rPr lang="ar-EG" b="1" dirty="0">
                <a:solidFill>
                  <a:srgbClr val="FF0000"/>
                </a:solidFill>
                <a:latin typeface="A_Nefel_Sereke" pitchFamily="2" charset="-78"/>
                <a:cs typeface="A_Nefel_Sereke" pitchFamily="2" charset="-78"/>
              </a:rPr>
            </a:br>
            <a:endParaRPr lang="en-US" b="1" dirty="0">
              <a:solidFill>
                <a:srgbClr val="FF0000"/>
              </a:solidFill>
              <a:latin typeface="A_Nefel_Sereke" pitchFamily="2" charset="-78"/>
              <a:cs typeface="A_Nefel_Sereke" pitchFamily="2" charset="-78"/>
            </a:endParaRPr>
          </a:p>
          <a:p>
            <a:pPr marL="0" indent="0" algn="just" rtl="1">
              <a:buNone/>
              <a:defRPr/>
            </a:pPr>
            <a:endParaRPr lang="ar-SA" sz="2400" b="1" dirty="0">
              <a:solidFill>
                <a:srgbClr val="FF0000"/>
              </a:solidFill>
              <a:latin typeface="A_Nefel_Sereke" pitchFamily="2" charset="-78"/>
              <a:cs typeface="A_Nefel_Sereke" pitchFamily="2" charset="-78"/>
            </a:endParaRPr>
          </a:p>
          <a:p>
            <a:pPr marL="0" indent="0" algn="just" rtl="1">
              <a:buNone/>
              <a:defRPr/>
            </a:pPr>
            <a:endParaRPr lang="en-US" b="1" dirty="0">
              <a:latin typeface="A_Nefel_Sereke" pitchFamily="2" charset="-78"/>
              <a:cs typeface="A_Nefel_Sereke" pitchFamily="2" charset="-78"/>
            </a:endParaRPr>
          </a:p>
        </p:txBody>
      </p:sp>
      <p:sp>
        <p:nvSpPr>
          <p:cNvPr id="10244" name="Rectangle 3"/>
          <p:cNvSpPr>
            <a:spLocks noChangeArrowheads="1"/>
          </p:cNvSpPr>
          <p:nvPr/>
        </p:nvSpPr>
        <p:spPr bwMode="auto">
          <a:xfrm>
            <a:off x="1143000" y="1107283"/>
            <a:ext cx="5657850"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dirty="0">
              <a:solidFill>
                <a:prstClr val="black"/>
              </a:solidFill>
              <a:latin typeface="Calibri" panose="020F0502020204030204"/>
            </a:endParaRPr>
          </a:p>
        </p:txBody>
      </p:sp>
    </p:spTree>
    <p:extLst>
      <p:ext uri="{BB962C8B-B14F-4D97-AF65-F5344CB8AC3E}">
        <p14:creationId xmlns:p14="http://schemas.microsoft.com/office/powerpoint/2010/main" val="212904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مخطط 2"/>
          <p:cNvGraphicFramePr/>
          <p:nvPr>
            <p:extLst>
              <p:ext uri="{D42A27DB-BD31-4B8C-83A1-F6EECF244321}">
                <p14:modId xmlns:p14="http://schemas.microsoft.com/office/powerpoint/2010/main" val="368905845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872754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مثال 2</a:t>
            </a:r>
            <a:endParaRPr lang="ar-SA" sz="2800" b="1" dirty="0">
              <a:solidFill>
                <a:srgbClr val="002060"/>
              </a:solidFill>
            </a:endParaRPr>
          </a:p>
        </p:txBody>
      </p:sp>
      <p:sp>
        <p:nvSpPr>
          <p:cNvPr id="3" name="مربع نص 2"/>
          <p:cNvSpPr txBox="1"/>
          <p:nvPr/>
        </p:nvSpPr>
        <p:spPr>
          <a:xfrm>
            <a:off x="395536" y="1218408"/>
            <a:ext cx="8225035" cy="646331"/>
          </a:xfrm>
          <a:prstGeom prst="rect">
            <a:avLst/>
          </a:prstGeom>
          <a:noFill/>
          <a:ln w="57150">
            <a:solidFill>
              <a:schemeClr val="tx2">
                <a:lumMod val="60000"/>
                <a:lumOff val="40000"/>
              </a:schemeClr>
            </a:solidFill>
          </a:ln>
        </p:spPr>
        <p:txBody>
          <a:bodyPr wrap="square" rtlCol="1">
            <a:spAutoFit/>
          </a:bodyPr>
          <a:lstStyle/>
          <a:p>
            <a:pPr algn="ctr"/>
            <a:r>
              <a:rPr lang="ar-SA" b="1" dirty="0" smtClean="0"/>
              <a:t>الجدول التالي يبين بعض الصناعات الهامة في بلد ما بملايين الدولارات </a:t>
            </a:r>
          </a:p>
          <a:p>
            <a:pPr algn="ctr"/>
            <a:r>
              <a:rPr lang="ar-SA" b="1" dirty="0" smtClean="0"/>
              <a:t>حددي قيمة زاوية القطاع الثالث (الغذائية)؟</a:t>
            </a:r>
            <a:endParaRPr lang="ar-SA" b="1" dirty="0"/>
          </a:p>
        </p:txBody>
      </p:sp>
      <p:graphicFrame>
        <p:nvGraphicFramePr>
          <p:cNvPr id="4" name="جدول 3"/>
          <p:cNvGraphicFramePr>
            <a:graphicFrameLocks noGrp="1"/>
          </p:cNvGraphicFramePr>
          <p:nvPr>
            <p:extLst/>
          </p:nvPr>
        </p:nvGraphicFramePr>
        <p:xfrm>
          <a:off x="755576" y="2060848"/>
          <a:ext cx="2507026" cy="2340260"/>
        </p:xfrm>
        <a:graphic>
          <a:graphicData uri="http://schemas.openxmlformats.org/drawingml/2006/table">
            <a:tbl>
              <a:tblPr rtl="1" firstRow="1" bandRow="1">
                <a:tableStyleId>{F5AB1C69-6EDB-4FF4-983F-18BD219EF322}</a:tableStyleId>
              </a:tblPr>
              <a:tblGrid>
                <a:gridCol w="1253513"/>
                <a:gridCol w="1253513"/>
              </a:tblGrid>
              <a:tr h="468052">
                <a:tc>
                  <a:txBody>
                    <a:bodyPr/>
                    <a:lstStyle/>
                    <a:p>
                      <a:pPr algn="ctr" rtl="1"/>
                      <a:r>
                        <a:rPr lang="ar-SA" sz="1600" b="1" dirty="0" smtClean="0">
                          <a:solidFill>
                            <a:schemeClr val="tx1"/>
                          </a:solidFill>
                        </a:rPr>
                        <a:t>قيمة الانتاج</a:t>
                      </a:r>
                      <a:endParaRPr lang="ar-SA" sz="1600" b="1" dirty="0">
                        <a:solidFill>
                          <a:schemeClr val="tx1"/>
                        </a:solidFill>
                      </a:endParaRPr>
                    </a:p>
                  </a:txBody>
                  <a:tcPr anchor="ctr">
                    <a:solidFill>
                      <a:schemeClr val="accent5">
                        <a:lumMod val="20000"/>
                        <a:lumOff val="80000"/>
                      </a:schemeClr>
                    </a:solidFill>
                  </a:tcPr>
                </a:tc>
                <a:tc>
                  <a:txBody>
                    <a:bodyPr/>
                    <a:lstStyle/>
                    <a:p>
                      <a:pPr algn="ctr" rtl="1"/>
                      <a:r>
                        <a:rPr lang="ar-SA" sz="1600" b="1" dirty="0" smtClean="0">
                          <a:solidFill>
                            <a:schemeClr val="tx1"/>
                          </a:solidFill>
                        </a:rPr>
                        <a:t>الصناعات</a:t>
                      </a:r>
                      <a:endParaRPr lang="ar-SA" sz="1600" b="1" dirty="0">
                        <a:solidFill>
                          <a:schemeClr val="tx1"/>
                        </a:solidFill>
                      </a:endParaRPr>
                    </a:p>
                  </a:txBody>
                  <a:tcPr anchor="ctr">
                    <a:solidFill>
                      <a:schemeClr val="accent5">
                        <a:lumMod val="20000"/>
                        <a:lumOff val="80000"/>
                      </a:schemeClr>
                    </a:solidFill>
                  </a:tcPr>
                </a:tc>
              </a:tr>
              <a:tr h="468052">
                <a:tc>
                  <a:txBody>
                    <a:bodyPr/>
                    <a:lstStyle/>
                    <a:p>
                      <a:pPr algn="ctr" rtl="1"/>
                      <a:r>
                        <a:rPr lang="en-US" sz="1600" b="1" dirty="0" smtClean="0">
                          <a:solidFill>
                            <a:schemeClr val="tx1"/>
                          </a:solidFill>
                        </a:rPr>
                        <a:t>500</a:t>
                      </a:r>
                      <a:endParaRPr lang="ar-SA" sz="1600" b="1" dirty="0">
                        <a:solidFill>
                          <a:schemeClr val="tx1"/>
                        </a:solidFill>
                      </a:endParaRPr>
                    </a:p>
                  </a:txBody>
                  <a:tcPr anchor="ctr"/>
                </a:tc>
                <a:tc>
                  <a:txBody>
                    <a:bodyPr/>
                    <a:lstStyle/>
                    <a:p>
                      <a:pPr algn="ctr" rtl="1"/>
                      <a:r>
                        <a:rPr lang="ar-SA" sz="1600" b="1" dirty="0" smtClean="0">
                          <a:solidFill>
                            <a:schemeClr val="tx1"/>
                          </a:solidFill>
                        </a:rPr>
                        <a:t>المعدنية</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450</a:t>
                      </a:r>
                      <a:endParaRPr lang="ar-SA" sz="1600" b="1" dirty="0">
                        <a:solidFill>
                          <a:schemeClr val="tx1"/>
                        </a:solidFill>
                      </a:endParaRPr>
                    </a:p>
                  </a:txBody>
                  <a:tcPr anchor="ctr"/>
                </a:tc>
                <a:tc>
                  <a:txBody>
                    <a:bodyPr/>
                    <a:lstStyle/>
                    <a:p>
                      <a:pPr algn="ctr" rtl="1"/>
                      <a:r>
                        <a:rPr lang="ar-SA" sz="1600" b="1" dirty="0" smtClean="0">
                          <a:solidFill>
                            <a:schemeClr val="tx1"/>
                          </a:solidFill>
                        </a:rPr>
                        <a:t>الهندسية</a:t>
                      </a:r>
                      <a:endParaRPr lang="ar-SA" sz="1600" b="1" dirty="0">
                        <a:solidFill>
                          <a:schemeClr val="tx1"/>
                        </a:solidFill>
                      </a:endParaRPr>
                    </a:p>
                  </a:txBody>
                  <a:tcPr anchor="ctr"/>
                </a:tc>
              </a:tr>
              <a:tr h="468052">
                <a:tc>
                  <a:txBody>
                    <a:bodyPr/>
                    <a:lstStyle/>
                    <a:p>
                      <a:pPr algn="ctr" rtl="1"/>
                      <a:r>
                        <a:rPr lang="en-US" sz="1600" b="1" dirty="0" smtClean="0">
                          <a:solidFill>
                            <a:schemeClr val="tx1"/>
                          </a:solidFill>
                        </a:rPr>
                        <a:t>300</a:t>
                      </a:r>
                      <a:endParaRPr lang="ar-SA" sz="1600" b="1" dirty="0">
                        <a:solidFill>
                          <a:schemeClr val="tx1"/>
                        </a:solidFill>
                      </a:endParaRPr>
                    </a:p>
                  </a:txBody>
                  <a:tcPr anchor="ctr"/>
                </a:tc>
                <a:tc>
                  <a:txBody>
                    <a:bodyPr/>
                    <a:lstStyle/>
                    <a:p>
                      <a:pPr algn="ctr" rtl="1"/>
                      <a:r>
                        <a:rPr lang="ar-SA" sz="1600" b="1" dirty="0" smtClean="0">
                          <a:solidFill>
                            <a:schemeClr val="tx1"/>
                          </a:solidFill>
                        </a:rPr>
                        <a:t>الغذائية</a:t>
                      </a:r>
                      <a:endParaRPr lang="ar-SA" sz="1600" b="1" dirty="0">
                        <a:solidFill>
                          <a:schemeClr val="tx1"/>
                        </a:solidFill>
                      </a:endParaRPr>
                    </a:p>
                  </a:txBody>
                  <a:tcPr anchor="ctr"/>
                </a:tc>
              </a:tr>
              <a:tr h="468052">
                <a:tc>
                  <a:txBody>
                    <a:bodyPr/>
                    <a:lstStyle/>
                    <a:p>
                      <a:pPr algn="ctr" rtl="1"/>
                      <a:r>
                        <a:rPr lang="en-US" sz="1600" b="1" smtClean="0">
                          <a:solidFill>
                            <a:schemeClr val="tx1"/>
                          </a:solidFill>
                        </a:rPr>
                        <a:t>250</a:t>
                      </a:r>
                      <a:endParaRPr lang="ar-SA" sz="1600" b="1" dirty="0">
                        <a:solidFill>
                          <a:schemeClr val="tx1"/>
                        </a:solidFill>
                      </a:endParaRPr>
                    </a:p>
                  </a:txBody>
                  <a:tcPr anchor="ctr"/>
                </a:tc>
                <a:tc>
                  <a:txBody>
                    <a:bodyPr/>
                    <a:lstStyle/>
                    <a:p>
                      <a:pPr algn="ctr" rtl="1"/>
                      <a:r>
                        <a:rPr lang="ar-SA" sz="1600" b="1" dirty="0" smtClean="0">
                          <a:solidFill>
                            <a:schemeClr val="tx1"/>
                          </a:solidFill>
                        </a:rPr>
                        <a:t>الغزل</a:t>
                      </a:r>
                      <a:r>
                        <a:rPr lang="ar-SA" sz="1600" b="1" baseline="0" dirty="0" smtClean="0">
                          <a:solidFill>
                            <a:schemeClr val="tx1"/>
                          </a:solidFill>
                        </a:rPr>
                        <a:t> و النسيج</a:t>
                      </a:r>
                      <a:endParaRPr lang="ar-SA" sz="1600" b="1" dirty="0">
                        <a:solidFill>
                          <a:schemeClr val="tx1"/>
                        </a:solidFill>
                      </a:endParaRPr>
                    </a:p>
                  </a:txBody>
                  <a:tcPr anchor="ctr"/>
                </a:tc>
              </a:tr>
            </a:tbl>
          </a:graphicData>
        </a:graphic>
      </p:graphicFrame>
      <mc:AlternateContent xmlns:mc="http://schemas.openxmlformats.org/markup-compatibility/2006" xmlns:a14="http://schemas.microsoft.com/office/drawing/2010/main">
        <mc:Choice Requires="a14">
          <p:sp>
            <p:nvSpPr>
              <p:cNvPr id="5" name="مستطيل 4"/>
              <p:cNvSpPr/>
              <p:nvPr/>
            </p:nvSpPr>
            <p:spPr>
              <a:xfrm>
                <a:off x="3635896" y="2060848"/>
                <a:ext cx="5184575" cy="367240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000" b="1" dirty="0" smtClean="0">
                    <a:solidFill>
                      <a:srgbClr val="FFFF00"/>
                    </a:solidFill>
                  </a:rPr>
                  <a:t>زاوية القطاع الدائري =</a:t>
                </a:r>
              </a:p>
              <a:p>
                <a:pPr lvl="0" algn="ctr"/>
                <a:r>
                  <a:rPr lang="ar-SA" sz="2000" b="1" dirty="0" smtClean="0">
                    <a:solidFill>
                      <a:srgbClr val="FFFF00"/>
                    </a:solidFill>
                  </a:rPr>
                  <a:t> التكرار النسبي ×</a:t>
                </a:r>
                <a14:m>
                  <m:oMath xmlns:m="http://schemas.openxmlformats.org/officeDocument/2006/math">
                    <m:sSup>
                      <m:sSupPr>
                        <m:ctrlPr>
                          <a:rPr lang="ar-SA" sz="2000" b="1" i="1">
                            <a:solidFill>
                              <a:srgbClr val="FFFF00"/>
                            </a:solidFill>
                            <a:latin typeface="Cambria Math" panose="02040503050406030204" pitchFamily="18" charset="0"/>
                          </a:rPr>
                        </m:ctrlPr>
                      </m:sSupPr>
                      <m:e>
                        <m:r>
                          <a:rPr lang="en-US" sz="2000" b="1" i="1">
                            <a:solidFill>
                              <a:srgbClr val="FFFF00"/>
                            </a:solidFill>
                            <a:latin typeface="Cambria Math"/>
                          </a:rPr>
                          <m:t>𝟑𝟔𝟎</m:t>
                        </m:r>
                      </m:e>
                      <m:sup>
                        <m:r>
                          <a:rPr lang="ar-SA" sz="2000" b="1" i="1">
                            <a:solidFill>
                              <a:srgbClr val="FFFF00"/>
                            </a:solidFill>
                            <a:latin typeface="Cambria Math"/>
                            <a:ea typeface="Cambria Math"/>
                          </a:rPr>
                          <m:t>°</m:t>
                        </m:r>
                      </m:sup>
                    </m:sSup>
                  </m:oMath>
                </a14:m>
                <a:endParaRPr lang="ar-SA" sz="2000" b="1" dirty="0" smtClean="0">
                  <a:solidFill>
                    <a:srgbClr val="FFFF00"/>
                  </a:solidFill>
                </a:endParaRPr>
              </a:p>
              <a:p>
                <a:pPr lvl="0" algn="ctr"/>
                <a:endParaRPr lang="ar-SA" sz="2000" b="1" dirty="0">
                  <a:solidFill>
                    <a:srgbClr val="FFFF00"/>
                  </a:solidFill>
                </a:endParaRPr>
              </a:p>
              <a:p>
                <a:pPr algn="ctr"/>
                <a:r>
                  <a:rPr lang="ar-SA" sz="2000" b="1" dirty="0" smtClean="0">
                    <a:solidFill>
                      <a:srgbClr val="FFFF00"/>
                    </a:solidFill>
                    <a:effectLst>
                      <a:outerShdw blurRad="38100" dist="38100" dir="2700000" algn="tl">
                        <a:srgbClr val="000000">
                          <a:alpha val="43137"/>
                        </a:srgbClr>
                      </a:outerShdw>
                    </a:effectLst>
                  </a:rPr>
                  <a:t>التكرار النسبي = </a:t>
                </a:r>
                <a14:m>
                  <m:oMath xmlns:m="http://schemas.openxmlformats.org/officeDocument/2006/math">
                    <m:f>
                      <m:fPr>
                        <m:ctrlPr>
                          <a:rPr lang="ar-SA" sz="2000" b="1" i="1" smtClean="0">
                            <a:solidFill>
                              <a:srgbClr val="FFFF00"/>
                            </a:solidFill>
                            <a:effectLst>
                              <a:outerShdw blurRad="38100" dist="38100" dir="2700000" algn="tl">
                                <a:srgbClr val="000000">
                                  <a:alpha val="43137"/>
                                </a:srgbClr>
                              </a:outerShdw>
                            </a:effectLst>
                            <a:latin typeface="Cambria Math" panose="02040503050406030204" pitchFamily="18" charset="0"/>
                          </a:rPr>
                        </m:ctrlPr>
                      </m:fPr>
                      <m:num>
                        <m:r>
                          <a:rPr lang="ar-SA" sz="2000" b="1" i="1" smtClean="0">
                            <a:solidFill>
                              <a:srgbClr val="FFFF00"/>
                            </a:solidFill>
                            <a:effectLst>
                              <a:outerShdw blurRad="38100" dist="38100" dir="2700000" algn="tl">
                                <a:srgbClr val="000000">
                                  <a:alpha val="43137"/>
                                </a:srgbClr>
                              </a:outerShdw>
                            </a:effectLst>
                            <a:latin typeface="Cambria Math"/>
                          </a:rPr>
                          <m:t>الفئة</m:t>
                        </m:r>
                        <m:r>
                          <a:rPr lang="ar-SA" sz="2000" b="1" i="1" smtClean="0">
                            <a:solidFill>
                              <a:srgbClr val="FFFF00"/>
                            </a:solidFill>
                            <a:effectLst>
                              <a:outerShdw blurRad="38100" dist="38100" dir="2700000" algn="tl">
                                <a:srgbClr val="000000">
                                  <a:alpha val="43137"/>
                                </a:srgbClr>
                              </a:outerShdw>
                            </a:effectLst>
                            <a:latin typeface="Cambria Math"/>
                          </a:rPr>
                          <m:t> </m:t>
                        </m:r>
                        <m:r>
                          <a:rPr lang="ar-SA" sz="2000" b="1" i="1" smtClean="0">
                            <a:solidFill>
                              <a:srgbClr val="FFFF00"/>
                            </a:solidFill>
                            <a:effectLst>
                              <a:outerShdw blurRad="38100" dist="38100" dir="2700000" algn="tl">
                                <a:srgbClr val="000000">
                                  <a:alpha val="43137"/>
                                </a:srgbClr>
                              </a:outerShdw>
                            </a:effectLst>
                            <a:latin typeface="Cambria Math"/>
                          </a:rPr>
                          <m:t>تكرار</m:t>
                        </m:r>
                      </m:num>
                      <m:den>
                        <m:r>
                          <a:rPr lang="ar-SA" sz="2000" b="1" i="1" smtClean="0">
                            <a:solidFill>
                              <a:srgbClr val="FFFF00"/>
                            </a:solidFill>
                            <a:effectLst>
                              <a:outerShdw blurRad="38100" dist="38100" dir="2700000" algn="tl">
                                <a:srgbClr val="000000">
                                  <a:alpha val="43137"/>
                                </a:srgbClr>
                              </a:outerShdw>
                            </a:effectLst>
                            <a:latin typeface="Cambria Math"/>
                          </a:rPr>
                          <m:t>التكرارات</m:t>
                        </m:r>
                        <m:r>
                          <a:rPr lang="ar-SA" sz="2000" b="1" i="1" smtClean="0">
                            <a:solidFill>
                              <a:srgbClr val="FFFF00"/>
                            </a:solidFill>
                            <a:effectLst>
                              <a:outerShdw blurRad="38100" dist="38100" dir="2700000" algn="tl">
                                <a:srgbClr val="000000">
                                  <a:alpha val="43137"/>
                                </a:srgbClr>
                              </a:outerShdw>
                            </a:effectLst>
                            <a:latin typeface="Cambria Math"/>
                          </a:rPr>
                          <m:t> </m:t>
                        </m:r>
                        <m:r>
                          <a:rPr lang="ar-SA" sz="2000" b="1" i="1" smtClean="0">
                            <a:solidFill>
                              <a:srgbClr val="FFFF00"/>
                            </a:solidFill>
                            <a:effectLst>
                              <a:outerShdw blurRad="38100" dist="38100" dir="2700000" algn="tl">
                                <a:srgbClr val="000000">
                                  <a:alpha val="43137"/>
                                </a:srgbClr>
                              </a:outerShdw>
                            </a:effectLst>
                            <a:latin typeface="Cambria Math"/>
                          </a:rPr>
                          <m:t>مجموع</m:t>
                        </m:r>
                      </m:den>
                    </m:f>
                  </m:oMath>
                </a14:m>
                <a:endParaRPr lang="ar-SA" sz="2000" b="1" dirty="0" smtClean="0">
                  <a:solidFill>
                    <a:srgbClr val="FFFF00"/>
                  </a:solidFill>
                  <a:effectLst>
                    <a:outerShdw blurRad="38100" dist="38100" dir="2700000" algn="tl">
                      <a:srgbClr val="000000">
                        <a:alpha val="43137"/>
                      </a:srgbClr>
                    </a:outerShdw>
                  </a:effectLst>
                </a:endParaRPr>
              </a:p>
              <a:p>
                <a:pPr algn="ctr"/>
                <a:endParaRPr lang="ar-SA" sz="2000" b="1" dirty="0">
                  <a:solidFill>
                    <a:srgbClr val="FFFF00"/>
                  </a:solidFill>
                  <a:effectLst>
                    <a:outerShdw blurRad="38100" dist="38100" dir="2700000" algn="tl">
                      <a:srgbClr val="000000">
                        <a:alpha val="43137"/>
                      </a:srgbClr>
                    </a:outerShdw>
                  </a:effectLst>
                </a:endParaRPr>
              </a:p>
              <a:p>
                <a:pPr algn="ctr"/>
                <a:r>
                  <a:rPr lang="ar-SA" sz="2000" b="1" dirty="0" smtClean="0">
                    <a:solidFill>
                      <a:schemeClr val="bg1"/>
                    </a:solidFill>
                    <a:effectLst>
                      <a:outerShdw blurRad="38100" dist="38100" dir="2700000" algn="tl">
                        <a:srgbClr val="000000">
                          <a:alpha val="43137"/>
                        </a:srgbClr>
                      </a:outerShdw>
                    </a:effectLst>
                  </a:rPr>
                  <a:t>التكرار النسبي للغذائية = </a:t>
                </a:r>
                <a14:m>
                  <m:oMath xmlns:m="http://schemas.openxmlformats.org/officeDocument/2006/math">
                    <m:r>
                      <a:rPr lang="ar-SA" sz="2000" b="1" i="0" smtClean="0">
                        <a:solidFill>
                          <a:schemeClr val="bg1"/>
                        </a:solidFill>
                        <a:effectLst>
                          <a:outerShdw blurRad="38100" dist="38100" dir="2700000" algn="tl">
                            <a:srgbClr val="000000">
                              <a:alpha val="43137"/>
                            </a:srgbClr>
                          </a:outerShdw>
                        </a:effectLst>
                        <a:latin typeface="Cambria Math"/>
                      </a:rPr>
                      <m:t>𝟎</m:t>
                    </m:r>
                    <m:r>
                      <a:rPr lang="ar-SA" sz="2000" b="1" i="0" smtClean="0">
                        <a:solidFill>
                          <a:schemeClr val="bg1"/>
                        </a:solidFill>
                        <a:effectLst>
                          <a:outerShdw blurRad="38100" dist="38100" dir="2700000" algn="tl">
                            <a:srgbClr val="000000">
                              <a:alpha val="43137"/>
                            </a:srgbClr>
                          </a:outerShdw>
                        </a:effectLst>
                        <a:latin typeface="Cambria Math"/>
                      </a:rPr>
                      <m:t>.</m:t>
                    </m:r>
                    <m:r>
                      <a:rPr lang="ar-SA" sz="2000" b="1" i="0" smtClean="0">
                        <a:solidFill>
                          <a:schemeClr val="bg1"/>
                        </a:solidFill>
                        <a:effectLst>
                          <a:outerShdw blurRad="38100" dist="38100" dir="2700000" algn="tl">
                            <a:srgbClr val="000000">
                              <a:alpha val="43137"/>
                            </a:srgbClr>
                          </a:outerShdw>
                        </a:effectLst>
                        <a:latin typeface="Cambria Math"/>
                      </a:rPr>
                      <m:t>𝟐</m:t>
                    </m:r>
                    <m:r>
                      <a:rPr lang="ar-SA" sz="2000" b="1" i="0" smtClean="0">
                        <a:solidFill>
                          <a:schemeClr val="bg1"/>
                        </a:solidFill>
                        <a:effectLst>
                          <a:outerShdw blurRad="38100" dist="38100" dir="2700000" algn="tl">
                            <a:srgbClr val="000000">
                              <a:alpha val="43137"/>
                            </a:srgbClr>
                          </a:outerShdw>
                        </a:effectLst>
                        <a:latin typeface="Cambria Math"/>
                      </a:rPr>
                      <m:t>=</m:t>
                    </m:r>
                    <m:f>
                      <m:fPr>
                        <m:ctrlPr>
                          <a:rPr lang="ar-SA" sz="20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en-US" sz="2000" b="1" i="1" smtClean="0">
                            <a:solidFill>
                              <a:schemeClr val="bg1"/>
                            </a:solidFill>
                            <a:effectLst>
                              <a:outerShdw blurRad="38100" dist="38100" dir="2700000" algn="tl">
                                <a:srgbClr val="000000">
                                  <a:alpha val="43137"/>
                                </a:srgbClr>
                              </a:outerShdw>
                            </a:effectLst>
                            <a:latin typeface="Cambria Math"/>
                          </a:rPr>
                          <m:t> </m:t>
                        </m:r>
                        <m:r>
                          <a:rPr lang="en-US" sz="2000" b="1" i="1" smtClean="0">
                            <a:solidFill>
                              <a:schemeClr val="bg1"/>
                            </a:solidFill>
                            <a:effectLst>
                              <a:outerShdw blurRad="38100" dist="38100" dir="2700000" algn="tl">
                                <a:srgbClr val="000000">
                                  <a:alpha val="43137"/>
                                </a:srgbClr>
                              </a:outerShdw>
                            </a:effectLst>
                            <a:latin typeface="Cambria Math"/>
                          </a:rPr>
                          <m:t>𝟑𝟎𝟎</m:t>
                        </m:r>
                      </m:num>
                      <m:den>
                        <m:r>
                          <a:rPr lang="ar-SA" sz="2000" b="1" i="1" smtClean="0">
                            <a:solidFill>
                              <a:schemeClr val="bg1"/>
                            </a:solidFill>
                            <a:effectLst>
                              <a:outerShdw blurRad="38100" dist="38100" dir="2700000" algn="tl">
                                <a:srgbClr val="000000">
                                  <a:alpha val="43137"/>
                                </a:srgbClr>
                              </a:outerShdw>
                            </a:effectLst>
                            <a:latin typeface="Cambria Math"/>
                          </a:rPr>
                          <m:t> </m:t>
                        </m:r>
                        <m:r>
                          <a:rPr lang="ar-SA" sz="2000" b="1" i="1" smtClean="0">
                            <a:solidFill>
                              <a:schemeClr val="bg1"/>
                            </a:solidFill>
                            <a:effectLst>
                              <a:outerShdw blurRad="38100" dist="38100" dir="2700000" algn="tl">
                                <a:srgbClr val="000000">
                                  <a:alpha val="43137"/>
                                </a:srgbClr>
                              </a:outerShdw>
                            </a:effectLst>
                            <a:latin typeface="Cambria Math"/>
                          </a:rPr>
                          <m:t>𝟏𝟓𝟎𝟎</m:t>
                        </m:r>
                      </m:den>
                    </m:f>
                  </m:oMath>
                </a14:m>
                <a:endParaRPr lang="ar-SA" sz="2000" b="1" dirty="0" smtClean="0">
                  <a:solidFill>
                    <a:schemeClr val="bg1"/>
                  </a:solidFill>
                  <a:effectLst>
                    <a:outerShdw blurRad="38100" dist="38100" dir="2700000" algn="tl">
                      <a:srgbClr val="000000">
                        <a:alpha val="43137"/>
                      </a:srgbClr>
                    </a:outerShdw>
                  </a:effectLst>
                </a:endParaRPr>
              </a:p>
              <a:p>
                <a:pPr algn="ctr"/>
                <a:endParaRPr lang="ar-SA" sz="2000" b="1" dirty="0" smtClean="0">
                  <a:solidFill>
                    <a:schemeClr val="bg1"/>
                  </a:solidFill>
                  <a:effectLst>
                    <a:outerShdw blurRad="38100" dist="38100" dir="2700000" algn="tl">
                      <a:srgbClr val="000000">
                        <a:alpha val="43137"/>
                      </a:srgbClr>
                    </a:outerShdw>
                  </a:effectLst>
                </a:endParaRPr>
              </a:p>
              <a:p>
                <a:pPr algn="ctr"/>
                <a:r>
                  <a:rPr lang="ar-SA" sz="2000" b="1" dirty="0" smtClean="0">
                    <a:solidFill>
                      <a:srgbClr val="FFFF00"/>
                    </a:solidFill>
                    <a:effectLst>
                      <a:outerShdw blurRad="38100" dist="38100" dir="2700000" algn="tl">
                        <a:srgbClr val="000000">
                          <a:alpha val="43137"/>
                        </a:srgbClr>
                      </a:outerShdw>
                    </a:effectLst>
                  </a:rPr>
                  <a:t>زاوية </a:t>
                </a:r>
                <a:r>
                  <a:rPr lang="ar-SA" sz="2000" b="1" dirty="0">
                    <a:solidFill>
                      <a:srgbClr val="FFFF00"/>
                    </a:solidFill>
                    <a:effectLst>
                      <a:outerShdw blurRad="38100" dist="38100" dir="2700000" algn="tl">
                        <a:srgbClr val="000000">
                          <a:alpha val="43137"/>
                        </a:srgbClr>
                      </a:outerShdw>
                    </a:effectLst>
                  </a:rPr>
                  <a:t>القطاع لفئة </a:t>
                </a:r>
                <a:r>
                  <a:rPr lang="ar-SA" sz="2000" b="1" dirty="0" smtClean="0">
                    <a:solidFill>
                      <a:srgbClr val="FFFF00"/>
                    </a:solidFill>
                    <a:effectLst>
                      <a:outerShdw blurRad="38100" dist="38100" dir="2700000" algn="tl">
                        <a:srgbClr val="000000">
                          <a:alpha val="43137"/>
                        </a:srgbClr>
                      </a:outerShdw>
                    </a:effectLst>
                  </a:rPr>
                  <a:t>الغذائية:</a:t>
                </a:r>
              </a:p>
              <a:p>
                <a:pPr algn="ctr"/>
                <a:endParaRPr lang="ar-SA" sz="2000" b="1" dirty="0">
                  <a:solidFill>
                    <a:srgbClr val="FFFF00"/>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2000" b="1" i="1">
                          <a:solidFill>
                            <a:schemeClr val="bg1"/>
                          </a:solidFill>
                          <a:effectLst>
                            <a:outerShdw blurRad="38100" dist="38100" dir="2700000" algn="tl">
                              <a:srgbClr val="000000">
                                <a:alpha val="43137"/>
                              </a:srgbClr>
                            </a:outerShdw>
                          </a:effectLst>
                          <a:latin typeface="Cambria Math"/>
                        </a:rPr>
                        <m:t>𝟎</m:t>
                      </m:r>
                      <m:r>
                        <a:rPr lang="en-US" sz="2000" b="1" i="1">
                          <a:solidFill>
                            <a:schemeClr val="bg1"/>
                          </a:solidFill>
                          <a:effectLst>
                            <a:outerShdw blurRad="38100" dist="38100" dir="2700000" algn="tl">
                              <a:srgbClr val="000000">
                                <a:alpha val="43137"/>
                              </a:srgbClr>
                            </a:outerShdw>
                          </a:effectLst>
                          <a:latin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𝟐</m:t>
                      </m:r>
                      <m:r>
                        <a:rPr lang="en-US" sz="2000" b="1" i="1">
                          <a:solidFill>
                            <a:schemeClr val="bg1"/>
                          </a:solidFill>
                          <a:effectLst>
                            <a:outerShdw blurRad="38100" dist="38100" dir="2700000" algn="tl">
                              <a:srgbClr val="000000">
                                <a:alpha val="43137"/>
                              </a:srgbClr>
                            </a:outerShdw>
                          </a:effectLst>
                          <a:latin typeface="Cambria Math"/>
                          <a:ea typeface="Cambria Math"/>
                        </a:rPr>
                        <m:t>×</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a:solidFill>
                                <a:schemeClr val="bg1"/>
                              </a:solidFill>
                              <a:effectLst>
                                <a:outerShdw blurRad="38100" dist="38100" dir="2700000" algn="tl">
                                  <a:srgbClr val="000000">
                                    <a:alpha val="43137"/>
                                  </a:srgbClr>
                                </a:outerShdw>
                              </a:effectLst>
                              <a:latin typeface="Cambria Math"/>
                              <a:ea typeface="Cambria Math"/>
                            </a:rPr>
                            <m:t>𝟑𝟔𝟎</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smtClean="0">
                          <a:solidFill>
                            <a:schemeClr val="bg1"/>
                          </a:solidFill>
                          <a:effectLst>
                            <a:outerShdw blurRad="38100" dist="38100" dir="2700000" algn="tl">
                              <a:srgbClr val="000000">
                                <a:alpha val="43137"/>
                              </a:srgbClr>
                            </a:outerShdw>
                          </a:effectLst>
                          <a:latin typeface="Cambria Math"/>
                          <a:ea typeface="Cambria Math"/>
                        </a:rPr>
                        <m:t>=</m:t>
                      </m:r>
                      <m:r>
                        <a:rPr lang="en-US" sz="2000" b="1" i="1">
                          <a:solidFill>
                            <a:schemeClr val="bg1"/>
                          </a:solidFill>
                          <a:effectLst>
                            <a:outerShdw blurRad="38100" dist="38100" dir="2700000" algn="tl">
                              <a:srgbClr val="000000">
                                <a:alpha val="43137"/>
                              </a:srgbClr>
                            </a:outerShdw>
                          </a:effectLst>
                          <a:latin typeface="Cambria Math"/>
                          <a:ea typeface="Cambria Math"/>
                        </a:rPr>
                        <m:t> </m:t>
                      </m:r>
                      <m:sSup>
                        <m:sSup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sSupPr>
                        <m:e>
                          <m:r>
                            <a:rPr lang="en-US" sz="2000" b="1" i="1" smtClean="0">
                              <a:solidFill>
                                <a:schemeClr val="bg1"/>
                              </a:solidFill>
                              <a:effectLst>
                                <a:outerShdw blurRad="38100" dist="38100" dir="2700000" algn="tl">
                                  <a:srgbClr val="000000">
                                    <a:alpha val="43137"/>
                                  </a:srgbClr>
                                </a:outerShdw>
                              </a:effectLst>
                              <a:latin typeface="Cambria Math"/>
                              <a:ea typeface="Cambria Math"/>
                            </a:rPr>
                            <m:t>𝟕𝟐</m:t>
                          </m:r>
                        </m:e>
                        <m:sup>
                          <m:r>
                            <a:rPr lang="en-US" sz="2000" b="1" i="1">
                              <a:solidFill>
                                <a:schemeClr val="bg1"/>
                              </a:solidFill>
                              <a:effectLst>
                                <a:outerShdw blurRad="38100" dist="38100" dir="2700000" algn="tl">
                                  <a:srgbClr val="000000">
                                    <a:alpha val="43137"/>
                                  </a:srgbClr>
                                </a:outerShdw>
                              </a:effectLst>
                              <a:latin typeface="Cambria Math"/>
                              <a:ea typeface="Cambria Math"/>
                            </a:rPr>
                            <m:t>°</m:t>
                          </m:r>
                        </m:sup>
                      </m:sSup>
                      <m:r>
                        <a:rPr lang="en-US" sz="2000" b="1" i="1">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sz="2000" b="1" dirty="0">
                  <a:solidFill>
                    <a:schemeClr val="bg1"/>
                  </a:solidFill>
                  <a:effectLst>
                    <a:outerShdw blurRad="38100" dist="38100" dir="2700000" algn="tl">
                      <a:srgbClr val="000000">
                        <a:alpha val="43137"/>
                      </a:srgbClr>
                    </a:outerShdw>
                  </a:effectLst>
                  <a:ea typeface="Cambria Math"/>
                </a:endParaRPr>
              </a:p>
              <a:p>
                <a:pPr algn="ctr"/>
                <a:endParaRPr lang="ar-SA" sz="2000" b="1" dirty="0">
                  <a:solidFill>
                    <a:schemeClr val="bg1"/>
                  </a:solidFill>
                  <a:effectLst>
                    <a:outerShdw blurRad="38100" dist="38100" dir="2700000" algn="tl">
                      <a:srgbClr val="000000">
                        <a:alpha val="43137"/>
                      </a:srgbClr>
                    </a:outerShdw>
                  </a:effectLst>
                </a:endParaRPr>
              </a:p>
            </p:txBody>
          </p:sp>
        </mc:Choice>
        <mc:Fallback xmlns="">
          <p:sp>
            <p:nvSpPr>
              <p:cNvPr id="5" name="مستطيل 4"/>
              <p:cNvSpPr>
                <a:spLocks noRot="1" noChangeAspect="1" noMove="1" noResize="1" noEditPoints="1" noAdjustHandles="1" noChangeArrowheads="1" noChangeShapeType="1" noTextEdit="1"/>
              </p:cNvSpPr>
              <p:nvPr/>
            </p:nvSpPr>
            <p:spPr>
              <a:xfrm>
                <a:off x="3635896" y="2060848"/>
                <a:ext cx="5184575" cy="3672408"/>
              </a:xfrm>
              <a:prstGeom prst="rect">
                <a:avLst/>
              </a:prstGeom>
              <a:blipFill rotWithShape="0">
                <a:blip r:embed="rId3"/>
                <a:stretch>
                  <a:fillRect t="-2475"/>
                </a:stretch>
              </a:blipFill>
            </p:spPr>
            <p:txBody>
              <a:bodyPr/>
              <a:lstStyle/>
              <a:p>
                <a:r>
                  <a:rPr lang="en-US">
                    <a:noFill/>
                  </a:rPr>
                  <a:t> </a:t>
                </a:r>
              </a:p>
            </p:txBody>
          </p:sp>
        </mc:Fallback>
      </mc:AlternateContent>
      <p:graphicFrame>
        <p:nvGraphicFramePr>
          <p:cNvPr id="6" name="جدول 5"/>
          <p:cNvGraphicFramePr>
            <a:graphicFrameLocks noGrp="1"/>
          </p:cNvGraphicFramePr>
          <p:nvPr>
            <p:extLst/>
          </p:nvPr>
        </p:nvGraphicFramePr>
        <p:xfrm>
          <a:off x="755576" y="4653136"/>
          <a:ext cx="2507026" cy="468052"/>
        </p:xfrm>
        <a:graphic>
          <a:graphicData uri="http://schemas.openxmlformats.org/drawingml/2006/table">
            <a:tbl>
              <a:tblPr rtl="1" firstRow="1" bandRow="1">
                <a:tableStyleId>{F5AB1C69-6EDB-4FF4-983F-18BD219EF322}</a:tableStyleId>
              </a:tblPr>
              <a:tblGrid>
                <a:gridCol w="1253513"/>
                <a:gridCol w="1253513"/>
              </a:tblGrid>
              <a:tr h="468052">
                <a:tc>
                  <a:txBody>
                    <a:bodyPr/>
                    <a:lstStyle/>
                    <a:p>
                      <a:pPr algn="ctr" rtl="1"/>
                      <a:r>
                        <a:rPr lang="en-US" sz="1600" b="1" dirty="0" smtClean="0">
                          <a:solidFill>
                            <a:schemeClr val="tx1"/>
                          </a:solidFill>
                        </a:rPr>
                        <a:t>1500</a:t>
                      </a:r>
                      <a:endParaRPr lang="ar-SA" sz="1600" b="1" dirty="0">
                        <a:solidFill>
                          <a:schemeClr val="tx1"/>
                        </a:solidFill>
                      </a:endParaRPr>
                    </a:p>
                  </a:txBody>
                  <a:tcPr anchor="ctr"/>
                </a:tc>
                <a:tc>
                  <a:txBody>
                    <a:bodyPr/>
                    <a:lstStyle/>
                    <a:p>
                      <a:pPr algn="ctr" rtl="1"/>
                      <a:r>
                        <a:rPr lang="ar-SA" sz="1600" b="1" dirty="0" smtClean="0">
                          <a:solidFill>
                            <a:schemeClr val="tx1"/>
                          </a:solidFill>
                        </a:rPr>
                        <a:t>∑</a:t>
                      </a:r>
                      <a:endParaRPr lang="ar-SA" sz="1600" b="1" dirty="0">
                        <a:solidFill>
                          <a:schemeClr val="tx1"/>
                        </a:solidFill>
                      </a:endParaRPr>
                    </a:p>
                  </a:txBody>
                  <a:tcPr anchor="ctr"/>
                </a:tc>
              </a:tr>
            </a:tbl>
          </a:graphicData>
        </a:graphic>
      </p:graphicFrame>
    </p:spTree>
    <p:extLst>
      <p:ext uri="{BB962C8B-B14F-4D97-AF65-F5344CB8AC3E}">
        <p14:creationId xmlns:p14="http://schemas.microsoft.com/office/powerpoint/2010/main" val="40345308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wipe(right)">
                                      <p:cBhvr>
                                        <p:cTn id="29" dur="500"/>
                                        <p:tgtEl>
                                          <p:spTgt spid="5">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right)">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right)">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righ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wipe(right)">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wipe(right)">
                                      <p:cBhvr>
                                        <p:cTn id="54" dur="500"/>
                                        <p:tgtEl>
                                          <p:spTgt spid="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wipe(right)">
                                      <p:cBhvr>
                                        <p:cTn id="5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التمثيل البياني للبيانات</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وسيلة شرح مع سهم إلى اليسار 3"/>
          <p:cNvSpPr/>
          <p:nvPr/>
        </p:nvSpPr>
        <p:spPr>
          <a:xfrm>
            <a:off x="6588224" y="1268760"/>
            <a:ext cx="2232248" cy="1368152"/>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6">
                    <a:lumMod val="20000"/>
                    <a:lumOff val="80000"/>
                  </a:schemeClr>
                </a:solidFill>
                <a:effectLst>
                  <a:outerShdw blurRad="38100" dist="38100" dir="2700000" algn="tl">
                    <a:srgbClr val="000000">
                      <a:alpha val="43137"/>
                    </a:srgbClr>
                  </a:outerShdw>
                </a:effectLst>
              </a:rPr>
              <a:t>الأعمدة</a:t>
            </a:r>
            <a:endParaRPr lang="ar-SA"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5" name="مربع نص 4"/>
          <p:cNvSpPr txBox="1"/>
          <p:nvPr/>
        </p:nvSpPr>
        <p:spPr>
          <a:xfrm>
            <a:off x="467544" y="1628800"/>
            <a:ext cx="5688632" cy="1200329"/>
          </a:xfrm>
          <a:prstGeom prst="rect">
            <a:avLst/>
          </a:prstGeom>
          <a:ln w="57150">
            <a:solidFill>
              <a:srgbClr val="00CC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solidFill>
                  <a:schemeClr val="accent6">
                    <a:lumMod val="50000"/>
                  </a:schemeClr>
                </a:solidFill>
              </a:rPr>
              <a:t> أفضل الأشكال التي تستخدم لتمثيل البيانات الوصفية الترتيبية و الكمية المنفصلة</a:t>
            </a:r>
            <a:endParaRPr lang="ar-SA" sz="2400" b="1" dirty="0">
              <a:solidFill>
                <a:schemeClr val="accent6">
                  <a:lumMod val="50000"/>
                </a:schemeClr>
              </a:solidFill>
            </a:endParaRPr>
          </a:p>
        </p:txBody>
      </p:sp>
      <p:sp>
        <p:nvSpPr>
          <p:cNvPr id="6" name="مستطيل مستدير الزوايا 5"/>
          <p:cNvSpPr/>
          <p:nvPr/>
        </p:nvSpPr>
        <p:spPr>
          <a:xfrm>
            <a:off x="1331640" y="3057939"/>
            <a:ext cx="6192688" cy="3024336"/>
          </a:xfrm>
          <a:prstGeom prst="roundRect">
            <a:avLst/>
          </a:prstGeom>
          <a:blipFill>
            <a:blip r:embed="rId2"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AutoNum type="arabicParenR"/>
            </a:pPr>
            <a:r>
              <a:rPr lang="ar-SA" sz="2000" b="1" dirty="0" smtClean="0">
                <a:solidFill>
                  <a:schemeClr val="accent6">
                    <a:lumMod val="50000"/>
                  </a:schemeClr>
                </a:solidFill>
              </a:rPr>
              <a:t>إيجاد التوزيع التكراري.</a:t>
            </a:r>
          </a:p>
          <a:p>
            <a:pPr marL="342900" indent="-342900">
              <a:buAutoNum type="arabicParenR"/>
            </a:pPr>
            <a:r>
              <a:rPr lang="ar-SA" sz="2000" b="1" dirty="0" smtClean="0">
                <a:solidFill>
                  <a:schemeClr val="accent6">
                    <a:lumMod val="50000"/>
                  </a:schemeClr>
                </a:solidFill>
              </a:rPr>
              <a:t>رسم محورين , الأفقي يمثل الفئات و العمودي يمثل التكرارات</a:t>
            </a:r>
          </a:p>
          <a:p>
            <a:pPr marL="342900" indent="-342900">
              <a:buAutoNum type="arabicParenR"/>
            </a:pPr>
            <a:r>
              <a:rPr lang="ar-SA" sz="2000" b="1" dirty="0" smtClean="0">
                <a:solidFill>
                  <a:schemeClr val="accent6">
                    <a:lumMod val="50000"/>
                  </a:schemeClr>
                </a:solidFill>
              </a:rPr>
              <a:t>رسم أعمدة ذات قواعد متساوية و مسافات بينية متساوية طولها يعتمد على عدد التكرارات.</a:t>
            </a:r>
          </a:p>
          <a:p>
            <a:endParaRPr lang="ar-SA" sz="2000" b="1" dirty="0" smtClean="0">
              <a:solidFill>
                <a:schemeClr val="accent6">
                  <a:lumMod val="50000"/>
                </a:schemeClr>
              </a:solidFill>
            </a:endParaRPr>
          </a:p>
        </p:txBody>
      </p:sp>
      <p:sp>
        <p:nvSpPr>
          <p:cNvPr id="7" name="انفجار 2 6"/>
          <p:cNvSpPr/>
          <p:nvPr/>
        </p:nvSpPr>
        <p:spPr>
          <a:xfrm>
            <a:off x="7812360" y="3212976"/>
            <a:ext cx="1008112" cy="2376264"/>
          </a:xfrm>
          <a:prstGeom prst="irregularSeal2">
            <a:avLst/>
          </a:prstGeom>
          <a:solidFill>
            <a:srgbClr val="00CC00"/>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ar-SA" b="1" dirty="0" smtClean="0">
                <a:effectLst>
                  <a:outerShdw blurRad="38100" dist="38100" dir="2700000" algn="tl">
                    <a:srgbClr val="000000">
                      <a:alpha val="43137"/>
                    </a:srgbClr>
                  </a:outerShdw>
                </a:effectLst>
              </a:rPr>
              <a:t>الخطوات</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25879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wipe(right)">
                                      <p:cBhvr>
                                        <p:cTn id="29" dur="500"/>
                                        <p:tgtEl>
                                          <p:spTgt spid="6">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righ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righ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right)">
                                      <p:cBhvr>
                                        <p:cTn id="4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build="p"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مثال 1</a:t>
            </a:r>
            <a:endParaRPr lang="ar-SA" sz="2800" b="1" dirty="0">
              <a:solidFill>
                <a:srgbClr val="002060"/>
              </a:solidFill>
            </a:endParaRPr>
          </a:p>
        </p:txBody>
      </p:sp>
      <p:sp>
        <p:nvSpPr>
          <p:cNvPr id="3" name="مربع نص 2"/>
          <p:cNvSpPr txBox="1"/>
          <p:nvPr/>
        </p:nvSpPr>
        <p:spPr>
          <a:xfrm>
            <a:off x="395536" y="1218408"/>
            <a:ext cx="8225035" cy="646331"/>
          </a:xfrm>
          <a:prstGeom prst="rect">
            <a:avLst/>
          </a:prstGeom>
          <a:noFill/>
          <a:ln w="57150">
            <a:solidFill>
              <a:schemeClr val="tx2">
                <a:lumMod val="60000"/>
                <a:lumOff val="40000"/>
              </a:schemeClr>
            </a:solidFill>
          </a:ln>
        </p:spPr>
        <p:txBody>
          <a:bodyPr wrap="square" rtlCol="1">
            <a:spAutoFit/>
          </a:bodyPr>
          <a:lstStyle/>
          <a:p>
            <a:pPr algn="ctr"/>
            <a:r>
              <a:rPr lang="ar-SA" b="1" dirty="0" smtClean="0"/>
              <a:t>الجدول التالي يمثل التوزيع التكراري لعينة من 4500 طالب يدرسون في الخارج :</a:t>
            </a:r>
            <a:endParaRPr lang="ar-SA" b="1" dirty="0"/>
          </a:p>
        </p:txBody>
      </p:sp>
      <p:graphicFrame>
        <p:nvGraphicFramePr>
          <p:cNvPr id="4" name="جدول 3"/>
          <p:cNvGraphicFramePr>
            <a:graphicFrameLocks noGrp="1"/>
          </p:cNvGraphicFramePr>
          <p:nvPr>
            <p:extLst/>
          </p:nvPr>
        </p:nvGraphicFramePr>
        <p:xfrm>
          <a:off x="323528" y="2064916"/>
          <a:ext cx="2520280" cy="3524326"/>
        </p:xfrm>
        <a:graphic>
          <a:graphicData uri="http://schemas.openxmlformats.org/drawingml/2006/table">
            <a:tbl>
              <a:tblPr rtl="1" firstRow="1" bandRow="1">
                <a:tableStyleId>{F5AB1C69-6EDB-4FF4-983F-18BD219EF322}</a:tableStyleId>
              </a:tblPr>
              <a:tblGrid>
                <a:gridCol w="1260140"/>
                <a:gridCol w="1260140"/>
              </a:tblGrid>
              <a:tr h="813418">
                <a:tc>
                  <a:txBody>
                    <a:bodyPr/>
                    <a:lstStyle/>
                    <a:p>
                      <a:pPr algn="ctr" rtl="1"/>
                      <a:r>
                        <a:rPr lang="ar-SA" sz="1400" b="1" dirty="0" smtClean="0">
                          <a:solidFill>
                            <a:schemeClr val="tx1"/>
                          </a:solidFill>
                        </a:rPr>
                        <a:t>عدد</a:t>
                      </a:r>
                      <a:r>
                        <a:rPr lang="ar-SA" sz="1400" b="1" baseline="0" dirty="0" smtClean="0">
                          <a:solidFill>
                            <a:schemeClr val="tx1"/>
                          </a:solidFill>
                        </a:rPr>
                        <a:t> الطلاب</a:t>
                      </a:r>
                      <a:endParaRPr lang="ar-SA" sz="1400" b="1" dirty="0">
                        <a:solidFill>
                          <a:schemeClr val="tx1"/>
                        </a:solidFill>
                      </a:endParaRPr>
                    </a:p>
                  </a:txBody>
                  <a:tcPr anchor="ctr">
                    <a:solidFill>
                      <a:schemeClr val="accent5">
                        <a:lumMod val="20000"/>
                        <a:lumOff val="80000"/>
                      </a:schemeClr>
                    </a:solidFill>
                  </a:tcPr>
                </a:tc>
                <a:tc>
                  <a:txBody>
                    <a:bodyPr/>
                    <a:lstStyle/>
                    <a:p>
                      <a:pPr algn="ctr" rtl="1"/>
                      <a:r>
                        <a:rPr lang="ar-SA" sz="1400" b="1" dirty="0" smtClean="0">
                          <a:solidFill>
                            <a:schemeClr val="tx1"/>
                          </a:solidFill>
                        </a:rPr>
                        <a:t>الفئات </a:t>
                      </a:r>
                    </a:p>
                    <a:p>
                      <a:pPr algn="ctr" rtl="1"/>
                      <a:r>
                        <a:rPr lang="ar-SA" sz="1400" b="1" dirty="0" smtClean="0">
                          <a:solidFill>
                            <a:schemeClr val="tx1"/>
                          </a:solidFill>
                        </a:rPr>
                        <a:t>(نوع الدراسة)</a:t>
                      </a:r>
                      <a:endParaRPr lang="ar-SA" sz="1400" b="1" dirty="0">
                        <a:solidFill>
                          <a:schemeClr val="tx1"/>
                        </a:solidFill>
                      </a:endParaRPr>
                    </a:p>
                  </a:txBody>
                  <a:tcPr anchor="ctr">
                    <a:solidFill>
                      <a:schemeClr val="accent5">
                        <a:lumMod val="20000"/>
                        <a:lumOff val="80000"/>
                      </a:schemeClr>
                    </a:solidFill>
                  </a:tcPr>
                </a:tc>
              </a:tr>
              <a:tr h="451818">
                <a:tc>
                  <a:txBody>
                    <a:bodyPr/>
                    <a:lstStyle/>
                    <a:p>
                      <a:pPr algn="ctr" rtl="1"/>
                      <a:r>
                        <a:rPr lang="en-US" sz="1400" b="1" dirty="0" smtClean="0">
                          <a:solidFill>
                            <a:schemeClr val="tx1"/>
                          </a:solidFill>
                        </a:rPr>
                        <a:t>200</a:t>
                      </a:r>
                      <a:endParaRPr lang="ar-SA" sz="1400" b="1" dirty="0">
                        <a:solidFill>
                          <a:schemeClr val="tx1"/>
                        </a:solidFill>
                      </a:endParaRPr>
                    </a:p>
                  </a:txBody>
                  <a:tcPr anchor="ctr"/>
                </a:tc>
                <a:tc>
                  <a:txBody>
                    <a:bodyPr/>
                    <a:lstStyle/>
                    <a:p>
                      <a:pPr algn="ctr" rtl="1"/>
                      <a:r>
                        <a:rPr lang="ar-SA" sz="1400" b="1" dirty="0" smtClean="0">
                          <a:solidFill>
                            <a:schemeClr val="tx1"/>
                          </a:solidFill>
                        </a:rPr>
                        <a:t>دكتوراه</a:t>
                      </a:r>
                      <a:endParaRPr lang="ar-SA" sz="1400" b="1" dirty="0">
                        <a:solidFill>
                          <a:schemeClr val="tx1"/>
                        </a:solidFill>
                      </a:endParaRPr>
                    </a:p>
                  </a:txBody>
                  <a:tcPr anchor="ctr"/>
                </a:tc>
              </a:tr>
              <a:tr h="451818">
                <a:tc>
                  <a:txBody>
                    <a:bodyPr/>
                    <a:lstStyle/>
                    <a:p>
                      <a:pPr algn="ctr" rtl="1"/>
                      <a:r>
                        <a:rPr lang="en-US" sz="1400" b="1" dirty="0" smtClean="0">
                          <a:solidFill>
                            <a:schemeClr val="tx1"/>
                          </a:solidFill>
                        </a:rPr>
                        <a:t>300</a:t>
                      </a:r>
                      <a:endParaRPr lang="ar-SA" sz="1400" b="1" dirty="0">
                        <a:solidFill>
                          <a:schemeClr val="tx1"/>
                        </a:solidFill>
                      </a:endParaRPr>
                    </a:p>
                  </a:txBody>
                  <a:tcPr anchor="ctr"/>
                </a:tc>
                <a:tc>
                  <a:txBody>
                    <a:bodyPr/>
                    <a:lstStyle/>
                    <a:p>
                      <a:pPr algn="ctr" rtl="1"/>
                      <a:r>
                        <a:rPr lang="ar-SA" sz="1400" b="1" dirty="0" smtClean="0">
                          <a:solidFill>
                            <a:schemeClr val="tx1"/>
                          </a:solidFill>
                        </a:rPr>
                        <a:t>ماجستير</a:t>
                      </a:r>
                      <a:endParaRPr lang="ar-SA" sz="1400" b="1" dirty="0">
                        <a:solidFill>
                          <a:schemeClr val="tx1"/>
                        </a:solidFill>
                      </a:endParaRPr>
                    </a:p>
                  </a:txBody>
                  <a:tcPr anchor="ctr"/>
                </a:tc>
              </a:tr>
              <a:tr h="451818">
                <a:tc>
                  <a:txBody>
                    <a:bodyPr/>
                    <a:lstStyle/>
                    <a:p>
                      <a:pPr algn="ctr" rtl="1"/>
                      <a:r>
                        <a:rPr lang="en-US" sz="1400" b="1" dirty="0" smtClean="0">
                          <a:solidFill>
                            <a:schemeClr val="tx1"/>
                          </a:solidFill>
                        </a:rPr>
                        <a:t>1000</a:t>
                      </a:r>
                      <a:endParaRPr lang="ar-SA" sz="1400" b="1" dirty="0">
                        <a:solidFill>
                          <a:schemeClr val="tx1"/>
                        </a:solidFill>
                      </a:endParaRPr>
                    </a:p>
                  </a:txBody>
                  <a:tcPr anchor="ctr"/>
                </a:tc>
                <a:tc>
                  <a:txBody>
                    <a:bodyPr/>
                    <a:lstStyle/>
                    <a:p>
                      <a:pPr algn="ctr" rtl="1"/>
                      <a:r>
                        <a:rPr lang="ar-SA" sz="1400" b="1" dirty="0" smtClean="0">
                          <a:solidFill>
                            <a:schemeClr val="tx1"/>
                          </a:solidFill>
                        </a:rPr>
                        <a:t>بكالوريوس</a:t>
                      </a:r>
                      <a:endParaRPr lang="ar-SA" sz="1400" b="1" dirty="0">
                        <a:solidFill>
                          <a:schemeClr val="tx1"/>
                        </a:solidFill>
                      </a:endParaRPr>
                    </a:p>
                  </a:txBody>
                  <a:tcPr anchor="ctr"/>
                </a:tc>
              </a:tr>
              <a:tr h="451818">
                <a:tc>
                  <a:txBody>
                    <a:bodyPr/>
                    <a:lstStyle/>
                    <a:p>
                      <a:pPr algn="ctr" rtl="1"/>
                      <a:r>
                        <a:rPr lang="en-US" sz="1400" b="1" dirty="0" smtClean="0">
                          <a:solidFill>
                            <a:schemeClr val="tx1"/>
                          </a:solidFill>
                        </a:rPr>
                        <a:t>2500</a:t>
                      </a:r>
                      <a:endParaRPr lang="ar-SA" sz="1400" b="1" dirty="0">
                        <a:solidFill>
                          <a:schemeClr val="tx1"/>
                        </a:solidFill>
                      </a:endParaRPr>
                    </a:p>
                  </a:txBody>
                  <a:tcPr anchor="ctr"/>
                </a:tc>
                <a:tc>
                  <a:txBody>
                    <a:bodyPr/>
                    <a:lstStyle/>
                    <a:p>
                      <a:pPr algn="ctr" rtl="1"/>
                      <a:r>
                        <a:rPr lang="ar-SA" sz="1400" b="1" dirty="0" smtClean="0">
                          <a:solidFill>
                            <a:schemeClr val="tx1"/>
                          </a:solidFill>
                        </a:rPr>
                        <a:t>دبلوم</a:t>
                      </a:r>
                      <a:endParaRPr lang="ar-SA" sz="1400" b="1" dirty="0">
                        <a:solidFill>
                          <a:schemeClr val="tx1"/>
                        </a:solidFill>
                      </a:endParaRPr>
                    </a:p>
                  </a:txBody>
                  <a:tcPr anchor="ctr"/>
                </a:tc>
              </a:tr>
              <a:tr h="451818">
                <a:tc>
                  <a:txBody>
                    <a:bodyPr/>
                    <a:lstStyle/>
                    <a:p>
                      <a:pPr algn="ctr" rtl="1"/>
                      <a:r>
                        <a:rPr lang="en-US" sz="1400" b="1" dirty="0" smtClean="0">
                          <a:solidFill>
                            <a:schemeClr val="tx1"/>
                          </a:solidFill>
                        </a:rPr>
                        <a:t>500</a:t>
                      </a:r>
                      <a:endParaRPr lang="ar-SA" sz="1400" b="1" dirty="0">
                        <a:solidFill>
                          <a:schemeClr val="tx1"/>
                        </a:solidFill>
                      </a:endParaRPr>
                    </a:p>
                  </a:txBody>
                  <a:tcPr anchor="ctr"/>
                </a:tc>
                <a:tc>
                  <a:txBody>
                    <a:bodyPr/>
                    <a:lstStyle/>
                    <a:p>
                      <a:pPr algn="ctr" rtl="1"/>
                      <a:r>
                        <a:rPr lang="ar-SA" sz="1400" b="1" dirty="0" smtClean="0">
                          <a:solidFill>
                            <a:schemeClr val="tx1"/>
                          </a:solidFill>
                        </a:rPr>
                        <a:t>ثانوي</a:t>
                      </a:r>
                      <a:endParaRPr lang="ar-SA" sz="1400" b="1" dirty="0">
                        <a:solidFill>
                          <a:schemeClr val="tx1"/>
                        </a:solidFill>
                      </a:endParaRPr>
                    </a:p>
                  </a:txBody>
                  <a:tcPr anchor="ctr"/>
                </a:tc>
              </a:tr>
              <a:tr h="451818">
                <a:tc>
                  <a:txBody>
                    <a:bodyPr/>
                    <a:lstStyle/>
                    <a:p>
                      <a:pPr algn="ctr" rtl="1"/>
                      <a:r>
                        <a:rPr lang="en-US" sz="1400" b="1" dirty="0" smtClean="0">
                          <a:solidFill>
                            <a:schemeClr val="tx1"/>
                          </a:solidFill>
                        </a:rPr>
                        <a:t>4500</a:t>
                      </a:r>
                      <a:endParaRPr lang="ar-SA" sz="1400" b="1" dirty="0">
                        <a:solidFill>
                          <a:schemeClr val="tx1"/>
                        </a:solidFill>
                      </a:endParaRPr>
                    </a:p>
                  </a:txBody>
                  <a:tcPr anchor="ctr"/>
                </a:tc>
                <a:tc>
                  <a:txBody>
                    <a:bodyPr/>
                    <a:lstStyle/>
                    <a:p>
                      <a:pPr algn="ctr" rtl="1"/>
                      <a:r>
                        <a:rPr lang="ar-SA" sz="1400" b="1" dirty="0" smtClean="0">
                          <a:solidFill>
                            <a:schemeClr val="tx1"/>
                          </a:solidFill>
                        </a:rPr>
                        <a:t>الإجمالي</a:t>
                      </a:r>
                      <a:endParaRPr lang="ar-SA" sz="1400" b="1" dirty="0">
                        <a:solidFill>
                          <a:schemeClr val="tx1"/>
                        </a:solidFill>
                      </a:endParaRPr>
                    </a:p>
                  </a:txBody>
                  <a:tcPr anchor="ctr"/>
                </a:tc>
              </a:tr>
            </a:tbl>
          </a:graphicData>
        </a:graphic>
      </p:graphicFrame>
      <p:graphicFrame>
        <p:nvGraphicFramePr>
          <p:cNvPr id="6" name="مخطط 5"/>
          <p:cNvGraphicFramePr/>
          <p:nvPr>
            <p:extLst>
              <p:ext uri="{D42A27DB-BD31-4B8C-83A1-F6EECF244321}">
                <p14:modId xmlns:p14="http://schemas.microsoft.com/office/powerpoint/2010/main" val="3529903212"/>
              </p:ext>
            </p:extLst>
          </p:nvPr>
        </p:nvGraphicFramePr>
        <p:xfrm>
          <a:off x="2843808" y="1864739"/>
          <a:ext cx="5976664" cy="4482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727553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24" dur="500"/>
                                        <p:tgtEl>
                                          <p:spTgt spid="6">
                                            <p:graphicEl>
                                              <a:chart seriesIdx="-3" categoryIdx="-3" bldStep="gridLegen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29" dur="500"/>
                                        <p:tgtEl>
                                          <p:spTgt spid="6">
                                            <p:graphicEl>
                                              <a:chart seriesIdx="-4" categoryIdx="0" bldStep="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34" dur="500"/>
                                        <p:tgtEl>
                                          <p:spTgt spid="6">
                                            <p:graphicEl>
                                              <a:chart seriesIdx="-4" categoryIdx="1" bldStep="category"/>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39" dur="500"/>
                                        <p:tgtEl>
                                          <p:spTgt spid="6">
                                            <p:graphicEl>
                                              <a:chart seriesIdx="-4" categoryIdx="2" bldStep="category"/>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44" dur="500"/>
                                        <p:tgtEl>
                                          <p:spTgt spid="6">
                                            <p:graphicEl>
                                              <a:chart seriesIdx="-4" categoryIdx="3" bldStep="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49" dur="500"/>
                                        <p:tgtEl>
                                          <p:spTgt spid="6">
                                            <p:graphicEl>
                                              <a:chart seriesIdx="-4" categoryIdx="4" bldStep="category"/>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fade">
                                      <p:cBhvr>
                                        <p:cTn id="54" dur="500"/>
                                        <p:tgtEl>
                                          <p:spTgt spid="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6" grpId="0">
        <p:bldSub>
          <a:bldChart bld="category"/>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2499891" y="332656"/>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مثال </a:t>
            </a:r>
            <a:r>
              <a:rPr lang="ar-SA" sz="2800" b="1" dirty="0">
                <a:solidFill>
                  <a:srgbClr val="002060"/>
                </a:solidFill>
              </a:rPr>
              <a:t>2</a:t>
            </a:r>
          </a:p>
        </p:txBody>
      </p:sp>
      <p:sp>
        <p:nvSpPr>
          <p:cNvPr id="3" name="مربع نص 2"/>
          <p:cNvSpPr txBox="1"/>
          <p:nvPr/>
        </p:nvSpPr>
        <p:spPr>
          <a:xfrm>
            <a:off x="397644" y="1225676"/>
            <a:ext cx="8225035" cy="646331"/>
          </a:xfrm>
          <a:prstGeom prst="rect">
            <a:avLst/>
          </a:prstGeom>
          <a:noFill/>
          <a:ln w="57150">
            <a:solidFill>
              <a:srgbClr val="BF2B9F"/>
            </a:solidFill>
          </a:ln>
        </p:spPr>
        <p:txBody>
          <a:bodyPr wrap="square" rtlCol="1">
            <a:spAutoFit/>
          </a:bodyPr>
          <a:lstStyle/>
          <a:p>
            <a:pPr algn="ctr"/>
            <a:r>
              <a:rPr lang="ar-SA" b="1" dirty="0" smtClean="0"/>
              <a:t>بهدف تقييم مدى قراءة الشباب للكتب على مدار العام حصل باحث على البيانات التالية و المطلوب تمثيلها بشكل الأعمدة</a:t>
            </a:r>
            <a:endParaRPr lang="ar-SA" b="1" dirty="0"/>
          </a:p>
        </p:txBody>
      </p:sp>
      <p:graphicFrame>
        <p:nvGraphicFramePr>
          <p:cNvPr id="4" name="جدول 3"/>
          <p:cNvGraphicFramePr>
            <a:graphicFrameLocks noGrp="1"/>
          </p:cNvGraphicFramePr>
          <p:nvPr>
            <p:extLst/>
          </p:nvPr>
        </p:nvGraphicFramePr>
        <p:xfrm>
          <a:off x="323528" y="2064916"/>
          <a:ext cx="2520280" cy="3524326"/>
        </p:xfrm>
        <a:graphic>
          <a:graphicData uri="http://schemas.openxmlformats.org/drawingml/2006/table">
            <a:tbl>
              <a:tblPr rtl="1" firstRow="1" bandRow="1">
                <a:tableStyleId>{93296810-A885-4BE3-A3E7-6D5BEEA58F35}</a:tableStyleId>
              </a:tblPr>
              <a:tblGrid>
                <a:gridCol w="1260140"/>
                <a:gridCol w="1260140"/>
              </a:tblGrid>
              <a:tr h="813418">
                <a:tc>
                  <a:txBody>
                    <a:bodyPr/>
                    <a:lstStyle/>
                    <a:p>
                      <a:pPr algn="ctr" rtl="1"/>
                      <a:r>
                        <a:rPr lang="ar-SA" sz="1400" dirty="0" smtClean="0"/>
                        <a:t>عدد الشباب</a:t>
                      </a:r>
                      <a:r>
                        <a:rPr lang="ar-SA" sz="1400" baseline="0" dirty="0" smtClean="0"/>
                        <a:t> (التكرار)</a:t>
                      </a:r>
                      <a:endParaRPr lang="ar-SA" sz="1400" b="1" dirty="0">
                        <a:solidFill>
                          <a:schemeClr val="tx1"/>
                        </a:solidFill>
                      </a:endParaRPr>
                    </a:p>
                  </a:txBody>
                  <a:tcPr anchor="ctr"/>
                </a:tc>
                <a:tc>
                  <a:txBody>
                    <a:bodyPr/>
                    <a:lstStyle/>
                    <a:p>
                      <a:pPr algn="ctr" rtl="1"/>
                      <a:r>
                        <a:rPr lang="ar-SA" sz="1400" dirty="0" smtClean="0"/>
                        <a:t>عدد الكتب (الفئات)</a:t>
                      </a:r>
                      <a:endParaRPr lang="ar-SA" sz="1400" b="1" dirty="0">
                        <a:solidFill>
                          <a:schemeClr val="tx1"/>
                        </a:solidFill>
                      </a:endParaRPr>
                    </a:p>
                  </a:txBody>
                  <a:tcPr anchor="ctr"/>
                </a:tc>
              </a:tr>
              <a:tr h="451818">
                <a:tc>
                  <a:txBody>
                    <a:bodyPr/>
                    <a:lstStyle/>
                    <a:p>
                      <a:pPr algn="ctr" rtl="1"/>
                      <a:r>
                        <a:rPr lang="en-US" sz="1400" dirty="0" smtClean="0"/>
                        <a:t>200</a:t>
                      </a:r>
                      <a:endParaRPr lang="ar-SA" sz="1400" b="1" dirty="0">
                        <a:solidFill>
                          <a:schemeClr val="tx1"/>
                        </a:solidFill>
                      </a:endParaRPr>
                    </a:p>
                  </a:txBody>
                  <a:tcPr anchor="ctr"/>
                </a:tc>
                <a:tc>
                  <a:txBody>
                    <a:bodyPr/>
                    <a:lstStyle/>
                    <a:p>
                      <a:pPr algn="ctr" rtl="1"/>
                      <a:r>
                        <a:rPr lang="en-US" sz="1400" dirty="0" smtClean="0"/>
                        <a:t>0</a:t>
                      </a:r>
                      <a:endParaRPr lang="ar-SA" sz="1400" b="1" dirty="0">
                        <a:solidFill>
                          <a:schemeClr val="tx1"/>
                        </a:solidFill>
                      </a:endParaRPr>
                    </a:p>
                  </a:txBody>
                  <a:tcPr anchor="ctr"/>
                </a:tc>
              </a:tr>
              <a:tr h="451818">
                <a:tc>
                  <a:txBody>
                    <a:bodyPr/>
                    <a:lstStyle/>
                    <a:p>
                      <a:pPr algn="ctr" rtl="1"/>
                      <a:r>
                        <a:rPr lang="en-US" sz="1400" dirty="0" smtClean="0"/>
                        <a:t>40</a:t>
                      </a:r>
                      <a:endParaRPr lang="ar-SA" sz="1400" b="1" dirty="0">
                        <a:solidFill>
                          <a:schemeClr val="tx1"/>
                        </a:solidFill>
                      </a:endParaRPr>
                    </a:p>
                  </a:txBody>
                  <a:tcPr anchor="ctr"/>
                </a:tc>
                <a:tc>
                  <a:txBody>
                    <a:bodyPr/>
                    <a:lstStyle/>
                    <a:p>
                      <a:pPr algn="ctr" rtl="1"/>
                      <a:r>
                        <a:rPr lang="en-US" sz="1400" dirty="0" smtClean="0"/>
                        <a:t>1</a:t>
                      </a:r>
                      <a:endParaRPr lang="ar-SA" sz="1400" b="1" dirty="0">
                        <a:solidFill>
                          <a:schemeClr val="tx1"/>
                        </a:solidFill>
                      </a:endParaRPr>
                    </a:p>
                  </a:txBody>
                  <a:tcPr anchor="ctr"/>
                </a:tc>
              </a:tr>
              <a:tr h="451818">
                <a:tc>
                  <a:txBody>
                    <a:bodyPr/>
                    <a:lstStyle/>
                    <a:p>
                      <a:pPr algn="ctr" rtl="1"/>
                      <a:r>
                        <a:rPr lang="en-US" sz="1400" dirty="0" smtClean="0"/>
                        <a:t>30</a:t>
                      </a:r>
                      <a:endParaRPr lang="ar-SA" sz="1400" b="1" dirty="0">
                        <a:solidFill>
                          <a:schemeClr val="tx1"/>
                        </a:solidFill>
                      </a:endParaRPr>
                    </a:p>
                  </a:txBody>
                  <a:tcPr anchor="ctr"/>
                </a:tc>
                <a:tc>
                  <a:txBody>
                    <a:bodyPr/>
                    <a:lstStyle/>
                    <a:p>
                      <a:pPr algn="ctr" rtl="1"/>
                      <a:r>
                        <a:rPr lang="en-US" sz="1400" dirty="0" smtClean="0"/>
                        <a:t>2</a:t>
                      </a:r>
                      <a:endParaRPr lang="ar-SA" sz="1400" b="1" dirty="0">
                        <a:solidFill>
                          <a:schemeClr val="tx1"/>
                        </a:solidFill>
                      </a:endParaRPr>
                    </a:p>
                  </a:txBody>
                  <a:tcPr anchor="ctr"/>
                </a:tc>
              </a:tr>
              <a:tr h="451818">
                <a:tc>
                  <a:txBody>
                    <a:bodyPr/>
                    <a:lstStyle/>
                    <a:p>
                      <a:pPr algn="ctr" rtl="1"/>
                      <a:r>
                        <a:rPr lang="en-US" sz="1400" dirty="0" smtClean="0"/>
                        <a:t>20</a:t>
                      </a:r>
                      <a:endParaRPr lang="ar-SA" sz="1400" b="1" dirty="0">
                        <a:solidFill>
                          <a:schemeClr val="tx1"/>
                        </a:solidFill>
                      </a:endParaRPr>
                    </a:p>
                  </a:txBody>
                  <a:tcPr anchor="ctr"/>
                </a:tc>
                <a:tc>
                  <a:txBody>
                    <a:bodyPr/>
                    <a:lstStyle/>
                    <a:p>
                      <a:pPr algn="ctr" rtl="1"/>
                      <a:r>
                        <a:rPr lang="en-US" sz="1400" dirty="0" smtClean="0"/>
                        <a:t>3</a:t>
                      </a:r>
                      <a:endParaRPr lang="ar-SA" sz="1400" b="1" dirty="0">
                        <a:solidFill>
                          <a:schemeClr val="tx1"/>
                        </a:solidFill>
                      </a:endParaRPr>
                    </a:p>
                  </a:txBody>
                  <a:tcPr anchor="ctr"/>
                </a:tc>
              </a:tr>
              <a:tr h="451818">
                <a:tc>
                  <a:txBody>
                    <a:bodyPr/>
                    <a:lstStyle/>
                    <a:p>
                      <a:pPr algn="ctr" rtl="1"/>
                      <a:r>
                        <a:rPr lang="en-US" sz="1400" dirty="0" smtClean="0"/>
                        <a:t>10</a:t>
                      </a:r>
                      <a:endParaRPr lang="ar-SA" sz="1400" b="1" dirty="0">
                        <a:solidFill>
                          <a:schemeClr val="tx1"/>
                        </a:solidFill>
                      </a:endParaRPr>
                    </a:p>
                  </a:txBody>
                  <a:tcPr anchor="ctr"/>
                </a:tc>
                <a:tc>
                  <a:txBody>
                    <a:bodyPr/>
                    <a:lstStyle/>
                    <a:p>
                      <a:pPr algn="ctr" rtl="1"/>
                      <a:r>
                        <a:rPr lang="en-US" sz="1400" dirty="0" smtClean="0"/>
                        <a:t>4</a:t>
                      </a:r>
                      <a:endParaRPr lang="ar-SA" sz="1400" b="1" dirty="0">
                        <a:solidFill>
                          <a:schemeClr val="tx1"/>
                        </a:solidFill>
                      </a:endParaRPr>
                    </a:p>
                  </a:txBody>
                  <a:tcPr anchor="ctr"/>
                </a:tc>
              </a:tr>
              <a:tr h="451818">
                <a:tc>
                  <a:txBody>
                    <a:bodyPr/>
                    <a:lstStyle/>
                    <a:p>
                      <a:pPr algn="ctr" rtl="1"/>
                      <a:r>
                        <a:rPr lang="en-US" sz="1400" dirty="0" smtClean="0"/>
                        <a:t>300</a:t>
                      </a:r>
                      <a:endParaRPr lang="ar-SA" sz="1400" b="1" dirty="0">
                        <a:solidFill>
                          <a:schemeClr val="tx1"/>
                        </a:solidFill>
                      </a:endParaRPr>
                    </a:p>
                  </a:txBody>
                  <a:tcPr anchor="ctr"/>
                </a:tc>
                <a:tc>
                  <a:txBody>
                    <a:bodyPr/>
                    <a:lstStyle/>
                    <a:p>
                      <a:pPr algn="ctr" rtl="1"/>
                      <a:r>
                        <a:rPr lang="ar-SA" sz="1400" dirty="0" smtClean="0"/>
                        <a:t>الإجمالي</a:t>
                      </a:r>
                      <a:endParaRPr lang="ar-SA" sz="1400" b="1" dirty="0">
                        <a:solidFill>
                          <a:schemeClr val="tx1"/>
                        </a:solidFill>
                      </a:endParaRPr>
                    </a:p>
                  </a:txBody>
                  <a:tcPr anchor="ctr"/>
                </a:tc>
              </a:tr>
            </a:tbl>
          </a:graphicData>
        </a:graphic>
      </p:graphicFrame>
      <p:grpSp>
        <p:nvGrpSpPr>
          <p:cNvPr id="8" name="مجموعة 7"/>
          <p:cNvGrpSpPr/>
          <p:nvPr/>
        </p:nvGrpSpPr>
        <p:grpSpPr>
          <a:xfrm>
            <a:off x="2843808" y="2079794"/>
            <a:ext cx="6096000" cy="4333086"/>
            <a:chOff x="2843808" y="2079794"/>
            <a:chExt cx="6096000" cy="4333086"/>
          </a:xfrm>
        </p:grpSpPr>
        <p:graphicFrame>
          <p:nvGraphicFramePr>
            <p:cNvPr id="5" name="مخطط 4"/>
            <p:cNvGraphicFramePr/>
            <p:nvPr>
              <p:extLst/>
            </p:nvPr>
          </p:nvGraphicFramePr>
          <p:xfrm>
            <a:off x="2843808" y="234888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مربع نص 6"/>
            <p:cNvSpPr txBox="1"/>
            <p:nvPr/>
          </p:nvSpPr>
          <p:spPr>
            <a:xfrm>
              <a:off x="3131840" y="2079794"/>
              <a:ext cx="1049784" cy="276999"/>
            </a:xfrm>
            <a:prstGeom prst="rect">
              <a:avLst/>
            </a:prstGeom>
            <a:noFill/>
          </p:spPr>
          <p:txBody>
            <a:bodyPr wrap="square" rtlCol="1">
              <a:spAutoFit/>
            </a:bodyPr>
            <a:lstStyle/>
            <a:p>
              <a:r>
                <a:rPr lang="ar-SA" sz="1200" b="1" dirty="0" smtClean="0"/>
                <a:t>عدد الطلاب</a:t>
              </a:r>
              <a:endParaRPr lang="ar-SA" sz="1200" b="1" dirty="0"/>
            </a:p>
          </p:txBody>
        </p:sp>
      </p:grpSp>
    </p:spTree>
    <p:extLst>
      <p:ext uri="{BB962C8B-B14F-4D97-AF65-F5344CB8AC3E}">
        <p14:creationId xmlns:p14="http://schemas.microsoft.com/office/powerpoint/2010/main" val="21694207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يسار 3"/>
          <p:cNvSpPr/>
          <p:nvPr/>
        </p:nvSpPr>
        <p:spPr>
          <a:xfrm>
            <a:off x="6630280" y="129136"/>
            <a:ext cx="2232248" cy="1368152"/>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6">
                    <a:lumMod val="20000"/>
                    <a:lumOff val="80000"/>
                  </a:schemeClr>
                </a:solidFill>
                <a:effectLst>
                  <a:outerShdw blurRad="38100" dist="38100" dir="2700000" algn="tl">
                    <a:srgbClr val="000000">
                      <a:alpha val="43137"/>
                    </a:srgbClr>
                  </a:outerShdw>
                </a:effectLst>
              </a:rPr>
              <a:t>المدرج و المضلع و المنحنى التكراري</a:t>
            </a:r>
            <a:endParaRPr lang="ar-SA"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5" name="مربع نص 4"/>
          <p:cNvSpPr txBox="1"/>
          <p:nvPr/>
        </p:nvSpPr>
        <p:spPr>
          <a:xfrm>
            <a:off x="611188" y="397713"/>
            <a:ext cx="5688632" cy="830997"/>
          </a:xfrm>
          <a:prstGeom prst="rect">
            <a:avLst/>
          </a:prstGeom>
          <a:ln w="57150">
            <a:solidFill>
              <a:srgbClr val="00CC00"/>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solidFill>
                  <a:schemeClr val="accent6">
                    <a:lumMod val="50000"/>
                  </a:schemeClr>
                </a:solidFill>
              </a:rPr>
              <a:t> أفضل الأشكال التي تستخدم لتمثيل البيانات الكمية المتصلة.</a:t>
            </a:r>
            <a:endParaRPr lang="ar-SA" sz="2400" b="1" dirty="0">
              <a:solidFill>
                <a:schemeClr val="accent6">
                  <a:lumMod val="50000"/>
                </a:schemeClr>
              </a:solidFill>
            </a:endParaRPr>
          </a:p>
        </p:txBody>
      </p:sp>
      <p:sp>
        <p:nvSpPr>
          <p:cNvPr id="6" name="مستطيل مستدير الزوايا 5"/>
          <p:cNvSpPr/>
          <p:nvPr/>
        </p:nvSpPr>
        <p:spPr>
          <a:xfrm>
            <a:off x="539180" y="1664804"/>
            <a:ext cx="5832648" cy="1656184"/>
          </a:xfrm>
          <a:prstGeom prst="roundRect">
            <a:avLst/>
          </a:prstGeom>
          <a:blipFill>
            <a:blip r:embed="rId2"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AutoNum type="arabicParenR"/>
            </a:pPr>
            <a:r>
              <a:rPr lang="ar-SA" b="1" dirty="0" smtClean="0">
                <a:solidFill>
                  <a:schemeClr val="accent6">
                    <a:lumMod val="50000"/>
                  </a:schemeClr>
                </a:solidFill>
              </a:rPr>
              <a:t>إيجاد التوزيع التكراري.</a:t>
            </a:r>
          </a:p>
          <a:p>
            <a:pPr marL="342900" indent="-342900">
              <a:buAutoNum type="arabicParenR"/>
            </a:pPr>
            <a:r>
              <a:rPr lang="ar-SA" b="1" dirty="0" smtClean="0">
                <a:solidFill>
                  <a:schemeClr val="accent6">
                    <a:lumMod val="50000"/>
                  </a:schemeClr>
                </a:solidFill>
              </a:rPr>
              <a:t>رسم محورين , الأفقي يمثل الفئات و العمودي يمثل التكرارات</a:t>
            </a:r>
          </a:p>
          <a:p>
            <a:pPr marL="342900" indent="-342900">
              <a:buAutoNum type="arabicParenR"/>
            </a:pPr>
            <a:r>
              <a:rPr lang="ar-SA" b="1" dirty="0" smtClean="0">
                <a:solidFill>
                  <a:schemeClr val="accent6">
                    <a:lumMod val="50000"/>
                  </a:schemeClr>
                </a:solidFill>
              </a:rPr>
              <a:t>رسم أعمدة ذات قواعد متساوية و طول يعتمد على عدد التكرارات و تكون متجاورة.</a:t>
            </a:r>
          </a:p>
          <a:p>
            <a:endParaRPr lang="ar-SA" b="1" dirty="0" smtClean="0">
              <a:solidFill>
                <a:schemeClr val="accent6">
                  <a:lumMod val="50000"/>
                </a:schemeClr>
              </a:solidFill>
            </a:endParaRPr>
          </a:p>
        </p:txBody>
      </p:sp>
      <p:sp>
        <p:nvSpPr>
          <p:cNvPr id="8" name="شارة رتبة 7"/>
          <p:cNvSpPr/>
          <p:nvPr/>
        </p:nvSpPr>
        <p:spPr>
          <a:xfrm flipH="1">
            <a:off x="6588224" y="2024844"/>
            <a:ext cx="2376264" cy="936104"/>
          </a:xfrm>
          <a:prstGeom prst="chevron">
            <a:avLst/>
          </a:prstGeom>
          <a:solidFill>
            <a:srgbClr val="FFCC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1">
                    <a:lumMod val="50000"/>
                  </a:schemeClr>
                </a:solidFill>
              </a:rPr>
              <a:t>المدرج التكراري</a:t>
            </a:r>
            <a:endParaRPr lang="ar-SA" b="1" dirty="0">
              <a:solidFill>
                <a:schemeClr val="accent1">
                  <a:lumMod val="50000"/>
                </a:schemeClr>
              </a:solidFill>
            </a:endParaRPr>
          </a:p>
        </p:txBody>
      </p:sp>
      <p:sp>
        <p:nvSpPr>
          <p:cNvPr id="9" name="شارة رتبة 8"/>
          <p:cNvSpPr/>
          <p:nvPr/>
        </p:nvSpPr>
        <p:spPr>
          <a:xfrm flipH="1">
            <a:off x="6558272" y="3855256"/>
            <a:ext cx="2376264" cy="936104"/>
          </a:xfrm>
          <a:prstGeom prst="chevron">
            <a:avLst/>
          </a:prstGeom>
          <a:solidFill>
            <a:srgbClr val="FFCC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1">
                    <a:lumMod val="50000"/>
                  </a:schemeClr>
                </a:solidFill>
              </a:rPr>
              <a:t>المضلع التكراري</a:t>
            </a:r>
            <a:endParaRPr lang="ar-SA" b="1" dirty="0">
              <a:solidFill>
                <a:schemeClr val="accent1">
                  <a:lumMod val="50000"/>
                </a:schemeClr>
              </a:solidFill>
            </a:endParaRPr>
          </a:p>
        </p:txBody>
      </p:sp>
      <p:sp>
        <p:nvSpPr>
          <p:cNvPr id="10" name="شارة رتبة 9"/>
          <p:cNvSpPr/>
          <p:nvPr/>
        </p:nvSpPr>
        <p:spPr>
          <a:xfrm flipH="1">
            <a:off x="6577260" y="5466580"/>
            <a:ext cx="2376264" cy="936104"/>
          </a:xfrm>
          <a:prstGeom prst="chevron">
            <a:avLst/>
          </a:prstGeom>
          <a:solidFill>
            <a:srgbClr val="FFCCC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1">
                    <a:lumMod val="50000"/>
                  </a:schemeClr>
                </a:solidFill>
              </a:rPr>
              <a:t>المنحنى التكراري</a:t>
            </a:r>
            <a:endParaRPr lang="ar-SA" b="1" dirty="0">
              <a:solidFill>
                <a:schemeClr val="accent1">
                  <a:lumMod val="50000"/>
                </a:schemeClr>
              </a:solidFill>
            </a:endParaRPr>
          </a:p>
        </p:txBody>
      </p:sp>
      <p:sp>
        <p:nvSpPr>
          <p:cNvPr id="11" name="مستطيل مستدير الزوايا 10"/>
          <p:cNvSpPr/>
          <p:nvPr/>
        </p:nvSpPr>
        <p:spPr>
          <a:xfrm>
            <a:off x="539676" y="3715432"/>
            <a:ext cx="5832648" cy="1215752"/>
          </a:xfrm>
          <a:prstGeom prst="roundRect">
            <a:avLst/>
          </a:prstGeom>
          <a:blipFill>
            <a:blip r:embed="rId3"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accent6">
                    <a:lumMod val="50000"/>
                  </a:schemeClr>
                </a:solidFill>
              </a:rPr>
              <a:t>ننصف القواعد العليا للمستطيلات ثم نصل بينها بقطع مستقيمة باستخدام المسطرة.</a:t>
            </a:r>
          </a:p>
        </p:txBody>
      </p:sp>
      <p:sp>
        <p:nvSpPr>
          <p:cNvPr id="12" name="مستطيل مستدير الزوايا 11"/>
          <p:cNvSpPr/>
          <p:nvPr/>
        </p:nvSpPr>
        <p:spPr>
          <a:xfrm>
            <a:off x="539676" y="5326756"/>
            <a:ext cx="5832648" cy="1215752"/>
          </a:xfrm>
          <a:prstGeom prst="roundRect">
            <a:avLst/>
          </a:prstGeom>
          <a:blipFill>
            <a:blip r:embed="rId4" cstate="print"/>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accent6">
                    <a:lumMod val="50000"/>
                  </a:schemeClr>
                </a:solidFill>
              </a:rPr>
              <a:t>نصل بين النقط بخط أملس يدوياً</a:t>
            </a:r>
          </a:p>
        </p:txBody>
      </p:sp>
    </p:spTree>
    <p:extLst>
      <p:ext uri="{BB962C8B-B14F-4D97-AF65-F5344CB8AC3E}">
        <p14:creationId xmlns:p14="http://schemas.microsoft.com/office/powerpoint/2010/main" val="32657964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right)">
                                      <p:cBhvr>
                                        <p:cTn id="23" dur="5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righ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righ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right)">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bg/>
                                          </p:spTgt>
                                        </p:tgtEl>
                                        <p:attrNameLst>
                                          <p:attrName>style.visibility</p:attrName>
                                        </p:attrNameLst>
                                      </p:cBhvr>
                                      <p:to>
                                        <p:strVal val="visible"/>
                                      </p:to>
                                    </p:set>
                                    <p:animEffect transition="in" filter="wipe(right)">
                                      <p:cBhvr>
                                        <p:cTn id="49" dur="500"/>
                                        <p:tgtEl>
                                          <p:spTgt spid="11">
                                            <p:bg/>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right)">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2">
                                            <p:bg/>
                                          </p:spTgt>
                                        </p:tgtEl>
                                        <p:attrNameLst>
                                          <p:attrName>style.visibility</p:attrName>
                                        </p:attrNameLst>
                                      </p:cBhvr>
                                      <p:to>
                                        <p:strVal val="visible"/>
                                      </p:to>
                                    </p:set>
                                    <p:animEffect transition="in" filter="wipe(right)">
                                      <p:cBhvr>
                                        <p:cTn id="65" dur="500"/>
                                        <p:tgtEl>
                                          <p:spTgt spid="12">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wipe(right)">
                                      <p:cBhvr>
                                        <p:cTn id="7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P spid="8" grpId="0" animBg="1"/>
      <p:bldP spid="9" grpId="0" animBg="1"/>
      <p:bldP spid="10" grpId="0" animBg="1"/>
      <p:bldP spid="11" grpId="0" build="p" animBg="1"/>
      <p:bldP spid="12"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913762" y="286059"/>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مثال</a:t>
            </a:r>
            <a:endParaRPr lang="ar-SA" sz="2800" b="1" dirty="0">
              <a:solidFill>
                <a:srgbClr val="002060"/>
              </a:solidFill>
            </a:endParaRPr>
          </a:p>
        </p:txBody>
      </p:sp>
      <p:sp>
        <p:nvSpPr>
          <p:cNvPr id="3" name="مربع نص 2"/>
          <p:cNvSpPr txBox="1"/>
          <p:nvPr/>
        </p:nvSpPr>
        <p:spPr>
          <a:xfrm>
            <a:off x="397645" y="1225676"/>
            <a:ext cx="7038469" cy="646331"/>
          </a:xfrm>
          <a:prstGeom prst="rect">
            <a:avLst/>
          </a:prstGeom>
          <a:solidFill>
            <a:schemeClr val="bg1"/>
          </a:solidFill>
          <a:ln w="57150">
            <a:solidFill>
              <a:srgbClr val="BF2B9F"/>
            </a:solidFill>
          </a:ln>
        </p:spPr>
        <p:txBody>
          <a:bodyPr wrap="square" rtlCol="1">
            <a:spAutoFit/>
          </a:bodyPr>
          <a:lstStyle/>
          <a:p>
            <a:pPr algn="ctr"/>
            <a:r>
              <a:rPr lang="ar-SA" b="1" dirty="0" smtClean="0"/>
              <a:t>الجدول التالي يبين توزيع عينة من 100 موظف حسب الزيادة التي حصلوا عليها في الراتب </a:t>
            </a:r>
            <a:endParaRPr lang="ar-SA" b="1" dirty="0"/>
          </a:p>
        </p:txBody>
      </p:sp>
      <p:graphicFrame>
        <p:nvGraphicFramePr>
          <p:cNvPr id="4" name="جدول 3"/>
          <p:cNvGraphicFramePr>
            <a:graphicFrameLocks noGrp="1"/>
          </p:cNvGraphicFramePr>
          <p:nvPr>
            <p:extLst/>
          </p:nvPr>
        </p:nvGraphicFramePr>
        <p:xfrm>
          <a:off x="323528" y="2064916"/>
          <a:ext cx="2520280" cy="4427962"/>
        </p:xfrm>
        <a:graphic>
          <a:graphicData uri="http://schemas.openxmlformats.org/drawingml/2006/table">
            <a:tbl>
              <a:tblPr rtl="1" firstRow="1" bandRow="1">
                <a:tableStyleId>{93296810-A885-4BE3-A3E7-6D5BEEA58F35}</a:tableStyleId>
              </a:tblPr>
              <a:tblGrid>
                <a:gridCol w="1260140"/>
                <a:gridCol w="1260140"/>
              </a:tblGrid>
              <a:tr h="813418">
                <a:tc>
                  <a:txBody>
                    <a:bodyPr/>
                    <a:lstStyle/>
                    <a:p>
                      <a:pPr algn="ctr" rtl="1"/>
                      <a:r>
                        <a:rPr lang="ar-SA" sz="1400" dirty="0" smtClean="0"/>
                        <a:t>عدد الموظفين</a:t>
                      </a:r>
                      <a:endParaRPr lang="ar-SA" sz="1400" b="1" dirty="0">
                        <a:solidFill>
                          <a:schemeClr val="tx1"/>
                        </a:solidFill>
                      </a:endParaRPr>
                    </a:p>
                  </a:txBody>
                  <a:tcPr anchor="ctr"/>
                </a:tc>
                <a:tc>
                  <a:txBody>
                    <a:bodyPr/>
                    <a:lstStyle/>
                    <a:p>
                      <a:pPr algn="ctr" rtl="1"/>
                      <a:r>
                        <a:rPr lang="ar-SA" sz="1400" dirty="0" smtClean="0"/>
                        <a:t>فئات الزيادة</a:t>
                      </a:r>
                      <a:endParaRPr lang="ar-SA" sz="1400" b="1" dirty="0">
                        <a:solidFill>
                          <a:schemeClr val="tx1"/>
                        </a:solidFill>
                      </a:endParaRPr>
                    </a:p>
                  </a:txBody>
                  <a:tcPr anchor="ctr"/>
                </a:tc>
              </a:tr>
              <a:tr h="451818">
                <a:tc>
                  <a:txBody>
                    <a:bodyPr/>
                    <a:lstStyle/>
                    <a:p>
                      <a:pPr algn="ctr" rtl="1"/>
                      <a:r>
                        <a:rPr lang="en-US" sz="1400" dirty="0" smtClean="0"/>
                        <a:t>4</a:t>
                      </a:r>
                      <a:endParaRPr lang="ar-SA" sz="1400" b="1" dirty="0">
                        <a:solidFill>
                          <a:schemeClr val="tx1"/>
                        </a:solidFill>
                      </a:endParaRPr>
                    </a:p>
                  </a:txBody>
                  <a:tcPr anchor="ctr"/>
                </a:tc>
                <a:tc>
                  <a:txBody>
                    <a:bodyPr/>
                    <a:lstStyle/>
                    <a:p>
                      <a:pPr algn="ctr" rtl="1"/>
                      <a:r>
                        <a:rPr lang="en-US" sz="1400" b="0" dirty="0" smtClean="0">
                          <a:solidFill>
                            <a:schemeClr val="dk1"/>
                          </a:solidFill>
                        </a:rPr>
                        <a:t>30-</a:t>
                      </a:r>
                      <a:endParaRPr lang="ar-SA" sz="1400" b="1" dirty="0">
                        <a:solidFill>
                          <a:schemeClr val="tx1"/>
                        </a:solidFill>
                      </a:endParaRPr>
                    </a:p>
                  </a:txBody>
                  <a:tcPr anchor="ctr"/>
                </a:tc>
              </a:tr>
              <a:tr h="451818">
                <a:tc>
                  <a:txBody>
                    <a:bodyPr/>
                    <a:lstStyle/>
                    <a:p>
                      <a:pPr algn="ctr" rtl="1"/>
                      <a:r>
                        <a:rPr lang="en-US" sz="1400" dirty="0" smtClean="0"/>
                        <a:t>11</a:t>
                      </a:r>
                      <a:endParaRPr lang="ar-SA" sz="1400" b="1" dirty="0">
                        <a:solidFill>
                          <a:schemeClr val="tx1"/>
                        </a:solidFill>
                      </a:endParaRPr>
                    </a:p>
                  </a:txBody>
                  <a:tcPr anchor="ctr"/>
                </a:tc>
                <a:tc>
                  <a:txBody>
                    <a:bodyPr/>
                    <a:lstStyle/>
                    <a:p>
                      <a:pPr algn="ctr" rtl="1"/>
                      <a:r>
                        <a:rPr lang="en-US" sz="1400" b="0" dirty="0" smtClean="0">
                          <a:solidFill>
                            <a:schemeClr val="dk1"/>
                          </a:solidFill>
                        </a:rPr>
                        <a:t>40-</a:t>
                      </a:r>
                      <a:endParaRPr lang="ar-SA" sz="1400" b="1" dirty="0">
                        <a:solidFill>
                          <a:schemeClr val="tx1"/>
                        </a:solidFill>
                      </a:endParaRPr>
                    </a:p>
                  </a:txBody>
                  <a:tcPr anchor="ctr"/>
                </a:tc>
              </a:tr>
              <a:tr h="451818">
                <a:tc>
                  <a:txBody>
                    <a:bodyPr/>
                    <a:lstStyle/>
                    <a:p>
                      <a:pPr algn="ctr" rtl="1"/>
                      <a:r>
                        <a:rPr lang="en-US" sz="1400" dirty="0" smtClean="0"/>
                        <a:t>20</a:t>
                      </a:r>
                      <a:endParaRPr lang="ar-SA" sz="1400" b="1" dirty="0">
                        <a:solidFill>
                          <a:schemeClr val="tx1"/>
                        </a:solidFill>
                      </a:endParaRPr>
                    </a:p>
                  </a:txBody>
                  <a:tcPr anchor="ctr"/>
                </a:tc>
                <a:tc>
                  <a:txBody>
                    <a:bodyPr/>
                    <a:lstStyle/>
                    <a:p>
                      <a:pPr algn="ctr" rtl="1"/>
                      <a:r>
                        <a:rPr lang="en-US" sz="1400" b="0" dirty="0" smtClean="0">
                          <a:solidFill>
                            <a:schemeClr val="tx1"/>
                          </a:solidFill>
                        </a:rPr>
                        <a:t>50-</a:t>
                      </a:r>
                      <a:endParaRPr lang="ar-SA" sz="1400" b="0" dirty="0">
                        <a:solidFill>
                          <a:schemeClr val="tx1"/>
                        </a:solidFill>
                      </a:endParaRPr>
                    </a:p>
                  </a:txBody>
                  <a:tcPr anchor="ctr"/>
                </a:tc>
              </a:tr>
              <a:tr h="451818">
                <a:tc>
                  <a:txBody>
                    <a:bodyPr/>
                    <a:lstStyle/>
                    <a:p>
                      <a:pPr algn="ctr" rtl="1"/>
                      <a:r>
                        <a:rPr lang="en-US" sz="1400" dirty="0" smtClean="0"/>
                        <a:t>36</a:t>
                      </a:r>
                      <a:endParaRPr lang="ar-SA" sz="1400" b="1" dirty="0">
                        <a:solidFill>
                          <a:schemeClr val="tx1"/>
                        </a:solidFill>
                      </a:endParaRPr>
                    </a:p>
                  </a:txBody>
                  <a:tcPr anchor="ctr"/>
                </a:tc>
                <a:tc>
                  <a:txBody>
                    <a:bodyPr/>
                    <a:lstStyle/>
                    <a:p>
                      <a:pPr algn="ctr" rtl="1"/>
                      <a:r>
                        <a:rPr lang="en-US" sz="1400" b="0" dirty="0" smtClean="0">
                          <a:solidFill>
                            <a:schemeClr val="dk1"/>
                          </a:solidFill>
                        </a:rPr>
                        <a:t>60-</a:t>
                      </a:r>
                      <a:endParaRPr lang="ar-SA" sz="1400" b="1" dirty="0">
                        <a:solidFill>
                          <a:schemeClr val="tx1"/>
                        </a:solidFill>
                      </a:endParaRPr>
                    </a:p>
                  </a:txBody>
                  <a:tcPr anchor="ctr"/>
                </a:tc>
              </a:tr>
              <a:tr h="451818">
                <a:tc>
                  <a:txBody>
                    <a:bodyPr/>
                    <a:lstStyle/>
                    <a:p>
                      <a:pPr algn="ctr" rtl="1"/>
                      <a:r>
                        <a:rPr lang="en-US" sz="1400" dirty="0" smtClean="0"/>
                        <a:t>17</a:t>
                      </a:r>
                      <a:endParaRPr lang="ar-SA" sz="1400" b="1" dirty="0">
                        <a:solidFill>
                          <a:schemeClr val="tx1"/>
                        </a:solidFill>
                      </a:endParaRPr>
                    </a:p>
                  </a:txBody>
                  <a:tcPr anchor="ctr"/>
                </a:tc>
                <a:tc>
                  <a:txBody>
                    <a:bodyPr/>
                    <a:lstStyle/>
                    <a:p>
                      <a:pPr algn="ctr" rtl="1"/>
                      <a:r>
                        <a:rPr lang="en-US" sz="1400" b="0" dirty="0" smtClean="0">
                          <a:solidFill>
                            <a:schemeClr val="dk1"/>
                          </a:solidFill>
                        </a:rPr>
                        <a:t>70-</a:t>
                      </a:r>
                      <a:endParaRPr lang="ar-SA" sz="1400" b="1" dirty="0">
                        <a:solidFill>
                          <a:schemeClr val="tx1"/>
                        </a:solidFill>
                      </a:endParaRPr>
                    </a:p>
                  </a:txBody>
                  <a:tcPr anchor="ctr"/>
                </a:tc>
              </a:tr>
              <a:tr h="451818">
                <a:tc>
                  <a:txBody>
                    <a:bodyPr/>
                    <a:lstStyle/>
                    <a:p>
                      <a:pPr algn="ctr" rtl="1"/>
                      <a:r>
                        <a:rPr lang="en-US" sz="1400" dirty="0" smtClean="0"/>
                        <a:t>8</a:t>
                      </a:r>
                      <a:endParaRPr lang="ar-SA" sz="1400" b="1" dirty="0">
                        <a:solidFill>
                          <a:schemeClr val="tx1"/>
                        </a:solidFill>
                      </a:endParaRPr>
                    </a:p>
                  </a:txBody>
                  <a:tcPr anchor="ctr"/>
                </a:tc>
                <a:tc>
                  <a:txBody>
                    <a:bodyPr/>
                    <a:lstStyle/>
                    <a:p>
                      <a:pPr algn="ctr" rtl="1"/>
                      <a:r>
                        <a:rPr lang="en-US" sz="1400" b="0" dirty="0" smtClean="0">
                          <a:solidFill>
                            <a:schemeClr val="tx1"/>
                          </a:solidFill>
                        </a:rPr>
                        <a:t>80-</a:t>
                      </a:r>
                      <a:endParaRPr lang="ar-SA" sz="1400" b="0" dirty="0">
                        <a:solidFill>
                          <a:schemeClr val="tx1"/>
                        </a:solidFill>
                      </a:endParaRPr>
                    </a:p>
                  </a:txBody>
                  <a:tcPr anchor="ctr"/>
                </a:tc>
              </a:tr>
              <a:tr h="451818">
                <a:tc>
                  <a:txBody>
                    <a:bodyPr/>
                    <a:lstStyle/>
                    <a:p>
                      <a:pPr algn="ctr" rtl="1"/>
                      <a:r>
                        <a:rPr lang="en-US" sz="1400" b="1" dirty="0" smtClean="0">
                          <a:solidFill>
                            <a:schemeClr val="tx1"/>
                          </a:solidFill>
                        </a:rPr>
                        <a:t>4</a:t>
                      </a:r>
                      <a:endParaRPr lang="ar-SA" sz="1400" b="1" dirty="0">
                        <a:solidFill>
                          <a:schemeClr val="tx1"/>
                        </a:solidFill>
                      </a:endParaRPr>
                    </a:p>
                  </a:txBody>
                  <a:tcPr anchor="ctr"/>
                </a:tc>
                <a:tc>
                  <a:txBody>
                    <a:bodyPr/>
                    <a:lstStyle/>
                    <a:p>
                      <a:pPr algn="ctr" rtl="1"/>
                      <a:r>
                        <a:rPr lang="en-US" sz="1400" b="0" dirty="0" smtClean="0">
                          <a:solidFill>
                            <a:schemeClr val="tx1"/>
                          </a:solidFill>
                        </a:rPr>
                        <a:t>90-</a:t>
                      </a:r>
                      <a:endParaRPr lang="ar-SA" sz="1400" b="0" dirty="0">
                        <a:solidFill>
                          <a:schemeClr val="tx1"/>
                        </a:solidFill>
                      </a:endParaRPr>
                    </a:p>
                  </a:txBody>
                  <a:tcPr anchor="ctr"/>
                </a:tc>
              </a:tr>
              <a:tr h="451818">
                <a:tc>
                  <a:txBody>
                    <a:bodyPr/>
                    <a:lstStyle/>
                    <a:p>
                      <a:pPr algn="ctr" rtl="1"/>
                      <a:r>
                        <a:rPr lang="en-US" sz="1400" b="1" dirty="0" smtClean="0">
                          <a:solidFill>
                            <a:schemeClr val="tx1"/>
                          </a:solidFill>
                        </a:rPr>
                        <a:t>100</a:t>
                      </a:r>
                      <a:endParaRPr lang="ar-SA" sz="1400" b="1" dirty="0">
                        <a:solidFill>
                          <a:schemeClr val="tx1"/>
                        </a:solidFill>
                      </a:endParaRPr>
                    </a:p>
                  </a:txBody>
                  <a:tcPr anchor="ctr"/>
                </a:tc>
                <a:tc>
                  <a:txBody>
                    <a:bodyPr/>
                    <a:lstStyle/>
                    <a:p>
                      <a:pPr algn="ctr" rtl="1"/>
                      <a:r>
                        <a:rPr lang="ar-SA" sz="1400" b="0" dirty="0" smtClean="0">
                          <a:solidFill>
                            <a:schemeClr val="tx1"/>
                          </a:solidFill>
                        </a:rPr>
                        <a:t>∑</a:t>
                      </a:r>
                      <a:endParaRPr lang="ar-SA" sz="1400" b="0" dirty="0">
                        <a:solidFill>
                          <a:schemeClr val="tx1"/>
                        </a:solidFill>
                      </a:endParaRPr>
                    </a:p>
                  </a:txBody>
                  <a:tcPr anchor="ctr"/>
                </a:tc>
              </a:tr>
            </a:tbl>
          </a:graphicData>
        </a:graphic>
      </p:graphicFrame>
      <p:grpSp>
        <p:nvGrpSpPr>
          <p:cNvPr id="57" name="مجموعة 56"/>
          <p:cNvGrpSpPr/>
          <p:nvPr/>
        </p:nvGrpSpPr>
        <p:grpSpPr>
          <a:xfrm>
            <a:off x="3934385" y="2780928"/>
            <a:ext cx="4084625" cy="3528515"/>
            <a:chOff x="3934385" y="2780928"/>
            <a:chExt cx="4084625" cy="3528515"/>
          </a:xfrm>
        </p:grpSpPr>
        <p:sp>
          <p:nvSpPr>
            <p:cNvPr id="20" name="Rectangle 21"/>
            <p:cNvSpPr/>
            <p:nvPr/>
          </p:nvSpPr>
          <p:spPr>
            <a:xfrm>
              <a:off x="7436114" y="5833157"/>
              <a:ext cx="582896" cy="47628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2">
                    <a:lumMod val="10000"/>
                  </a:schemeClr>
                </a:solidFill>
              </a:endParaRPr>
            </a:p>
          </p:txBody>
        </p:sp>
        <p:sp>
          <p:nvSpPr>
            <p:cNvPr id="22" name="Rectangle 21"/>
            <p:cNvSpPr/>
            <p:nvPr/>
          </p:nvSpPr>
          <p:spPr>
            <a:xfrm>
              <a:off x="6853218" y="5438312"/>
              <a:ext cx="582896" cy="857185"/>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solidFill>
                  <a:schemeClr val="tx2">
                    <a:lumMod val="10000"/>
                  </a:schemeClr>
                </a:solidFill>
              </a:endParaRPr>
            </a:p>
          </p:txBody>
        </p:sp>
        <p:sp>
          <p:nvSpPr>
            <p:cNvPr id="15" name="Rectangle 17"/>
            <p:cNvSpPr/>
            <p:nvPr/>
          </p:nvSpPr>
          <p:spPr>
            <a:xfrm>
              <a:off x="3934385" y="5805264"/>
              <a:ext cx="582896" cy="49023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2">
                    <a:lumMod val="10000"/>
                  </a:schemeClr>
                </a:solidFill>
              </a:endParaRPr>
            </a:p>
          </p:txBody>
        </p:sp>
        <p:sp>
          <p:nvSpPr>
            <p:cNvPr id="16" name="Rectangle 18"/>
            <p:cNvSpPr/>
            <p:nvPr/>
          </p:nvSpPr>
          <p:spPr>
            <a:xfrm>
              <a:off x="4517281" y="5229200"/>
              <a:ext cx="582896" cy="1066298"/>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2">
                    <a:lumMod val="10000"/>
                  </a:schemeClr>
                </a:solidFill>
              </a:endParaRPr>
            </a:p>
          </p:txBody>
        </p:sp>
        <p:sp>
          <p:nvSpPr>
            <p:cNvPr id="17" name="Rectangle 19"/>
            <p:cNvSpPr/>
            <p:nvPr/>
          </p:nvSpPr>
          <p:spPr>
            <a:xfrm>
              <a:off x="5100177" y="4277784"/>
              <a:ext cx="582896" cy="201771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chemeClr val="tx2">
                    <a:lumMod val="10000"/>
                  </a:schemeClr>
                </a:solidFill>
              </a:endParaRPr>
            </a:p>
          </p:txBody>
        </p:sp>
        <p:sp>
          <p:nvSpPr>
            <p:cNvPr id="18" name="Rectangle 20"/>
            <p:cNvSpPr/>
            <p:nvPr/>
          </p:nvSpPr>
          <p:spPr>
            <a:xfrm>
              <a:off x="5689359" y="2780928"/>
              <a:ext cx="582896" cy="351457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solidFill>
                  <a:schemeClr val="tx2">
                    <a:lumMod val="10000"/>
                  </a:schemeClr>
                </a:solidFill>
              </a:endParaRPr>
            </a:p>
          </p:txBody>
        </p:sp>
        <p:sp>
          <p:nvSpPr>
            <p:cNvPr id="19" name="Rectangle 21"/>
            <p:cNvSpPr/>
            <p:nvPr/>
          </p:nvSpPr>
          <p:spPr>
            <a:xfrm>
              <a:off x="6265969" y="4509120"/>
              <a:ext cx="582896" cy="1786377"/>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2">
                    <a:lumMod val="10000"/>
                  </a:schemeClr>
                </a:solidFill>
              </a:endParaRPr>
            </a:p>
          </p:txBody>
        </p:sp>
      </p:grpSp>
      <p:grpSp>
        <p:nvGrpSpPr>
          <p:cNvPr id="60" name="مجموعة 59"/>
          <p:cNvGrpSpPr/>
          <p:nvPr/>
        </p:nvGrpSpPr>
        <p:grpSpPr>
          <a:xfrm>
            <a:off x="2915816" y="2180698"/>
            <a:ext cx="5976664" cy="4484132"/>
            <a:chOff x="2915816" y="2180698"/>
            <a:chExt cx="5976664" cy="4484132"/>
          </a:xfrm>
        </p:grpSpPr>
        <p:grpSp>
          <p:nvGrpSpPr>
            <p:cNvPr id="59" name="مجموعة 58"/>
            <p:cNvGrpSpPr/>
            <p:nvPr/>
          </p:nvGrpSpPr>
          <p:grpSpPr>
            <a:xfrm>
              <a:off x="2915816" y="2180698"/>
              <a:ext cx="5976664" cy="4484132"/>
              <a:chOff x="2915816" y="2180698"/>
              <a:chExt cx="5976664" cy="4484132"/>
            </a:xfrm>
          </p:grpSpPr>
          <p:sp>
            <p:nvSpPr>
              <p:cNvPr id="13" name="TextBox 9"/>
              <p:cNvSpPr txBox="1">
                <a:spLocks noChangeArrowheads="1"/>
              </p:cNvSpPr>
              <p:nvPr/>
            </p:nvSpPr>
            <p:spPr bwMode="auto">
              <a:xfrm>
                <a:off x="3444756" y="6295498"/>
                <a:ext cx="5447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sz="1200" b="1" dirty="0" smtClean="0">
                    <a:solidFill>
                      <a:schemeClr val="tx2">
                        <a:lumMod val="10000"/>
                      </a:schemeClr>
                    </a:solidFill>
                  </a:rPr>
                  <a:t>فئات الزيادة </a:t>
                </a:r>
                <a:r>
                  <a:rPr lang="ar-SA" b="1" dirty="0" smtClean="0">
                    <a:solidFill>
                      <a:schemeClr val="tx2">
                        <a:lumMod val="10000"/>
                      </a:schemeClr>
                    </a:solidFill>
                  </a:rPr>
                  <a:t>100   90     80      70     60     50      40     30</a:t>
                </a:r>
                <a:endParaRPr lang="en-US" b="1" dirty="0">
                  <a:solidFill>
                    <a:schemeClr val="tx2">
                      <a:lumMod val="10000"/>
                    </a:schemeClr>
                  </a:solidFill>
                </a:endParaRPr>
              </a:p>
            </p:txBody>
          </p:sp>
          <p:sp>
            <p:nvSpPr>
              <p:cNvPr id="14" name="TextBox 14"/>
              <p:cNvSpPr txBox="1">
                <a:spLocks noChangeArrowheads="1"/>
              </p:cNvSpPr>
              <p:nvPr/>
            </p:nvSpPr>
            <p:spPr bwMode="auto">
              <a:xfrm>
                <a:off x="2915816" y="2180698"/>
                <a:ext cx="66761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sz="1600" b="1" dirty="0" smtClean="0">
                    <a:solidFill>
                      <a:schemeClr val="tx2">
                        <a:lumMod val="10000"/>
                      </a:schemeClr>
                    </a:solidFill>
                  </a:rPr>
                  <a:t>40</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35</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30</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25</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20</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15</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10</a:t>
                </a:r>
                <a:endParaRPr lang="ar-SA" sz="1600" b="1" dirty="0">
                  <a:solidFill>
                    <a:schemeClr val="tx2">
                      <a:lumMod val="10000"/>
                    </a:schemeClr>
                  </a:solidFill>
                </a:endParaRPr>
              </a:p>
              <a:p>
                <a:pPr eaLnBrk="1" hangingPunct="1"/>
                <a:endParaRPr lang="ar-SA" sz="1600" b="1" dirty="0">
                  <a:solidFill>
                    <a:schemeClr val="tx2">
                      <a:lumMod val="10000"/>
                    </a:schemeClr>
                  </a:solidFill>
                </a:endParaRPr>
              </a:p>
              <a:p>
                <a:pPr eaLnBrk="1" hangingPunct="1"/>
                <a:r>
                  <a:rPr lang="ar-SA" sz="1600" b="1" dirty="0" smtClean="0">
                    <a:solidFill>
                      <a:schemeClr val="tx2">
                        <a:lumMod val="10000"/>
                      </a:schemeClr>
                    </a:solidFill>
                  </a:rPr>
                  <a:t>5</a:t>
                </a:r>
                <a:endParaRPr lang="ar-SA" sz="1600" b="1" dirty="0">
                  <a:solidFill>
                    <a:schemeClr val="tx2">
                      <a:lumMod val="10000"/>
                    </a:schemeClr>
                  </a:solidFill>
                </a:endParaRPr>
              </a:p>
              <a:p>
                <a:pPr eaLnBrk="1" hangingPunct="1"/>
                <a:endParaRPr lang="en-US" dirty="0">
                  <a:solidFill>
                    <a:schemeClr val="tx2">
                      <a:lumMod val="10000"/>
                    </a:schemeClr>
                  </a:solidFill>
                </a:endParaRPr>
              </a:p>
            </p:txBody>
          </p:sp>
          <p:grpSp>
            <p:nvGrpSpPr>
              <p:cNvPr id="58" name="مجموعة 57"/>
              <p:cNvGrpSpPr/>
              <p:nvPr/>
            </p:nvGrpSpPr>
            <p:grpSpPr>
              <a:xfrm>
                <a:off x="3583434" y="2258486"/>
                <a:ext cx="4876998" cy="4054132"/>
                <a:chOff x="3583434" y="2258486"/>
                <a:chExt cx="4876998" cy="4054132"/>
              </a:xfrm>
            </p:grpSpPr>
            <p:cxnSp>
              <p:nvCxnSpPr>
                <p:cNvPr id="12" name="Straight Connector 6"/>
                <p:cNvCxnSpPr/>
                <p:nvPr/>
              </p:nvCxnSpPr>
              <p:spPr>
                <a:xfrm rot="5400000">
                  <a:off x="1565349" y="4276571"/>
                  <a:ext cx="4038600" cy="2429"/>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6"/>
                <p:cNvCxnSpPr/>
                <p:nvPr/>
              </p:nvCxnSpPr>
              <p:spPr>
                <a:xfrm>
                  <a:off x="3585942" y="6309443"/>
                  <a:ext cx="4874490" cy="3175"/>
                </a:xfrm>
                <a:prstGeom prst="line">
                  <a:avLst/>
                </a:prstGeom>
              </p:spPr>
              <p:style>
                <a:lnRef idx="3">
                  <a:schemeClr val="dk1"/>
                </a:lnRef>
                <a:fillRef idx="0">
                  <a:schemeClr val="dk1"/>
                </a:fillRef>
                <a:effectRef idx="2">
                  <a:schemeClr val="dk1"/>
                </a:effectRef>
                <a:fontRef idx="minor">
                  <a:schemeClr val="tx1"/>
                </a:fontRef>
              </p:style>
            </p:cxnSp>
          </p:grpSp>
        </p:grpSp>
        <p:sp>
          <p:nvSpPr>
            <p:cNvPr id="23" name="مربع نص 22"/>
            <p:cNvSpPr txBox="1"/>
            <p:nvPr/>
          </p:nvSpPr>
          <p:spPr>
            <a:xfrm>
              <a:off x="3585942" y="2180698"/>
              <a:ext cx="1222787" cy="276999"/>
            </a:xfrm>
            <a:prstGeom prst="rect">
              <a:avLst/>
            </a:prstGeom>
            <a:noFill/>
          </p:spPr>
          <p:txBody>
            <a:bodyPr wrap="square" rtlCol="1">
              <a:spAutoFit/>
            </a:bodyPr>
            <a:lstStyle/>
            <a:p>
              <a:r>
                <a:rPr lang="ar-SA" sz="1200" b="1" dirty="0" smtClean="0"/>
                <a:t>عدد الموظفين</a:t>
              </a:r>
              <a:endParaRPr lang="ar-SA" sz="1200" b="1" dirty="0"/>
            </a:p>
          </p:txBody>
        </p:sp>
      </p:grpSp>
      <p:sp>
        <p:nvSpPr>
          <p:cNvPr id="26" name="وسيلة شرح بيضاوية 25"/>
          <p:cNvSpPr/>
          <p:nvPr/>
        </p:nvSpPr>
        <p:spPr>
          <a:xfrm>
            <a:off x="6228668" y="2085240"/>
            <a:ext cx="1207186" cy="706217"/>
          </a:xfrm>
          <a:prstGeom prst="wedgeEllipse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effectLst>
                  <a:outerShdw blurRad="38100" dist="38100" dir="2700000" algn="tl">
                    <a:srgbClr val="000000">
                      <a:alpha val="43137"/>
                    </a:srgbClr>
                  </a:outerShdw>
                </a:effectLst>
              </a:rPr>
              <a:t>المدرج التكراري</a:t>
            </a:r>
            <a:endParaRPr lang="ar-SA" b="1" dirty="0">
              <a:solidFill>
                <a:schemeClr val="bg1"/>
              </a:solidFill>
              <a:effectLst>
                <a:outerShdw blurRad="38100" dist="38100" dir="2700000" algn="tl">
                  <a:srgbClr val="000000">
                    <a:alpha val="43137"/>
                  </a:srgbClr>
                </a:outerShdw>
              </a:effectLst>
            </a:endParaRPr>
          </a:p>
        </p:txBody>
      </p:sp>
      <p:grpSp>
        <p:nvGrpSpPr>
          <p:cNvPr id="5" name="مجموعة 4"/>
          <p:cNvGrpSpPr/>
          <p:nvPr/>
        </p:nvGrpSpPr>
        <p:grpSpPr>
          <a:xfrm>
            <a:off x="4189829" y="2758515"/>
            <a:ext cx="3573737" cy="3108389"/>
            <a:chOff x="4189829" y="2758515"/>
            <a:chExt cx="3573737" cy="3108389"/>
          </a:xfrm>
        </p:grpSpPr>
        <p:sp>
          <p:nvSpPr>
            <p:cNvPr id="27" name="شكل بيضاوي 26"/>
            <p:cNvSpPr/>
            <p:nvPr/>
          </p:nvSpPr>
          <p:spPr>
            <a:xfrm>
              <a:off x="4189829" y="5757823"/>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28" name="شكل بيضاوي 27"/>
            <p:cNvSpPr/>
            <p:nvPr/>
          </p:nvSpPr>
          <p:spPr>
            <a:xfrm>
              <a:off x="4772725" y="5193200"/>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29" name="شكل بيضاوي 28"/>
            <p:cNvSpPr/>
            <p:nvPr/>
          </p:nvSpPr>
          <p:spPr>
            <a:xfrm>
              <a:off x="5355621" y="4241784"/>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0" name="شكل بيضاوي 29"/>
            <p:cNvSpPr/>
            <p:nvPr/>
          </p:nvSpPr>
          <p:spPr>
            <a:xfrm>
              <a:off x="5944803" y="2758515"/>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1" name="شكل بيضاوي 30"/>
            <p:cNvSpPr/>
            <p:nvPr/>
          </p:nvSpPr>
          <p:spPr>
            <a:xfrm>
              <a:off x="6521413" y="4473120"/>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2" name="شكل بيضاوي 31"/>
            <p:cNvSpPr/>
            <p:nvPr/>
          </p:nvSpPr>
          <p:spPr>
            <a:xfrm>
              <a:off x="7108662" y="5402308"/>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شكل بيضاوي 32"/>
            <p:cNvSpPr/>
            <p:nvPr/>
          </p:nvSpPr>
          <p:spPr>
            <a:xfrm>
              <a:off x="7691558" y="5794904"/>
              <a:ext cx="72008" cy="7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grpSp>
        <p:nvGrpSpPr>
          <p:cNvPr id="47" name="مجموعة 46"/>
          <p:cNvGrpSpPr/>
          <p:nvPr/>
        </p:nvGrpSpPr>
        <p:grpSpPr>
          <a:xfrm>
            <a:off x="4230990" y="2802664"/>
            <a:ext cx="3465725" cy="3010933"/>
            <a:chOff x="4225833" y="2819971"/>
            <a:chExt cx="3465725" cy="3010933"/>
          </a:xfrm>
        </p:grpSpPr>
        <p:cxnSp>
          <p:nvCxnSpPr>
            <p:cNvPr id="35" name="رابط مستقيم 34"/>
            <p:cNvCxnSpPr>
              <a:stCxn id="27" idx="4"/>
              <a:endCxn id="28" idx="7"/>
            </p:cNvCxnSpPr>
            <p:nvPr/>
          </p:nvCxnSpPr>
          <p:spPr>
            <a:xfrm flipV="1">
              <a:off x="4225833" y="5203744"/>
              <a:ext cx="608355" cy="626079"/>
            </a:xfrm>
            <a:prstGeom prst="line">
              <a:avLst/>
            </a:prstGeom>
          </p:spPr>
          <p:style>
            <a:lnRef idx="2">
              <a:schemeClr val="dk1"/>
            </a:lnRef>
            <a:fillRef idx="0">
              <a:schemeClr val="dk1"/>
            </a:fillRef>
            <a:effectRef idx="1">
              <a:schemeClr val="dk1"/>
            </a:effectRef>
            <a:fontRef idx="minor">
              <a:schemeClr val="tx1"/>
            </a:fontRef>
          </p:style>
        </p:cxnSp>
        <p:cxnSp>
          <p:nvCxnSpPr>
            <p:cNvPr id="37" name="رابط مستقيم 36"/>
            <p:cNvCxnSpPr>
              <a:stCxn id="28" idx="0"/>
              <a:endCxn id="29" idx="3"/>
            </p:cNvCxnSpPr>
            <p:nvPr/>
          </p:nvCxnSpPr>
          <p:spPr>
            <a:xfrm flipV="1">
              <a:off x="4808729" y="4303240"/>
              <a:ext cx="557437" cy="889960"/>
            </a:xfrm>
            <a:prstGeom prst="line">
              <a:avLst/>
            </a:prstGeom>
          </p:spPr>
          <p:style>
            <a:lnRef idx="2">
              <a:schemeClr val="dk1"/>
            </a:lnRef>
            <a:fillRef idx="0">
              <a:schemeClr val="dk1"/>
            </a:fillRef>
            <a:effectRef idx="1">
              <a:schemeClr val="dk1"/>
            </a:effectRef>
            <a:fontRef idx="minor">
              <a:schemeClr val="tx1"/>
            </a:fontRef>
          </p:style>
        </p:cxnSp>
        <p:cxnSp>
          <p:nvCxnSpPr>
            <p:cNvPr id="40" name="رابط مستقيم 39"/>
            <p:cNvCxnSpPr>
              <a:stCxn id="29" idx="4"/>
              <a:endCxn id="30" idx="4"/>
            </p:cNvCxnSpPr>
            <p:nvPr/>
          </p:nvCxnSpPr>
          <p:spPr>
            <a:xfrm flipV="1">
              <a:off x="5391625" y="2830515"/>
              <a:ext cx="589182" cy="1483269"/>
            </a:xfrm>
            <a:prstGeom prst="line">
              <a:avLst/>
            </a:prstGeom>
          </p:spPr>
          <p:style>
            <a:lnRef idx="2">
              <a:schemeClr val="dk1"/>
            </a:lnRef>
            <a:fillRef idx="0">
              <a:schemeClr val="dk1"/>
            </a:fillRef>
            <a:effectRef idx="1">
              <a:schemeClr val="dk1"/>
            </a:effectRef>
            <a:fontRef idx="minor">
              <a:schemeClr val="tx1"/>
            </a:fontRef>
          </p:style>
        </p:cxnSp>
        <p:cxnSp>
          <p:nvCxnSpPr>
            <p:cNvPr id="42" name="رابط مستقيم 41"/>
            <p:cNvCxnSpPr>
              <a:stCxn id="30" idx="5"/>
              <a:endCxn id="19" idx="0"/>
            </p:cNvCxnSpPr>
            <p:nvPr/>
          </p:nvCxnSpPr>
          <p:spPr>
            <a:xfrm>
              <a:off x="6006266" y="2819971"/>
              <a:ext cx="551151" cy="1689149"/>
            </a:xfrm>
            <a:prstGeom prst="line">
              <a:avLst/>
            </a:prstGeom>
          </p:spPr>
          <p:style>
            <a:lnRef idx="2">
              <a:schemeClr val="dk1"/>
            </a:lnRef>
            <a:fillRef idx="0">
              <a:schemeClr val="dk1"/>
            </a:fillRef>
            <a:effectRef idx="1">
              <a:schemeClr val="dk1"/>
            </a:effectRef>
            <a:fontRef idx="minor">
              <a:schemeClr val="tx1"/>
            </a:fontRef>
          </p:style>
        </p:cxnSp>
        <p:cxnSp>
          <p:nvCxnSpPr>
            <p:cNvPr id="44" name="رابط مستقيم 43"/>
            <p:cNvCxnSpPr>
              <a:stCxn id="31" idx="4"/>
              <a:endCxn id="32" idx="6"/>
            </p:cNvCxnSpPr>
            <p:nvPr/>
          </p:nvCxnSpPr>
          <p:spPr>
            <a:xfrm>
              <a:off x="6557417" y="4545120"/>
              <a:ext cx="623253" cy="893188"/>
            </a:xfrm>
            <a:prstGeom prst="line">
              <a:avLst/>
            </a:prstGeom>
          </p:spPr>
          <p:style>
            <a:lnRef idx="2">
              <a:schemeClr val="dk1"/>
            </a:lnRef>
            <a:fillRef idx="0">
              <a:schemeClr val="dk1"/>
            </a:fillRef>
            <a:effectRef idx="1">
              <a:schemeClr val="dk1"/>
            </a:effectRef>
            <a:fontRef idx="minor">
              <a:schemeClr val="tx1"/>
            </a:fontRef>
          </p:style>
        </p:cxnSp>
        <p:cxnSp>
          <p:nvCxnSpPr>
            <p:cNvPr id="46" name="رابط مستقيم 45"/>
            <p:cNvCxnSpPr>
              <a:stCxn id="32" idx="6"/>
              <a:endCxn id="33" idx="2"/>
            </p:cNvCxnSpPr>
            <p:nvPr/>
          </p:nvCxnSpPr>
          <p:spPr>
            <a:xfrm>
              <a:off x="7180670" y="5438308"/>
              <a:ext cx="510888" cy="392596"/>
            </a:xfrm>
            <a:prstGeom prst="line">
              <a:avLst/>
            </a:prstGeom>
          </p:spPr>
          <p:style>
            <a:lnRef idx="2">
              <a:schemeClr val="dk1"/>
            </a:lnRef>
            <a:fillRef idx="0">
              <a:schemeClr val="dk1"/>
            </a:fillRef>
            <a:effectRef idx="1">
              <a:schemeClr val="dk1"/>
            </a:effectRef>
            <a:fontRef idx="minor">
              <a:schemeClr val="tx1"/>
            </a:fontRef>
          </p:style>
        </p:cxnSp>
      </p:grpSp>
      <p:sp>
        <p:nvSpPr>
          <p:cNvPr id="48" name="شكل حر 47"/>
          <p:cNvSpPr/>
          <p:nvPr/>
        </p:nvSpPr>
        <p:spPr>
          <a:xfrm>
            <a:off x="4269421" y="2780928"/>
            <a:ext cx="3528060" cy="3072075"/>
          </a:xfrm>
          <a:custGeom>
            <a:avLst/>
            <a:gdLst>
              <a:gd name="connsiteX0" fmla="*/ 0 w 3528060"/>
              <a:gd name="connsiteY0" fmla="*/ 2988255 h 3072075"/>
              <a:gd name="connsiteX1" fmla="*/ 601980 w 3528060"/>
              <a:gd name="connsiteY1" fmla="*/ 2416755 h 3072075"/>
              <a:gd name="connsiteX2" fmla="*/ 1158240 w 3528060"/>
              <a:gd name="connsiteY2" fmla="*/ 1479495 h 3072075"/>
              <a:gd name="connsiteX3" fmla="*/ 1737360 w 3528060"/>
              <a:gd name="connsiteY3" fmla="*/ 1215 h 3072075"/>
              <a:gd name="connsiteX4" fmla="*/ 2331720 w 3528060"/>
              <a:gd name="connsiteY4" fmla="*/ 1738575 h 3072075"/>
              <a:gd name="connsiteX5" fmla="*/ 2941320 w 3528060"/>
              <a:gd name="connsiteY5" fmla="*/ 2660595 h 3072075"/>
              <a:gd name="connsiteX6" fmla="*/ 3528060 w 3528060"/>
              <a:gd name="connsiteY6" fmla="*/ 3072075 h 307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060" h="3072075">
                <a:moveTo>
                  <a:pt x="0" y="2988255"/>
                </a:moveTo>
                <a:cubicBezTo>
                  <a:pt x="204470" y="2828235"/>
                  <a:pt x="408940" y="2668215"/>
                  <a:pt x="601980" y="2416755"/>
                </a:cubicBezTo>
                <a:cubicBezTo>
                  <a:pt x="795020" y="2165295"/>
                  <a:pt x="969010" y="1882085"/>
                  <a:pt x="1158240" y="1479495"/>
                </a:cubicBezTo>
                <a:cubicBezTo>
                  <a:pt x="1347470" y="1076905"/>
                  <a:pt x="1541780" y="-41965"/>
                  <a:pt x="1737360" y="1215"/>
                </a:cubicBezTo>
                <a:cubicBezTo>
                  <a:pt x="1932940" y="44395"/>
                  <a:pt x="2131060" y="1295345"/>
                  <a:pt x="2331720" y="1738575"/>
                </a:cubicBezTo>
                <a:cubicBezTo>
                  <a:pt x="2532380" y="2181805"/>
                  <a:pt x="2741930" y="2438345"/>
                  <a:pt x="2941320" y="2660595"/>
                </a:cubicBezTo>
                <a:cubicBezTo>
                  <a:pt x="3140710" y="2882845"/>
                  <a:pt x="3334385" y="2977460"/>
                  <a:pt x="3528060" y="3072075"/>
                </a:cubicBezTo>
              </a:path>
            </a:pathLst>
          </a:custGeom>
        </p:spPr>
        <p:style>
          <a:lnRef idx="2">
            <a:schemeClr val="accent1"/>
          </a:lnRef>
          <a:fillRef idx="0">
            <a:schemeClr val="accent1"/>
          </a:fillRef>
          <a:effectRef idx="1">
            <a:schemeClr val="accent1"/>
          </a:effectRef>
          <a:fontRef idx="minor">
            <a:schemeClr val="tx1"/>
          </a:fontRef>
        </p:style>
        <p:txBody>
          <a:bodyPr rtlCol="1" anchor="ctr"/>
          <a:lstStyle/>
          <a:p>
            <a:pPr algn="ctr"/>
            <a:endParaRPr lang="ar-SA"/>
          </a:p>
        </p:txBody>
      </p:sp>
      <p:sp>
        <p:nvSpPr>
          <p:cNvPr id="49" name="وسيلة شرح بيضاوية 48"/>
          <p:cNvSpPr/>
          <p:nvPr/>
        </p:nvSpPr>
        <p:spPr>
          <a:xfrm>
            <a:off x="7691559" y="2024407"/>
            <a:ext cx="1209306" cy="540497"/>
          </a:xfrm>
          <a:prstGeom prst="wedgeEllipseCallout">
            <a:avLst/>
          </a:prstGeom>
          <a:solidFill>
            <a:srgbClr val="7030A0"/>
          </a:solidFill>
          <a:ln>
            <a:solidFill>
              <a:srgbClr val="BF2B9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effectLst>
                  <a:outerShdw blurRad="38100" dist="38100" dir="2700000" algn="tl">
                    <a:srgbClr val="000000">
                      <a:alpha val="43137"/>
                    </a:srgbClr>
                  </a:outerShdw>
                </a:effectLst>
              </a:rPr>
              <a:t>المضلع التكراري</a:t>
            </a:r>
            <a:endParaRPr lang="ar-SA" b="1" dirty="0">
              <a:solidFill>
                <a:schemeClr val="bg1"/>
              </a:solidFill>
              <a:effectLst>
                <a:outerShdw blurRad="38100" dist="38100" dir="2700000" algn="tl">
                  <a:srgbClr val="000000">
                    <a:alpha val="43137"/>
                  </a:srgbClr>
                </a:outerShdw>
              </a:effectLst>
            </a:endParaRPr>
          </a:p>
        </p:txBody>
      </p:sp>
      <p:sp>
        <p:nvSpPr>
          <p:cNvPr id="50" name="وسيلة شرح بيضاوية 49"/>
          <p:cNvSpPr/>
          <p:nvPr/>
        </p:nvSpPr>
        <p:spPr>
          <a:xfrm>
            <a:off x="7691558" y="4185359"/>
            <a:ext cx="1268466" cy="789048"/>
          </a:xfrm>
          <a:prstGeom prst="wedgeEllipseCallou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effectLst>
                  <a:outerShdw blurRad="38100" dist="38100" dir="2700000" algn="tl">
                    <a:srgbClr val="000000">
                      <a:alpha val="43137"/>
                    </a:srgbClr>
                  </a:outerShdw>
                </a:effectLst>
              </a:rPr>
              <a:t>المنحنى التكراري</a:t>
            </a:r>
            <a:endParaRPr lang="ar-SA" b="1" dirty="0">
              <a:solidFill>
                <a:schemeClr val="bg1"/>
              </a:solidFill>
              <a:effectLst>
                <a:outerShdw blurRad="38100" dist="38100" dir="2700000" algn="tl">
                  <a:srgbClr val="000000">
                    <a:alpha val="43137"/>
                  </a:srgbClr>
                </a:outerShdw>
              </a:effectLst>
            </a:endParaRPr>
          </a:p>
        </p:txBody>
      </p:sp>
      <p:sp>
        <p:nvSpPr>
          <p:cNvPr id="41" name="وسيلة شرح مع سهم إلى اليسار 40"/>
          <p:cNvSpPr/>
          <p:nvPr/>
        </p:nvSpPr>
        <p:spPr>
          <a:xfrm>
            <a:off x="6848866" y="129135"/>
            <a:ext cx="2013662" cy="1419705"/>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6">
                    <a:lumMod val="20000"/>
                    <a:lumOff val="80000"/>
                  </a:schemeClr>
                </a:solidFill>
                <a:effectLst>
                  <a:outerShdw blurRad="38100" dist="38100" dir="2700000" algn="tl">
                    <a:srgbClr val="000000">
                      <a:alpha val="43137"/>
                    </a:srgbClr>
                  </a:outerShdw>
                </a:effectLst>
              </a:rPr>
              <a:t>المدرج و المضلع و المنحنى التكراري</a:t>
            </a:r>
            <a:endParaRPr lang="ar-SA" b="1" dirty="0">
              <a:solidFill>
                <a:schemeClr val="accent6">
                  <a:lumMod val="20000"/>
                  <a:lumOff val="80000"/>
                </a:schemeClr>
              </a:solidFill>
              <a:effectLst>
                <a:outerShdw blurRad="38100" dist="38100" dir="2700000" algn="tl">
                  <a:srgbClr val="000000">
                    <a:alpha val="43137"/>
                  </a:srgbClr>
                </a:outerShdw>
              </a:effectLst>
            </a:endParaRPr>
          </a:p>
        </p:txBody>
      </p:sp>
      <p:cxnSp>
        <p:nvCxnSpPr>
          <p:cNvPr id="7" name="Straight Arrow Connector 6"/>
          <p:cNvCxnSpPr>
            <a:stCxn id="50" idx="2"/>
          </p:cNvCxnSpPr>
          <p:nvPr/>
        </p:nvCxnSpPr>
        <p:spPr>
          <a:xfrm flipH="1">
            <a:off x="6948264" y="4579883"/>
            <a:ext cx="743294" cy="5960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9" idx="8"/>
          </p:cNvCxnSpPr>
          <p:nvPr/>
        </p:nvCxnSpPr>
        <p:spPr>
          <a:xfrm flipH="1">
            <a:off x="6313416" y="2632466"/>
            <a:ext cx="1730861" cy="11565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26" idx="2"/>
          </p:cNvCxnSpPr>
          <p:nvPr/>
        </p:nvCxnSpPr>
        <p:spPr>
          <a:xfrm flipH="1">
            <a:off x="6197821" y="2438349"/>
            <a:ext cx="30847" cy="3531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8913177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500" fill="hold"/>
                                        <p:tgtEl>
                                          <p:spTgt spid="49"/>
                                        </p:tgtEl>
                                        <p:attrNameLst>
                                          <p:attrName>ppt_x</p:attrName>
                                        </p:attrNameLst>
                                      </p:cBhvr>
                                      <p:tavLst>
                                        <p:tav tm="0">
                                          <p:val>
                                            <p:strVal val="#ppt_x"/>
                                          </p:val>
                                        </p:tav>
                                        <p:tav tm="100000">
                                          <p:val>
                                            <p:strVal val="#ppt_x"/>
                                          </p:val>
                                        </p:tav>
                                      </p:tavLst>
                                    </p:anim>
                                    <p:anim calcmode="lin" valueType="num">
                                      <p:cBhvr additive="base">
                                        <p:cTn id="5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57"/>
                                        </p:tgtEl>
                                      </p:cBhvr>
                                    </p:animEffect>
                                    <p:set>
                                      <p:cBhvr>
                                        <p:cTn id="66" dur="1" fill="hold">
                                          <p:stCondLst>
                                            <p:cond delay="499"/>
                                          </p:stCondLst>
                                        </p:cTn>
                                        <p:tgtEl>
                                          <p:spTgt spid="5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4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ppt_x"/>
                                          </p:val>
                                        </p:tav>
                                        <p:tav tm="100000">
                                          <p:val>
                                            <p:strVal val="#ppt_x"/>
                                          </p:val>
                                        </p:tav>
                                      </p:tavLst>
                                    </p:anim>
                                    <p:anim calcmode="lin" valueType="num">
                                      <p:cBhvr additive="base">
                                        <p:cTn id="8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6" grpId="1" animBg="1"/>
      <p:bldP spid="48" grpId="0" animBg="1"/>
      <p:bldP spid="49" grpId="0" animBg="1"/>
      <p:bldP spid="49" grpId="1" animBg="1"/>
      <p:bldP spid="50" grpId="0" animBg="1"/>
      <p:bldP spid="50" grpId="1" animBg="1"/>
      <p:bldP spid="4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404664"/>
            <a:ext cx="7848872" cy="369332"/>
          </a:xfrm>
          <a:prstGeom prst="rect">
            <a:avLst/>
          </a:prstGeom>
          <a:ln w="3810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dirty="0" smtClean="0"/>
              <a:t>الجدول التالي يبين </a:t>
            </a:r>
            <a:r>
              <a:rPr lang="ar-SA" dirty="0"/>
              <a:t>الأجور </a:t>
            </a:r>
            <a:r>
              <a:rPr lang="ar-SA" dirty="0" smtClean="0"/>
              <a:t>اليومية بالريال لعينة من </a:t>
            </a:r>
            <a:r>
              <a:rPr lang="en-US" dirty="0" smtClean="0"/>
              <a:t> </a:t>
            </a:r>
            <a:r>
              <a:rPr lang="en-US" dirty="0"/>
              <a:t> </a:t>
            </a:r>
            <a:r>
              <a:rPr lang="en-US" dirty="0" smtClean="0"/>
              <a:t>  50</a:t>
            </a:r>
            <a:r>
              <a:rPr lang="ar-SA" dirty="0" smtClean="0"/>
              <a:t>عامل في مصنع ما :</a:t>
            </a:r>
            <a:endParaRPr lang="ar-SA" dirty="0"/>
          </a:p>
        </p:txBody>
      </p:sp>
      <p:graphicFrame>
        <p:nvGraphicFramePr>
          <p:cNvPr id="3" name="جدول 2"/>
          <p:cNvGraphicFramePr>
            <a:graphicFrameLocks noGrp="1"/>
          </p:cNvGraphicFramePr>
          <p:nvPr>
            <p:extLst/>
          </p:nvPr>
        </p:nvGraphicFramePr>
        <p:xfrm>
          <a:off x="1115616" y="1268760"/>
          <a:ext cx="3201684" cy="4297389"/>
        </p:xfrm>
        <a:graphic>
          <a:graphicData uri="http://schemas.openxmlformats.org/drawingml/2006/table">
            <a:tbl>
              <a:tblPr rtl="1" firstRow="1" bandRow="1">
                <a:tableStyleId>{7DF18680-E054-41AD-8BC1-D1AEF772440D}</a:tableStyleId>
              </a:tblPr>
              <a:tblGrid>
                <a:gridCol w="1761524"/>
                <a:gridCol w="1440160"/>
              </a:tblGrid>
              <a:tr h="787845">
                <a:tc>
                  <a:txBody>
                    <a:bodyPr/>
                    <a:lstStyle/>
                    <a:p>
                      <a:pPr algn="ctr" rtl="1"/>
                      <a:r>
                        <a:rPr lang="ar-SA" sz="1600" dirty="0" smtClean="0">
                          <a:solidFill>
                            <a:schemeClr val="bg1"/>
                          </a:solidFill>
                        </a:rPr>
                        <a:t>التكرار</a:t>
                      </a:r>
                    </a:p>
                    <a:p>
                      <a:pPr algn="ctr" rtl="1"/>
                      <a:r>
                        <a:rPr lang="ar-SA" sz="1600" dirty="0" smtClean="0">
                          <a:solidFill>
                            <a:schemeClr val="bg1"/>
                          </a:solidFill>
                        </a:rPr>
                        <a:t>(عدد</a:t>
                      </a:r>
                      <a:r>
                        <a:rPr lang="ar-SA" sz="1600" baseline="0" dirty="0" smtClean="0">
                          <a:solidFill>
                            <a:schemeClr val="bg1"/>
                          </a:solidFill>
                        </a:rPr>
                        <a:t> العمال)</a:t>
                      </a:r>
                      <a:endParaRPr lang="ar-SA" sz="1600" dirty="0" smtClean="0">
                        <a:solidFill>
                          <a:schemeClr val="bg1"/>
                        </a:solidFill>
                      </a:endParaRPr>
                    </a:p>
                  </a:txBody>
                  <a:tcPr anchor="ct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10-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6</a:t>
                      </a:r>
                      <a:endParaRPr lang="ar-SA" sz="1800" dirty="0">
                        <a:solidFill>
                          <a:schemeClr val="tx1"/>
                        </a:solidFill>
                      </a:endParaRPr>
                    </a:p>
                  </a:txBody>
                  <a:tcPr anchor="ctr"/>
                </a:tc>
                <a:tc>
                  <a:txBody>
                    <a:bodyPr/>
                    <a:lstStyle/>
                    <a:p>
                      <a:pPr algn="ctr" rtl="1"/>
                      <a:r>
                        <a:rPr lang="en-US" sz="1800" b="1" dirty="0" smtClean="0">
                          <a:solidFill>
                            <a:schemeClr val="tx1"/>
                          </a:solidFill>
                        </a:rPr>
                        <a:t>20-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10</a:t>
                      </a:r>
                      <a:endParaRPr lang="ar-SA" sz="1800" dirty="0">
                        <a:solidFill>
                          <a:schemeClr val="tx1"/>
                        </a:solidFill>
                      </a:endParaRPr>
                    </a:p>
                  </a:txBody>
                  <a:tcPr anchor="ctr"/>
                </a:tc>
                <a:tc>
                  <a:txBody>
                    <a:bodyPr/>
                    <a:lstStyle/>
                    <a:p>
                      <a:pPr algn="ctr" rtl="1"/>
                      <a:r>
                        <a:rPr lang="en-US" sz="1800" b="1" dirty="0" smtClean="0">
                          <a:solidFill>
                            <a:schemeClr val="tx1"/>
                          </a:solidFill>
                        </a:rPr>
                        <a:t>30-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15</a:t>
                      </a:r>
                      <a:endParaRPr lang="ar-SA" sz="1800" dirty="0">
                        <a:solidFill>
                          <a:schemeClr val="tx1"/>
                        </a:solidFill>
                      </a:endParaRPr>
                    </a:p>
                  </a:txBody>
                  <a:tcPr anchor="ctr"/>
                </a:tc>
                <a:tc>
                  <a:txBody>
                    <a:bodyPr/>
                    <a:lstStyle/>
                    <a:p>
                      <a:pPr algn="ctr" rtl="1"/>
                      <a:r>
                        <a:rPr lang="en-US" sz="1800" b="1" dirty="0" smtClean="0">
                          <a:solidFill>
                            <a:schemeClr val="tx1"/>
                          </a:solidFill>
                        </a:rPr>
                        <a:t>40-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8</a:t>
                      </a:r>
                      <a:endParaRPr lang="ar-SA" sz="1800" dirty="0">
                        <a:solidFill>
                          <a:schemeClr val="tx1"/>
                        </a:solidFill>
                      </a:endParaRPr>
                    </a:p>
                  </a:txBody>
                  <a:tcPr anchor="ctr"/>
                </a:tc>
                <a:tc>
                  <a:txBody>
                    <a:bodyPr/>
                    <a:lstStyle/>
                    <a:p>
                      <a:pPr algn="ctr" rtl="1"/>
                      <a:r>
                        <a:rPr lang="en-US" sz="1800" b="1" dirty="0" smtClean="0">
                          <a:solidFill>
                            <a:schemeClr val="tx1"/>
                          </a:solidFill>
                        </a:rPr>
                        <a:t>50-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a:t>
                      </a:r>
                      <a:endParaRPr lang="ar-SA" sz="1800" dirty="0">
                        <a:solidFill>
                          <a:schemeClr val="tx1"/>
                        </a:solidFill>
                      </a:endParaRPr>
                    </a:p>
                  </a:txBody>
                  <a:tcPr anchor="ctr"/>
                </a:tc>
                <a:tc>
                  <a:txBody>
                    <a:bodyPr/>
                    <a:lstStyle/>
                    <a:p>
                      <a:pPr algn="ctr" rtl="1"/>
                      <a:r>
                        <a:rPr lang="en-US" sz="1800" b="1" dirty="0" smtClean="0">
                          <a:solidFill>
                            <a:schemeClr val="tx1"/>
                          </a:solidFill>
                        </a:rPr>
                        <a:t>60-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70-80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50</a:t>
                      </a:r>
                      <a:endParaRPr lang="ar-SA" sz="1800" dirty="0">
                        <a:solidFill>
                          <a:schemeClr val="tx1"/>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chemeClr val="tx1"/>
                          </a:solidFill>
                        </a:rPr>
                        <a:t>∑</a:t>
                      </a:r>
                    </a:p>
                  </a:txBody>
                  <a:tcPr anchor="ctr"/>
                </a:tc>
              </a:tr>
            </a:tbl>
          </a:graphicData>
        </a:graphic>
      </p:graphicFrame>
      <p:sp>
        <p:nvSpPr>
          <p:cNvPr id="5" name="مربع نص 4"/>
          <p:cNvSpPr txBox="1"/>
          <p:nvPr/>
        </p:nvSpPr>
        <p:spPr>
          <a:xfrm>
            <a:off x="4932040" y="1484784"/>
            <a:ext cx="367240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SA" sz="1600" b="1" dirty="0">
                <a:solidFill>
                  <a:srgbClr val="002060"/>
                </a:solidFill>
              </a:rPr>
              <a:t>كم عدد العمال الذين أجورهم 40 ريال </a:t>
            </a:r>
            <a:r>
              <a:rPr lang="ar-SA" sz="1600" b="1" dirty="0" smtClean="0">
                <a:solidFill>
                  <a:srgbClr val="002060"/>
                </a:solidFill>
              </a:rPr>
              <a:t>فأكثر</a:t>
            </a:r>
            <a:r>
              <a:rPr lang="ar-SA" sz="1600" b="1" dirty="0" smtClean="0"/>
              <a:t>؟</a:t>
            </a:r>
            <a:endParaRPr lang="ar-SA" sz="1600" b="1" dirty="0">
              <a:solidFill>
                <a:srgbClr val="002060"/>
              </a:solidFill>
            </a:endParaRPr>
          </a:p>
        </p:txBody>
      </p:sp>
      <p:sp>
        <p:nvSpPr>
          <p:cNvPr id="6" name="مربع نص 5"/>
          <p:cNvSpPr txBox="1"/>
          <p:nvPr/>
        </p:nvSpPr>
        <p:spPr>
          <a:xfrm>
            <a:off x="4932040" y="2564904"/>
            <a:ext cx="36724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1600" b="1" dirty="0">
                <a:solidFill>
                  <a:srgbClr val="002060"/>
                </a:solidFill>
              </a:rPr>
              <a:t>كم عدد العمال </a:t>
            </a:r>
            <a:r>
              <a:rPr lang="ar-SA" sz="1600" b="1" dirty="0" smtClean="0">
                <a:solidFill>
                  <a:srgbClr val="002060"/>
                </a:solidFill>
              </a:rPr>
              <a:t>أجورهم أقل من 30 ريال؟</a:t>
            </a:r>
            <a:endParaRPr lang="ar-SA" sz="1600" b="1" dirty="0">
              <a:solidFill>
                <a:srgbClr val="002060"/>
              </a:solidFill>
            </a:endParaRPr>
          </a:p>
        </p:txBody>
      </p:sp>
      <p:sp>
        <p:nvSpPr>
          <p:cNvPr id="7" name="مربع نص 6"/>
          <p:cNvSpPr txBox="1"/>
          <p:nvPr/>
        </p:nvSpPr>
        <p:spPr>
          <a:xfrm>
            <a:off x="4932040" y="3717032"/>
            <a:ext cx="3672408"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1">
            <a:spAutoFit/>
          </a:bodyPr>
          <a:lstStyle/>
          <a:p>
            <a:r>
              <a:rPr lang="ar-SA" sz="1600" b="1" dirty="0">
                <a:solidFill>
                  <a:srgbClr val="002060"/>
                </a:solidFill>
              </a:rPr>
              <a:t>كم عدد العمال </a:t>
            </a:r>
            <a:r>
              <a:rPr lang="ar-SA" sz="1600" b="1" dirty="0" smtClean="0">
                <a:solidFill>
                  <a:srgbClr val="002060"/>
                </a:solidFill>
              </a:rPr>
              <a:t>أجورهم أقل من 55 ريال؟</a:t>
            </a:r>
            <a:endParaRPr lang="ar-SA" sz="1600" b="1" dirty="0">
              <a:solidFill>
                <a:srgbClr val="002060"/>
              </a:solidFill>
            </a:endParaRPr>
          </a:p>
        </p:txBody>
      </p:sp>
      <p:sp>
        <p:nvSpPr>
          <p:cNvPr id="8" name="مربع نص 7"/>
          <p:cNvSpPr txBox="1"/>
          <p:nvPr/>
        </p:nvSpPr>
        <p:spPr>
          <a:xfrm>
            <a:off x="4932040" y="4869160"/>
            <a:ext cx="36724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1600" b="1" dirty="0">
                <a:solidFill>
                  <a:srgbClr val="002060"/>
                </a:solidFill>
              </a:rPr>
              <a:t>كم عدد العمال </a:t>
            </a:r>
            <a:r>
              <a:rPr lang="ar-SA" sz="1600" b="1" dirty="0" smtClean="0">
                <a:solidFill>
                  <a:srgbClr val="002060"/>
                </a:solidFill>
              </a:rPr>
              <a:t>أجورهم 25  ريال فأكثر؟</a:t>
            </a:r>
            <a:endParaRPr lang="ar-SA" sz="1600" b="1" dirty="0">
              <a:solidFill>
                <a:srgbClr val="002060"/>
              </a:solidFill>
            </a:endParaRPr>
          </a:p>
        </p:txBody>
      </p:sp>
    </p:spTree>
    <p:extLst>
      <p:ext uri="{BB962C8B-B14F-4D97-AF65-F5344CB8AC3E}">
        <p14:creationId xmlns:p14="http://schemas.microsoft.com/office/powerpoint/2010/main" val="55488281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التوزيعات التكرارية المتجمعة</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وسيلة شرح مع سهم إلى اليسار 3"/>
          <p:cNvSpPr/>
          <p:nvPr/>
        </p:nvSpPr>
        <p:spPr>
          <a:xfrm>
            <a:off x="6876256" y="1268760"/>
            <a:ext cx="1944216" cy="1368152"/>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6">
                    <a:lumMod val="20000"/>
                    <a:lumOff val="80000"/>
                  </a:schemeClr>
                </a:solidFill>
                <a:effectLst>
                  <a:outerShdw blurRad="38100" dist="38100" dir="2700000" algn="tl">
                    <a:srgbClr val="000000">
                      <a:alpha val="43137"/>
                    </a:srgbClr>
                  </a:outerShdw>
                </a:effectLst>
              </a:rPr>
              <a:t>التوزيع المتجمع الصاعد</a:t>
            </a:r>
            <a:endParaRPr lang="ar-SA" sz="2000" b="1" dirty="0">
              <a:solidFill>
                <a:schemeClr val="accent6">
                  <a:lumMod val="20000"/>
                  <a:lumOff val="8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8" name="جدول 7"/>
              <p:cNvGraphicFramePr>
                <a:graphicFrameLocks noGrp="1"/>
              </p:cNvGraphicFramePr>
              <p:nvPr>
                <p:extLst/>
              </p:nvPr>
            </p:nvGraphicFramePr>
            <p:xfrm>
              <a:off x="512924" y="1268760"/>
              <a:ext cx="2088232" cy="4359982"/>
            </p:xfrm>
            <a:graphic>
              <a:graphicData uri="http://schemas.openxmlformats.org/drawingml/2006/table">
                <a:tbl>
                  <a:tblPr rtl="1" firstRow="1" bandRow="1">
                    <a:tableStyleId>{0505E3EF-67EA-436B-97B2-0124C06EBD24}</a:tableStyleId>
                  </a:tblPr>
                  <a:tblGrid>
                    <a:gridCol w="1044116"/>
                    <a:gridCol w="1044116"/>
                  </a:tblGrid>
                  <a:tr h="747646">
                    <a:tc>
                      <a:txBody>
                        <a:bodyPr/>
                        <a:lstStyle/>
                        <a:p>
                          <a:pPr algn="ctr" rtl="1"/>
                          <a:r>
                            <a:rPr lang="ar-SA" sz="1600" dirty="0" smtClean="0"/>
                            <a:t>التكرار</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𝒊</m:t>
                                    </m:r>
                                  </m:sub>
                                </m:sSub>
                              </m:oMath>
                            </m:oMathPara>
                          </a14:m>
                          <a:endParaRPr lang="ar-SA" sz="1600" dirty="0"/>
                        </a:p>
                      </a:txBody>
                      <a:tcPr anchor="ctr"/>
                    </a:tc>
                    <a:tc>
                      <a:txBody>
                        <a:bodyPr/>
                        <a:lstStyle/>
                        <a:p>
                          <a:pPr algn="ctr" rtl="1"/>
                          <a:r>
                            <a:rPr lang="ar-SA" sz="1600" dirty="0" smtClean="0"/>
                            <a:t>الفئات</a:t>
                          </a:r>
                          <a:endParaRPr lang="ar-SA" sz="1600" dirty="0"/>
                        </a:p>
                      </a:txBody>
                      <a:tcPr anchor="ctr"/>
                    </a:tc>
                  </a:tr>
                  <a:tr h="49843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𝟏</m:t>
                                    </m:r>
                                  </m:sub>
                                </m:sSub>
                              </m:oMath>
                            </m:oMathPara>
                          </a14:m>
                          <a:endParaRPr lang="ar-SA" sz="1600" dirty="0"/>
                        </a:p>
                      </a:txBody>
                      <a:tcPr anchor="ctr"/>
                    </a:tc>
                    <a:tc>
                      <a:txBody>
                        <a:bodyPr/>
                        <a:lstStyle/>
                        <a:p>
                          <a:pPr algn="ctr" rtl="1"/>
                          <a:r>
                            <a:rPr lang="ar-SA" sz="1600" dirty="0" smtClean="0"/>
                            <a:t>فئة (1)</a:t>
                          </a:r>
                          <a:endParaRPr lang="ar-SA" sz="1600" dirty="0"/>
                        </a:p>
                      </a:txBody>
                      <a:tcPr anchor="ctr"/>
                    </a:tc>
                  </a:tr>
                  <a:tr h="56073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𝟐</m:t>
                                    </m:r>
                                  </m:sub>
                                </m:sSub>
                              </m:oMath>
                            </m:oMathPara>
                          </a14:m>
                          <a:endParaRPr lang="ar-SA" sz="1600" dirty="0"/>
                        </a:p>
                      </a:txBody>
                      <a:tcPr anchor="ctr"/>
                    </a:tc>
                    <a:tc>
                      <a:txBody>
                        <a:bodyPr/>
                        <a:lstStyle/>
                        <a:p>
                          <a:pPr algn="ctr" rtl="1"/>
                          <a:r>
                            <a:rPr lang="ar-SA" sz="1600" dirty="0" smtClean="0"/>
                            <a:t>فئة (2)</a:t>
                          </a:r>
                          <a:endParaRPr lang="ar-SA" sz="1600" dirty="0"/>
                        </a:p>
                      </a:txBody>
                      <a:tcPr anchor="ctr"/>
                    </a:tc>
                  </a:tr>
                  <a:tr h="47717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𝟑</m:t>
                                    </m:r>
                                  </m:sub>
                                </m:sSub>
                              </m:oMath>
                            </m:oMathPara>
                          </a14:m>
                          <a:endParaRPr lang="ar-SA" sz="1600" dirty="0"/>
                        </a:p>
                      </a:txBody>
                      <a:tcPr anchor="ctr"/>
                    </a:tc>
                    <a:tc>
                      <a:txBody>
                        <a:bodyPr/>
                        <a:lstStyle/>
                        <a:p>
                          <a:pPr algn="ctr" rtl="1"/>
                          <a:r>
                            <a:rPr lang="ar-SA" sz="1600" dirty="0" smtClean="0"/>
                            <a:t>فئة (3)</a:t>
                          </a:r>
                          <a:endParaRPr lang="ar-SA" sz="1600" dirty="0"/>
                        </a:p>
                      </a:txBody>
                      <a:tcPr anchor="ctr"/>
                    </a:tc>
                  </a:tr>
                  <a:tr h="477176">
                    <a:tc>
                      <a:txBody>
                        <a:bodyPr/>
                        <a:lstStyle/>
                        <a:p>
                          <a:pPr algn="ctr" rtl="1"/>
                          <a:endParaRPr lang="ar-SA" sz="1600" dirty="0"/>
                        </a:p>
                      </a:txBody>
                      <a:tcPr anchor="ctr"/>
                    </a:tc>
                    <a:tc>
                      <a:txBody>
                        <a:bodyPr/>
                        <a:lstStyle/>
                        <a:p>
                          <a:pPr algn="ctr" rtl="1"/>
                          <a:endParaRPr lang="ar-SA" sz="1600" dirty="0"/>
                        </a:p>
                      </a:txBody>
                      <a:tcPr anchor="ctr"/>
                    </a:tc>
                  </a:tr>
                  <a:tr h="62321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𝒌</m:t>
                                    </m:r>
                                  </m:sub>
                                </m:sSub>
                              </m:oMath>
                            </m:oMathPara>
                          </a14:m>
                          <a:endParaRPr lang="ar-SA" sz="1600" dirty="0"/>
                        </a:p>
                      </a:txBody>
                      <a:tcPr anchor="ct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dirty="0" smtClean="0"/>
                            <a:t>فئة (</a:t>
                          </a:r>
                          <a:r>
                            <a:rPr lang="en-US" sz="1600" dirty="0" smtClean="0"/>
                            <a:t>k</a:t>
                          </a:r>
                          <a:r>
                            <a:rPr lang="ar-SA" sz="1600" dirty="0" smtClean="0"/>
                            <a:t>)</a:t>
                          </a:r>
                        </a:p>
                      </a:txBody>
                      <a:tcPr anchor="ctr"/>
                    </a:tc>
                  </a:tr>
                  <a:tr h="49843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𝒉</m:t>
                                    </m:r>
                                  </m:sub>
                                </m:sSub>
                              </m:oMath>
                            </m:oMathPara>
                          </a14:m>
                          <a:endParaRPr lang="ar-SA" sz="1600" dirty="0"/>
                        </a:p>
                      </a:txBody>
                      <a:tcPr anchor="ctr"/>
                    </a:tc>
                    <a:tc>
                      <a:txBody>
                        <a:bodyPr/>
                        <a:lstStyle/>
                        <a:p>
                          <a:pPr algn="ctr" rtl="1"/>
                          <a:r>
                            <a:rPr lang="ar-SA" sz="1600" dirty="0" smtClean="0"/>
                            <a:t>فئة</a:t>
                          </a:r>
                          <a:r>
                            <a:rPr lang="ar-SA" sz="1600" baseline="0" dirty="0" smtClean="0"/>
                            <a:t> (</a:t>
                          </a:r>
                          <a:r>
                            <a:rPr lang="en-US" sz="1600" baseline="0" dirty="0" smtClean="0"/>
                            <a:t>h</a:t>
                          </a:r>
                          <a:r>
                            <a:rPr lang="ar-SA" sz="1600" baseline="0" dirty="0" smtClean="0"/>
                            <a:t>)</a:t>
                          </a:r>
                          <a:endParaRPr lang="ar-SA" sz="1600" dirty="0"/>
                        </a:p>
                      </a:txBody>
                      <a:tcPr anchor="ctr"/>
                    </a:tc>
                  </a:tr>
                  <a:tr h="477176">
                    <a:tc>
                      <a:txBody>
                        <a:bodyPr/>
                        <a:lstStyle/>
                        <a:p>
                          <a:pPr algn="ctr" rtl="1"/>
                          <a14:m>
                            <m:oMath xmlns:m="http://schemas.openxmlformats.org/officeDocument/2006/math">
                              <m:r>
                                <a:rPr lang="en-US" sz="1600" smtClean="0">
                                  <a:latin typeface="Cambria Math"/>
                                </a:rPr>
                                <m:t>𝒇</m:t>
                              </m:r>
                              <m:r>
                                <a:rPr lang="en-US" sz="1600" smtClean="0">
                                  <a:latin typeface="Cambria Math"/>
                                </a:rPr>
                                <m:t>=</m:t>
                              </m:r>
                              <m:r>
                                <a:rPr lang="en-US" sz="1600" smtClean="0">
                                  <a:latin typeface="Cambria Math"/>
                                </a:rPr>
                                <m:t>𝑵</m:t>
                              </m:r>
                            </m:oMath>
                          </a14:m>
                          <a:r>
                            <a:rPr lang="ar-SA" sz="1600" dirty="0" smtClean="0"/>
                            <a:t>∑</a:t>
                          </a:r>
                          <a:endParaRPr lang="ar-SA" sz="1600" dirty="0"/>
                        </a:p>
                      </a:txBody>
                      <a:tcPr anchor="ctr"/>
                    </a:tc>
                    <a:tc>
                      <a:txBody>
                        <a:bodyPr/>
                        <a:lstStyle/>
                        <a:p>
                          <a:pPr algn="ctr" rtl="1"/>
                          <a:r>
                            <a:rPr lang="ar-SA" sz="1600" dirty="0" smtClean="0"/>
                            <a:t>المجموع  ∑</a:t>
                          </a:r>
                          <a:endParaRPr lang="ar-SA" sz="1600" dirty="0"/>
                        </a:p>
                      </a:txBody>
                      <a:tcPr anchor="ctr"/>
                    </a:tc>
                  </a:tr>
                </a:tbl>
              </a:graphicData>
            </a:graphic>
          </p:graphicFrame>
        </mc:Choice>
        <mc:Fallback xmlns="">
          <p:graphicFrame>
            <p:nvGraphicFramePr>
              <p:cNvPr id="8" name="جدول 7"/>
              <p:cNvGraphicFramePr>
                <a:graphicFrameLocks noGrp="1"/>
              </p:cNvGraphicFramePr>
              <p:nvPr>
                <p:extLst/>
              </p:nvPr>
            </p:nvGraphicFramePr>
            <p:xfrm>
              <a:off x="512924" y="1268760"/>
              <a:ext cx="2088232" cy="4359982"/>
            </p:xfrm>
            <a:graphic>
              <a:graphicData uri="http://schemas.openxmlformats.org/drawingml/2006/table">
                <a:tbl>
                  <a:tblPr rtl="1" firstRow="1" bandRow="1">
                    <a:tableStyleId>{0505E3EF-67EA-436B-97B2-0124C06EBD24}</a:tableStyleId>
                  </a:tblPr>
                  <a:tblGrid>
                    <a:gridCol w="1044116"/>
                    <a:gridCol w="1044116"/>
                  </a:tblGrid>
                  <a:tr h="747646">
                    <a:tc>
                      <a:txBody>
                        <a:bodyPr/>
                        <a:lstStyle/>
                        <a:p>
                          <a:endParaRPr lang="en-US"/>
                        </a:p>
                      </a:txBody>
                      <a:tcPr anchor="ctr">
                        <a:blipFill rotWithShape="0">
                          <a:blip r:embed="rId2"/>
                          <a:stretch>
                            <a:fillRect l="-581" t="-813" r="-100581" b="-483740"/>
                          </a:stretch>
                        </a:blipFill>
                      </a:tcPr>
                    </a:tc>
                    <a:tc>
                      <a:txBody>
                        <a:bodyPr/>
                        <a:lstStyle/>
                        <a:p>
                          <a:pPr algn="ctr" rtl="1"/>
                          <a:r>
                            <a:rPr lang="ar-SA" sz="1600" dirty="0" smtClean="0"/>
                            <a:t>الفئات</a:t>
                          </a:r>
                          <a:endParaRPr lang="ar-SA" sz="1600" dirty="0"/>
                        </a:p>
                      </a:txBody>
                      <a:tcPr anchor="ctr"/>
                    </a:tc>
                  </a:tr>
                  <a:tr h="498430">
                    <a:tc>
                      <a:txBody>
                        <a:bodyPr/>
                        <a:lstStyle/>
                        <a:p>
                          <a:endParaRPr lang="en-US"/>
                        </a:p>
                      </a:txBody>
                      <a:tcPr anchor="ctr">
                        <a:blipFill rotWithShape="0">
                          <a:blip r:embed="rId2"/>
                          <a:stretch>
                            <a:fillRect l="-581" t="-151220" r="-100581" b="-625610"/>
                          </a:stretch>
                        </a:blipFill>
                      </a:tcPr>
                    </a:tc>
                    <a:tc>
                      <a:txBody>
                        <a:bodyPr/>
                        <a:lstStyle/>
                        <a:p>
                          <a:pPr algn="ctr" rtl="1"/>
                          <a:r>
                            <a:rPr lang="ar-SA" sz="1600" dirty="0" smtClean="0"/>
                            <a:t>فئة (1)</a:t>
                          </a:r>
                          <a:endParaRPr lang="ar-SA" sz="1600" dirty="0"/>
                        </a:p>
                      </a:txBody>
                      <a:tcPr anchor="ctr"/>
                    </a:tc>
                  </a:tr>
                  <a:tr h="560734">
                    <a:tc>
                      <a:txBody>
                        <a:bodyPr/>
                        <a:lstStyle/>
                        <a:p>
                          <a:endParaRPr lang="en-US"/>
                        </a:p>
                      </a:txBody>
                      <a:tcPr anchor="ctr">
                        <a:blipFill rotWithShape="0">
                          <a:blip r:embed="rId2"/>
                          <a:stretch>
                            <a:fillRect l="-581" t="-223913" r="-100581" b="-457609"/>
                          </a:stretch>
                        </a:blipFill>
                      </a:tcPr>
                    </a:tc>
                    <a:tc>
                      <a:txBody>
                        <a:bodyPr/>
                        <a:lstStyle/>
                        <a:p>
                          <a:pPr algn="ctr" rtl="1"/>
                          <a:r>
                            <a:rPr lang="ar-SA" sz="1600" dirty="0" smtClean="0"/>
                            <a:t>فئة (2)</a:t>
                          </a:r>
                          <a:endParaRPr lang="ar-SA" sz="1600" dirty="0"/>
                        </a:p>
                      </a:txBody>
                      <a:tcPr anchor="ctr"/>
                    </a:tc>
                  </a:tr>
                  <a:tr h="477176">
                    <a:tc>
                      <a:txBody>
                        <a:bodyPr/>
                        <a:lstStyle/>
                        <a:p>
                          <a:endParaRPr lang="en-US"/>
                        </a:p>
                      </a:txBody>
                      <a:tcPr anchor="ctr">
                        <a:blipFill rotWithShape="0">
                          <a:blip r:embed="rId2"/>
                          <a:stretch>
                            <a:fillRect l="-581" t="-382051" r="-100581" b="-439744"/>
                          </a:stretch>
                        </a:blipFill>
                      </a:tcPr>
                    </a:tc>
                    <a:tc>
                      <a:txBody>
                        <a:bodyPr/>
                        <a:lstStyle/>
                        <a:p>
                          <a:pPr algn="ctr" rtl="1"/>
                          <a:r>
                            <a:rPr lang="ar-SA" sz="1600" dirty="0" smtClean="0"/>
                            <a:t>فئة (3)</a:t>
                          </a:r>
                          <a:endParaRPr lang="ar-SA" sz="1600" dirty="0"/>
                        </a:p>
                      </a:txBody>
                      <a:tcPr anchor="ctr"/>
                    </a:tc>
                  </a:tr>
                  <a:tr h="477176">
                    <a:tc>
                      <a:txBody>
                        <a:bodyPr/>
                        <a:lstStyle/>
                        <a:p>
                          <a:pPr algn="ctr" rtl="1"/>
                          <a:endParaRPr lang="ar-SA" sz="1600" dirty="0"/>
                        </a:p>
                      </a:txBody>
                      <a:tcPr anchor="ctr"/>
                    </a:tc>
                    <a:tc>
                      <a:txBody>
                        <a:bodyPr/>
                        <a:lstStyle/>
                        <a:p>
                          <a:pPr algn="ctr" rtl="1"/>
                          <a:endParaRPr lang="ar-SA" sz="1600" dirty="0"/>
                        </a:p>
                      </a:txBody>
                      <a:tcPr anchor="ctr"/>
                    </a:tc>
                  </a:tr>
                  <a:tr h="623214">
                    <a:tc>
                      <a:txBody>
                        <a:bodyPr/>
                        <a:lstStyle/>
                        <a:p>
                          <a:endParaRPr lang="en-US"/>
                        </a:p>
                      </a:txBody>
                      <a:tcPr anchor="ctr">
                        <a:blipFill rotWithShape="0">
                          <a:blip r:embed="rId2"/>
                          <a:stretch>
                            <a:fillRect l="-581" t="-440777" r="-100581" b="-157282"/>
                          </a:stretch>
                        </a:blip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dirty="0" smtClean="0"/>
                            <a:t>فئة (</a:t>
                          </a:r>
                          <a:r>
                            <a:rPr lang="en-US" sz="1600" dirty="0" smtClean="0"/>
                            <a:t>k</a:t>
                          </a:r>
                          <a:r>
                            <a:rPr lang="ar-SA" sz="1600" dirty="0" smtClean="0"/>
                            <a:t>)</a:t>
                          </a:r>
                        </a:p>
                      </a:txBody>
                      <a:tcPr anchor="ctr"/>
                    </a:tc>
                  </a:tr>
                  <a:tr h="498430">
                    <a:tc>
                      <a:txBody>
                        <a:bodyPr/>
                        <a:lstStyle/>
                        <a:p>
                          <a:endParaRPr lang="en-US"/>
                        </a:p>
                      </a:txBody>
                      <a:tcPr anchor="ctr">
                        <a:blipFill rotWithShape="0">
                          <a:blip r:embed="rId2"/>
                          <a:stretch>
                            <a:fillRect l="-581" t="-679268" r="-100581" b="-97561"/>
                          </a:stretch>
                        </a:blipFill>
                      </a:tcPr>
                    </a:tc>
                    <a:tc>
                      <a:txBody>
                        <a:bodyPr/>
                        <a:lstStyle/>
                        <a:p>
                          <a:pPr algn="ctr" rtl="1"/>
                          <a:r>
                            <a:rPr lang="ar-SA" sz="1600" dirty="0" smtClean="0"/>
                            <a:t>فئة</a:t>
                          </a:r>
                          <a:r>
                            <a:rPr lang="ar-SA" sz="1600" baseline="0" dirty="0" smtClean="0"/>
                            <a:t> (</a:t>
                          </a:r>
                          <a:r>
                            <a:rPr lang="en-US" sz="1600" baseline="0" dirty="0" smtClean="0"/>
                            <a:t>h</a:t>
                          </a:r>
                          <a:r>
                            <a:rPr lang="ar-SA" sz="1600" baseline="0" dirty="0" smtClean="0"/>
                            <a:t>)</a:t>
                          </a:r>
                          <a:endParaRPr lang="ar-SA" sz="1600" dirty="0"/>
                        </a:p>
                      </a:txBody>
                      <a:tcPr anchor="ctr"/>
                    </a:tc>
                  </a:tr>
                  <a:tr h="477176">
                    <a:tc>
                      <a:txBody>
                        <a:bodyPr/>
                        <a:lstStyle/>
                        <a:p>
                          <a:endParaRPr lang="en-US"/>
                        </a:p>
                      </a:txBody>
                      <a:tcPr anchor="ctr">
                        <a:blipFill rotWithShape="0">
                          <a:blip r:embed="rId2"/>
                          <a:stretch>
                            <a:fillRect l="-581" t="-819231" r="-100581" b="-2564"/>
                          </a:stretch>
                        </a:blipFill>
                      </a:tcPr>
                    </a:tc>
                    <a:tc>
                      <a:txBody>
                        <a:bodyPr/>
                        <a:lstStyle/>
                        <a:p>
                          <a:pPr algn="ctr" rtl="1"/>
                          <a:r>
                            <a:rPr lang="ar-SA" sz="1600" dirty="0" smtClean="0"/>
                            <a:t>المجموع  ∑</a:t>
                          </a:r>
                          <a:endParaRPr lang="ar-SA" sz="1600" dirty="0"/>
                        </a:p>
                      </a:txBody>
                      <a:tcPr anchor="ctr"/>
                    </a:tc>
                  </a:tr>
                </a:tbl>
              </a:graphicData>
            </a:graphic>
          </p:graphicFrame>
        </mc:Fallback>
      </mc:AlternateContent>
      <p:graphicFrame>
        <p:nvGraphicFramePr>
          <p:cNvPr id="3" name="جدول 2"/>
          <p:cNvGraphicFramePr>
            <a:graphicFrameLocks noGrp="1"/>
          </p:cNvGraphicFramePr>
          <p:nvPr>
            <p:extLst/>
          </p:nvPr>
        </p:nvGraphicFramePr>
        <p:xfrm>
          <a:off x="2614136" y="1268760"/>
          <a:ext cx="1512168" cy="4464498"/>
        </p:xfrm>
        <a:graphic>
          <a:graphicData uri="http://schemas.openxmlformats.org/drawingml/2006/table">
            <a:tbl>
              <a:tblPr rtl="1" firstRow="1" bandRow="1">
                <a:tableStyleId>{327F97BB-C833-4FB7-BDE5-3F7075034690}</a:tableStyleId>
              </a:tblPr>
              <a:tblGrid>
                <a:gridCol w="1512168"/>
              </a:tblGrid>
              <a:tr h="795046">
                <a:tc>
                  <a:txBody>
                    <a:bodyPr/>
                    <a:lstStyle/>
                    <a:p>
                      <a:pPr algn="ctr"/>
                      <a:r>
                        <a:rPr lang="ar-SA" sz="1400" b="1" dirty="0" smtClean="0">
                          <a:effectLst>
                            <a:outerShdw blurRad="38100" dist="38100" dir="2700000" algn="tl">
                              <a:srgbClr val="000000">
                                <a:alpha val="43137"/>
                              </a:srgbClr>
                            </a:outerShdw>
                          </a:effectLst>
                        </a:rPr>
                        <a:t>أقل من الحد الأعلى</a:t>
                      </a:r>
                      <a:r>
                        <a:rPr lang="ar-SA" sz="1400" b="1" baseline="0" dirty="0" smtClean="0">
                          <a:effectLst>
                            <a:outerShdw blurRad="38100" dist="38100" dir="2700000" algn="tl">
                              <a:srgbClr val="000000">
                                <a:alpha val="43137"/>
                              </a:srgbClr>
                            </a:outerShdw>
                          </a:effectLst>
                        </a:rPr>
                        <a:t> للفئة</a:t>
                      </a:r>
                      <a:endParaRPr lang="ar-SA" sz="1400" b="1" dirty="0">
                        <a:effectLst>
                          <a:outerShdw blurRad="38100" dist="38100" dir="2700000" algn="tl">
                            <a:srgbClr val="000000">
                              <a:alpha val="43137"/>
                            </a:srgbClr>
                          </a:outerShdw>
                        </a:effectLst>
                      </a:endParaRPr>
                    </a:p>
                  </a:txBody>
                  <a:tcPr anchor="ctr"/>
                </a:tc>
              </a:tr>
              <a:tr h="530030">
                <a:tc>
                  <a:txBody>
                    <a:bodyPr/>
                    <a:lstStyle/>
                    <a:p>
                      <a:endParaRPr lang="ar-SA" b="1" dirty="0">
                        <a:effectLst>
                          <a:outerShdw blurRad="38100" dist="38100" dir="2700000" algn="tl">
                            <a:srgbClr val="000000">
                              <a:alpha val="43137"/>
                            </a:srgbClr>
                          </a:outerShdw>
                        </a:effectLst>
                      </a:endParaRPr>
                    </a:p>
                  </a:txBody>
                  <a:tcPr anchor="ctr"/>
                </a:tc>
              </a:tr>
              <a:tr h="544440">
                <a:tc>
                  <a:txBody>
                    <a:bodyPr/>
                    <a:lstStyle/>
                    <a:p>
                      <a:endParaRPr lang="ar-SA" b="1" dirty="0">
                        <a:effectLst>
                          <a:outerShdw blurRad="38100" dist="38100" dir="2700000" algn="tl">
                            <a:srgbClr val="000000">
                              <a:alpha val="43137"/>
                            </a:srgbClr>
                          </a:outerShdw>
                        </a:effectLst>
                      </a:endParaRPr>
                    </a:p>
                  </a:txBody>
                  <a:tcPr anchor="ctr"/>
                </a:tc>
              </a:tr>
              <a:tr h="471621">
                <a:tc>
                  <a:txBody>
                    <a:bodyPr/>
                    <a:lstStyle/>
                    <a:p>
                      <a:endParaRPr lang="ar-SA" b="1" dirty="0">
                        <a:effectLst>
                          <a:outerShdw blurRad="38100" dist="38100" dir="2700000" algn="tl">
                            <a:srgbClr val="000000">
                              <a:alpha val="43137"/>
                            </a:srgbClr>
                          </a:outerShdw>
                        </a:effectLst>
                      </a:endParaRPr>
                    </a:p>
                  </a:txBody>
                  <a:tcPr anchor="ctr"/>
                </a:tc>
              </a:tr>
              <a:tr h="507428">
                <a:tc>
                  <a:txBody>
                    <a:bodyPr/>
                    <a:lstStyle/>
                    <a:p>
                      <a:endParaRPr lang="ar-SA" b="1" dirty="0">
                        <a:effectLst>
                          <a:outerShdw blurRad="38100" dist="38100" dir="2700000" algn="tl">
                            <a:srgbClr val="000000">
                              <a:alpha val="43137"/>
                            </a:srgbClr>
                          </a:outerShdw>
                        </a:effectLst>
                      </a:endParaRPr>
                    </a:p>
                  </a:txBody>
                  <a:tcPr anchor="ctr"/>
                </a:tc>
              </a:tr>
              <a:tr h="578475">
                <a:tc>
                  <a:txBody>
                    <a:bodyPr/>
                    <a:lstStyle/>
                    <a:p>
                      <a:endParaRPr lang="ar-SA" b="1" dirty="0">
                        <a:effectLst>
                          <a:outerShdw blurRad="38100" dist="38100" dir="2700000" algn="tl">
                            <a:srgbClr val="000000">
                              <a:alpha val="43137"/>
                            </a:srgbClr>
                          </a:outerShdw>
                        </a:effectLst>
                      </a:endParaRPr>
                    </a:p>
                  </a:txBody>
                  <a:tcPr anchor="ctr"/>
                </a:tc>
              </a:tr>
              <a:tr h="530030">
                <a:tc>
                  <a:txBody>
                    <a:bodyPr/>
                    <a:lstStyle/>
                    <a:p>
                      <a:endParaRPr lang="ar-SA" b="1">
                        <a:effectLst>
                          <a:outerShdw blurRad="38100" dist="38100" dir="2700000" algn="tl">
                            <a:srgbClr val="000000">
                              <a:alpha val="43137"/>
                            </a:srgbClr>
                          </a:outerShdw>
                        </a:effectLst>
                      </a:endParaRPr>
                    </a:p>
                  </a:txBody>
                  <a:tcPr anchor="ctr"/>
                </a:tc>
              </a:tr>
              <a:tr h="507428">
                <a:tc>
                  <a:txBody>
                    <a:bodyPr/>
                    <a:lstStyle/>
                    <a:p>
                      <a:endParaRPr lang="ar-SA" b="1" dirty="0">
                        <a:effectLst>
                          <a:outerShdw blurRad="38100" dist="38100" dir="2700000" algn="tl">
                            <a:srgbClr val="000000">
                              <a:alpha val="43137"/>
                            </a:srgbClr>
                          </a:outerShdw>
                        </a:effectLst>
                      </a:endParaRPr>
                    </a:p>
                  </a:txBody>
                  <a:tcPr anchor="ctr"/>
                </a:tc>
              </a:tr>
            </a:tbl>
          </a:graphicData>
        </a:graphic>
      </p:graphicFrame>
      <mc:AlternateContent xmlns:mc="http://schemas.openxmlformats.org/markup-compatibility/2006" xmlns:a14="http://schemas.microsoft.com/office/drawing/2010/main">
        <mc:Choice Requires="a14">
          <p:graphicFrame>
            <p:nvGraphicFramePr>
              <p:cNvPr id="9" name="جدول 8"/>
              <p:cNvGraphicFramePr>
                <a:graphicFrameLocks noGrp="1"/>
              </p:cNvGraphicFramePr>
              <p:nvPr>
                <p:extLst/>
              </p:nvPr>
            </p:nvGraphicFramePr>
            <p:xfrm>
              <a:off x="4139952" y="1282962"/>
              <a:ext cx="1728192" cy="4436251"/>
            </p:xfrm>
            <a:graphic>
              <a:graphicData uri="http://schemas.openxmlformats.org/drawingml/2006/table">
                <a:tbl>
                  <a:tblPr rtl="1" firstRow="1" bandRow="1">
                    <a:tableStyleId>{306799F8-075E-4A3A-A7F6-7FBC6576F1A4}</a:tableStyleId>
                  </a:tblPr>
                  <a:tblGrid>
                    <a:gridCol w="1728192"/>
                  </a:tblGrid>
                  <a:tr h="760725">
                    <a:tc>
                      <a:txBody>
                        <a:bodyPr/>
                        <a:lstStyle/>
                        <a:p>
                          <a:pPr algn="ctr" rtl="1"/>
                          <a:r>
                            <a:rPr lang="ar-SA" sz="1600" dirty="0" err="1" smtClean="0">
                              <a:effectLst>
                                <a:outerShdw blurRad="38100" dist="38100" dir="2700000" algn="tl">
                                  <a:srgbClr val="000000">
                                    <a:alpha val="43137"/>
                                  </a:srgbClr>
                                </a:outerShdw>
                              </a:effectLst>
                            </a:rPr>
                            <a:t>ت.م.ص</a:t>
                          </a:r>
                          <a:endParaRPr lang="ar-SA" sz="1600" dirty="0">
                            <a:effectLst>
                              <a:outerShdw blurRad="38100" dist="38100" dir="2700000" algn="tl">
                                <a:srgbClr val="000000">
                                  <a:alpha val="43137"/>
                                </a:srgbClr>
                              </a:outerShdw>
                            </a:effectLst>
                          </a:endParaRPr>
                        </a:p>
                      </a:txBody>
                      <a:tcPr anchor="ctr"/>
                    </a:tc>
                  </a:tr>
                  <a:tr h="507149">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𝟏</m:t>
                                    </m:r>
                                  </m:sub>
                                </m:sSub>
                              </m:oMath>
                            </m:oMathPara>
                          </a14:m>
                          <a:endParaRPr lang="ar-SA" sz="1600" dirty="0">
                            <a:effectLst>
                              <a:outerShdw blurRad="38100" dist="38100" dir="2700000" algn="tl">
                                <a:srgbClr val="000000">
                                  <a:alpha val="43137"/>
                                </a:srgbClr>
                              </a:outerShdw>
                            </a:effectLst>
                          </a:endParaRPr>
                        </a:p>
                      </a:txBody>
                      <a:tcPr anchor="ctr"/>
                    </a:tc>
                  </a:tr>
                  <a:tr h="570543">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𝟐</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𝟏</m:t>
                                    </m:r>
                                  </m:sub>
                                </m:sSub>
                              </m:oMath>
                            </m:oMathPara>
                          </a14:m>
                          <a:endParaRPr lang="ar-SA" sz="1600" dirty="0">
                            <a:effectLst>
                              <a:outerShdw blurRad="38100" dist="38100" dir="2700000" algn="tl">
                                <a:srgbClr val="000000">
                                  <a:alpha val="43137"/>
                                </a:srgbClr>
                              </a:outerShdw>
                            </a:effectLst>
                          </a:endParaRPr>
                        </a:p>
                      </a:txBody>
                      <a:tcPr anchor="ctr"/>
                    </a:tc>
                  </a:tr>
                  <a:tr h="485523">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𝟑</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𝟐</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𝟏</m:t>
                                    </m:r>
                                  </m:sub>
                                </m:sSub>
                              </m:oMath>
                            </m:oMathPara>
                          </a14:m>
                          <a:endParaRPr lang="ar-SA" sz="1600" dirty="0">
                            <a:effectLst>
                              <a:outerShdw blurRad="38100" dist="38100" dir="2700000" algn="tl">
                                <a:srgbClr val="000000">
                                  <a:alpha val="43137"/>
                                </a:srgbClr>
                              </a:outerShdw>
                            </a:effectLst>
                          </a:endParaRPr>
                        </a:p>
                      </a:txBody>
                      <a:tcPr anchor="ct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r h="634116">
                    <a:tc>
                      <a:txBody>
                        <a:bodyPr/>
                        <a:lstStyle/>
                        <a:p>
                          <a:pPr algn="ctr" rtl="1"/>
                          <a:endParaRPr lang="ar-SA" sz="1600" dirty="0">
                            <a:effectLst>
                              <a:outerShdw blurRad="38100" dist="38100" dir="2700000" algn="tl">
                                <a:srgbClr val="000000">
                                  <a:alpha val="43137"/>
                                </a:srgbClr>
                              </a:outerShdw>
                            </a:effectLst>
                          </a:endParaRPr>
                        </a:p>
                      </a:txBody>
                      <a:tcPr anchor="ctr"/>
                    </a:tc>
                  </a:tr>
                  <a:tr h="507149">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𝒉</m:t>
                                    </m:r>
                                  </m:sub>
                                </m:sSub>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m:t>
                                    </m:r>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𝟐</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𝟏</m:t>
                                    </m:r>
                                  </m:sub>
                                </m:sSub>
                              </m:oMath>
                            </m:oMathPara>
                          </a14:m>
                          <a:endParaRPr lang="ar-SA" sz="1600" dirty="0">
                            <a:effectLst>
                              <a:outerShdw blurRad="38100" dist="38100" dir="2700000" algn="tl">
                                <a:srgbClr val="000000">
                                  <a:alpha val="43137"/>
                                </a:srgbClr>
                              </a:outerShdw>
                            </a:effectLst>
                          </a:endParaRPr>
                        </a:p>
                      </a:txBody>
                      <a:tcPr anchor="ct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bl>
              </a:graphicData>
            </a:graphic>
          </p:graphicFrame>
        </mc:Choice>
        <mc:Fallback xmlns="">
          <p:graphicFrame>
            <p:nvGraphicFramePr>
              <p:cNvPr id="9" name="جدول 8"/>
              <p:cNvGraphicFramePr>
                <a:graphicFrameLocks noGrp="1"/>
              </p:cNvGraphicFramePr>
              <p:nvPr>
                <p:extLst/>
              </p:nvPr>
            </p:nvGraphicFramePr>
            <p:xfrm>
              <a:off x="4139952" y="1282962"/>
              <a:ext cx="1728192" cy="4436251"/>
            </p:xfrm>
            <a:graphic>
              <a:graphicData uri="http://schemas.openxmlformats.org/drawingml/2006/table">
                <a:tbl>
                  <a:tblPr rtl="1" firstRow="1" bandRow="1">
                    <a:tableStyleId>{306799F8-075E-4A3A-A7F6-7FBC6576F1A4}</a:tableStyleId>
                  </a:tblPr>
                  <a:tblGrid>
                    <a:gridCol w="1728192"/>
                  </a:tblGrid>
                  <a:tr h="760725">
                    <a:tc>
                      <a:txBody>
                        <a:bodyPr/>
                        <a:lstStyle/>
                        <a:p>
                          <a:pPr algn="ctr" rtl="1"/>
                          <a:r>
                            <a:rPr lang="ar-SA" sz="1600" dirty="0" err="1" smtClean="0">
                              <a:effectLst>
                                <a:outerShdw blurRad="38100" dist="38100" dir="2700000" algn="tl">
                                  <a:srgbClr val="000000">
                                    <a:alpha val="43137"/>
                                  </a:srgbClr>
                                </a:outerShdw>
                              </a:effectLst>
                            </a:rPr>
                            <a:t>ت.م.ص</a:t>
                          </a:r>
                          <a:endParaRPr lang="ar-SA" sz="1600" dirty="0">
                            <a:effectLst>
                              <a:outerShdw blurRad="38100" dist="38100" dir="2700000" algn="tl">
                                <a:srgbClr val="000000">
                                  <a:alpha val="43137"/>
                                </a:srgbClr>
                              </a:outerShdw>
                            </a:effectLst>
                          </a:endParaRPr>
                        </a:p>
                      </a:txBody>
                      <a:tcPr anchor="ctr"/>
                    </a:tc>
                  </a:tr>
                  <a:tr h="507149">
                    <a:tc>
                      <a:txBody>
                        <a:bodyPr/>
                        <a:lstStyle/>
                        <a:p>
                          <a:endParaRPr lang="en-US"/>
                        </a:p>
                      </a:txBody>
                      <a:tcPr anchor="ctr">
                        <a:blipFill rotWithShape="0">
                          <a:blip r:embed="rId3"/>
                          <a:stretch>
                            <a:fillRect l="-2817" t="-155422" r="-3873" b="-642169"/>
                          </a:stretch>
                        </a:blipFill>
                      </a:tcPr>
                    </a:tc>
                  </a:tr>
                  <a:tr h="570543">
                    <a:tc>
                      <a:txBody>
                        <a:bodyPr/>
                        <a:lstStyle/>
                        <a:p>
                          <a:endParaRPr lang="en-US"/>
                        </a:p>
                      </a:txBody>
                      <a:tcPr anchor="ctr">
                        <a:blipFill rotWithShape="0">
                          <a:blip r:embed="rId3"/>
                          <a:stretch>
                            <a:fillRect l="-2817" t="-225532" r="-3873" b="-467021"/>
                          </a:stretch>
                        </a:blipFill>
                      </a:tcPr>
                    </a:tc>
                  </a:tr>
                  <a:tr h="485523">
                    <a:tc>
                      <a:txBody>
                        <a:bodyPr/>
                        <a:lstStyle/>
                        <a:p>
                          <a:endParaRPr lang="en-US"/>
                        </a:p>
                      </a:txBody>
                      <a:tcPr anchor="ctr">
                        <a:blipFill rotWithShape="0">
                          <a:blip r:embed="rId3"/>
                          <a:stretch>
                            <a:fillRect l="-2817" t="-382500" r="-3873" b="-448750"/>
                          </a:stretch>
                        </a:blipFill>
                      </a:tcP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r h="634116">
                    <a:tc>
                      <a:txBody>
                        <a:bodyPr/>
                        <a:lstStyle/>
                        <a:p>
                          <a:pPr algn="ctr" rtl="1"/>
                          <a:endParaRPr lang="ar-SA" sz="1600" dirty="0">
                            <a:effectLst>
                              <a:outerShdw blurRad="38100" dist="38100" dir="2700000" algn="tl">
                                <a:srgbClr val="000000">
                                  <a:alpha val="43137"/>
                                </a:srgbClr>
                              </a:outerShdw>
                            </a:effectLst>
                          </a:endParaRPr>
                        </a:p>
                      </a:txBody>
                      <a:tcPr anchor="ctr"/>
                    </a:tc>
                  </a:tr>
                  <a:tr h="507149">
                    <a:tc>
                      <a:txBody>
                        <a:bodyPr/>
                        <a:lstStyle/>
                        <a:p>
                          <a:endParaRPr lang="en-US"/>
                        </a:p>
                      </a:txBody>
                      <a:tcPr anchor="ctr">
                        <a:blipFill rotWithShape="0">
                          <a:blip r:embed="rId3"/>
                          <a:stretch>
                            <a:fillRect l="-2817" t="-686747" r="-3873" b="-110843"/>
                          </a:stretch>
                        </a:blipFill>
                      </a:tcP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bl>
              </a:graphicData>
            </a:graphic>
          </p:graphicFrame>
        </mc:Fallback>
      </mc:AlternateContent>
      <p:cxnSp>
        <p:nvCxnSpPr>
          <p:cNvPr id="10" name="رابط كسهم مستقيم 9"/>
          <p:cNvCxnSpPr/>
          <p:nvPr/>
        </p:nvCxnSpPr>
        <p:spPr>
          <a:xfrm>
            <a:off x="2423287" y="2925861"/>
            <a:ext cx="223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3083706" y="2411596"/>
            <a:ext cx="422517" cy="369332"/>
          </a:xfrm>
          <a:prstGeom prst="rect">
            <a:avLst/>
          </a:prstGeom>
          <a:noFill/>
        </p:spPr>
        <p:txBody>
          <a:bodyPr wrap="square" rtlCol="1">
            <a:spAutoFit/>
          </a:bodyPr>
          <a:lstStyle/>
          <a:p>
            <a:r>
              <a:rPr lang="ar-SA" dirty="0" smtClean="0">
                <a:solidFill>
                  <a:srgbClr val="002060"/>
                </a:solidFill>
              </a:rPr>
              <a:t>+</a:t>
            </a:r>
            <a:endParaRPr lang="ar-SA" dirty="0">
              <a:solidFill>
                <a:srgbClr val="002060"/>
              </a:solidFill>
            </a:endParaRPr>
          </a:p>
        </p:txBody>
      </p:sp>
      <p:cxnSp>
        <p:nvCxnSpPr>
          <p:cNvPr id="12" name="رابط كسهم مستقيم 11"/>
          <p:cNvCxnSpPr/>
          <p:nvPr/>
        </p:nvCxnSpPr>
        <p:spPr>
          <a:xfrm flipH="1">
            <a:off x="2200672" y="2420888"/>
            <a:ext cx="2421553" cy="5049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2200672" y="3415501"/>
            <a:ext cx="223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2813931" y="2924944"/>
            <a:ext cx="605941" cy="369332"/>
          </a:xfrm>
          <a:prstGeom prst="rect">
            <a:avLst/>
          </a:prstGeom>
          <a:noFill/>
        </p:spPr>
        <p:txBody>
          <a:bodyPr wrap="square" rtlCol="1">
            <a:spAutoFit/>
          </a:bodyPr>
          <a:lstStyle/>
          <a:p>
            <a:r>
              <a:rPr lang="ar-SA" dirty="0" smtClean="0">
                <a:solidFill>
                  <a:srgbClr val="002060"/>
                </a:solidFill>
              </a:rPr>
              <a:t>+</a:t>
            </a:r>
            <a:endParaRPr lang="ar-SA" dirty="0">
              <a:solidFill>
                <a:srgbClr val="002060"/>
              </a:solidFill>
            </a:endParaRPr>
          </a:p>
        </p:txBody>
      </p:sp>
      <p:cxnSp>
        <p:nvCxnSpPr>
          <p:cNvPr id="15" name="رابط كسهم مستقيم 14"/>
          <p:cNvCxnSpPr/>
          <p:nvPr/>
        </p:nvCxnSpPr>
        <p:spPr>
          <a:xfrm>
            <a:off x="2194545" y="2326089"/>
            <a:ext cx="262335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a:off x="2194545" y="2978348"/>
            <a:ext cx="2332904" cy="4371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وسيلة شرح بيضاوية 25"/>
          <p:cNvSpPr/>
          <p:nvPr/>
        </p:nvSpPr>
        <p:spPr>
          <a:xfrm>
            <a:off x="5940152" y="2925861"/>
            <a:ext cx="2736304" cy="1618723"/>
          </a:xfrm>
          <a:prstGeom prst="wedgeEllipseCallout">
            <a:avLst>
              <a:gd name="adj1" fmla="val -80608"/>
              <a:gd name="adj2" fmla="val -6612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4F3348"/>
                </a:solidFill>
              </a:rPr>
              <a:t>نحصل على التكرار المتجمع الصاعد بتجميع التكرارات بطريقة متتالية من بداية الجدول</a:t>
            </a:r>
            <a:endParaRPr lang="ar-SA" dirty="0">
              <a:solidFill>
                <a:srgbClr val="4F3348"/>
              </a:solidFill>
            </a:endParaRPr>
          </a:p>
        </p:txBody>
      </p:sp>
      <p:sp>
        <p:nvSpPr>
          <p:cNvPr id="27" name="وسيلة شرح بيضاوية 26"/>
          <p:cNvSpPr/>
          <p:nvPr/>
        </p:nvSpPr>
        <p:spPr>
          <a:xfrm>
            <a:off x="6191392" y="5157192"/>
            <a:ext cx="2629080" cy="1296144"/>
          </a:xfrm>
          <a:prstGeom prst="wedgeEllipseCallout">
            <a:avLst>
              <a:gd name="adj1" fmla="val -91118"/>
              <a:gd name="adj2" fmla="val -57537"/>
            </a:avLst>
          </a:prstGeom>
          <a:solidFill>
            <a:srgbClr val="BF2B9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tx1"/>
                </a:solidFill>
              </a:rPr>
              <a:t>التكرار المتجمع الصاعد لأخر فئة = مجموع التكرارات=</a:t>
            </a:r>
            <a:r>
              <a:rPr lang="en-US" sz="1600" b="1" dirty="0" smtClean="0">
                <a:solidFill>
                  <a:schemeClr val="tx1"/>
                </a:solidFill>
              </a:rPr>
              <a:t>N</a:t>
            </a:r>
            <a:endParaRPr lang="ar-SA" sz="1600" b="1" dirty="0">
              <a:solidFill>
                <a:schemeClr val="tx1"/>
              </a:solidFill>
            </a:endParaRPr>
          </a:p>
        </p:txBody>
      </p:sp>
    </p:spTree>
    <p:extLst>
      <p:ext uri="{BB962C8B-B14F-4D97-AF65-F5344CB8AC3E}">
        <p14:creationId xmlns:p14="http://schemas.microsoft.com/office/powerpoint/2010/main" val="144764816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p:bldP spid="14" grpId="0"/>
      <p:bldP spid="26" grpId="0" animBg="1"/>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899592" y="1268760"/>
          <a:ext cx="3201684" cy="4297389"/>
        </p:xfrm>
        <a:graphic>
          <a:graphicData uri="http://schemas.openxmlformats.org/drawingml/2006/table">
            <a:tbl>
              <a:tblPr rtl="1" firstRow="1" bandRow="1">
                <a:tableStyleId>{7DF18680-E054-41AD-8BC1-D1AEF772440D}</a:tableStyleId>
              </a:tblPr>
              <a:tblGrid>
                <a:gridCol w="1761524"/>
                <a:gridCol w="1440160"/>
              </a:tblGrid>
              <a:tr h="787845">
                <a:tc>
                  <a:txBody>
                    <a:bodyPr/>
                    <a:lstStyle/>
                    <a:p>
                      <a:pPr algn="ctr" rtl="1"/>
                      <a:r>
                        <a:rPr lang="ar-SA" sz="1600" dirty="0" smtClean="0">
                          <a:solidFill>
                            <a:schemeClr val="bg1"/>
                          </a:solidFill>
                        </a:rPr>
                        <a:t>التكرار</a:t>
                      </a:r>
                    </a:p>
                    <a:p>
                      <a:pPr algn="ctr" rtl="1"/>
                      <a:r>
                        <a:rPr lang="ar-SA" sz="1600" dirty="0" smtClean="0">
                          <a:solidFill>
                            <a:schemeClr val="bg1"/>
                          </a:solidFill>
                        </a:rPr>
                        <a:t>(عدد</a:t>
                      </a:r>
                      <a:r>
                        <a:rPr lang="ar-SA" sz="1600" baseline="0" dirty="0" smtClean="0">
                          <a:solidFill>
                            <a:schemeClr val="bg1"/>
                          </a:solidFill>
                        </a:rPr>
                        <a:t> العمال)</a:t>
                      </a:r>
                      <a:endParaRPr lang="ar-SA" sz="1600" dirty="0" smtClean="0">
                        <a:solidFill>
                          <a:schemeClr val="bg1"/>
                        </a:solidFill>
                      </a:endParaRPr>
                    </a:p>
                  </a:txBody>
                  <a:tcPr anchor="ct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10-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6</a:t>
                      </a:r>
                      <a:endParaRPr lang="ar-SA" sz="1800" dirty="0">
                        <a:solidFill>
                          <a:schemeClr val="tx1"/>
                        </a:solidFill>
                      </a:endParaRPr>
                    </a:p>
                  </a:txBody>
                  <a:tcPr anchor="ctr"/>
                </a:tc>
                <a:tc>
                  <a:txBody>
                    <a:bodyPr/>
                    <a:lstStyle/>
                    <a:p>
                      <a:pPr algn="ctr" rtl="1"/>
                      <a:r>
                        <a:rPr lang="en-US" sz="1800" b="1" dirty="0" smtClean="0">
                          <a:solidFill>
                            <a:schemeClr val="tx1"/>
                          </a:solidFill>
                        </a:rPr>
                        <a:t>20-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10</a:t>
                      </a:r>
                      <a:endParaRPr lang="ar-SA" sz="1800" dirty="0">
                        <a:solidFill>
                          <a:schemeClr val="tx1"/>
                        </a:solidFill>
                      </a:endParaRPr>
                    </a:p>
                  </a:txBody>
                  <a:tcPr anchor="ctr"/>
                </a:tc>
                <a:tc>
                  <a:txBody>
                    <a:bodyPr/>
                    <a:lstStyle/>
                    <a:p>
                      <a:pPr algn="ctr" rtl="1"/>
                      <a:r>
                        <a:rPr lang="en-US" sz="1800" b="1" dirty="0" smtClean="0">
                          <a:solidFill>
                            <a:schemeClr val="tx1"/>
                          </a:solidFill>
                        </a:rPr>
                        <a:t>30-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15</a:t>
                      </a:r>
                      <a:endParaRPr lang="ar-SA" sz="1800" dirty="0">
                        <a:solidFill>
                          <a:schemeClr val="tx1"/>
                        </a:solidFill>
                      </a:endParaRPr>
                    </a:p>
                  </a:txBody>
                  <a:tcPr anchor="ctr"/>
                </a:tc>
                <a:tc>
                  <a:txBody>
                    <a:bodyPr/>
                    <a:lstStyle/>
                    <a:p>
                      <a:pPr algn="ctr" rtl="1"/>
                      <a:r>
                        <a:rPr lang="en-US" sz="1800" b="1" dirty="0" smtClean="0">
                          <a:solidFill>
                            <a:schemeClr val="tx1"/>
                          </a:solidFill>
                        </a:rPr>
                        <a:t>40-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8</a:t>
                      </a:r>
                      <a:endParaRPr lang="ar-SA" sz="1800" dirty="0">
                        <a:solidFill>
                          <a:schemeClr val="tx1"/>
                        </a:solidFill>
                      </a:endParaRPr>
                    </a:p>
                  </a:txBody>
                  <a:tcPr anchor="ctr"/>
                </a:tc>
                <a:tc>
                  <a:txBody>
                    <a:bodyPr/>
                    <a:lstStyle/>
                    <a:p>
                      <a:pPr algn="ctr" rtl="1"/>
                      <a:r>
                        <a:rPr lang="en-US" sz="1800" b="1" dirty="0" smtClean="0">
                          <a:solidFill>
                            <a:schemeClr val="tx1"/>
                          </a:solidFill>
                        </a:rPr>
                        <a:t>50-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a:t>
                      </a:r>
                      <a:endParaRPr lang="ar-SA" sz="1800" dirty="0">
                        <a:solidFill>
                          <a:schemeClr val="tx1"/>
                        </a:solidFill>
                      </a:endParaRPr>
                    </a:p>
                  </a:txBody>
                  <a:tcPr anchor="ctr"/>
                </a:tc>
                <a:tc>
                  <a:txBody>
                    <a:bodyPr/>
                    <a:lstStyle/>
                    <a:p>
                      <a:pPr algn="ctr" rtl="1"/>
                      <a:r>
                        <a:rPr lang="en-US" sz="1800" b="1" dirty="0" smtClean="0">
                          <a:solidFill>
                            <a:schemeClr val="tx1"/>
                          </a:solidFill>
                        </a:rPr>
                        <a:t>60-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70-80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50</a:t>
                      </a:r>
                      <a:endParaRPr lang="ar-SA" sz="1800" dirty="0">
                        <a:solidFill>
                          <a:schemeClr val="tx1"/>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chemeClr val="tx1"/>
                          </a:solidFill>
                        </a:rPr>
                        <a:t>∑</a:t>
                      </a:r>
                    </a:p>
                  </a:txBody>
                  <a:tcPr anchor="ctr"/>
                </a:tc>
              </a:tr>
            </a:tbl>
          </a:graphicData>
        </a:graphic>
      </p:graphicFrame>
      <p:sp>
        <p:nvSpPr>
          <p:cNvPr id="3" name="وسيلة شرح مع سهم إلى الأسفل 2"/>
          <p:cNvSpPr/>
          <p:nvPr/>
        </p:nvSpPr>
        <p:spPr>
          <a:xfrm>
            <a:off x="1913762" y="286059"/>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المثال السابق</a:t>
            </a:r>
            <a:endParaRPr lang="ar-SA" sz="2800" b="1" dirty="0">
              <a:solidFill>
                <a:srgbClr val="002060"/>
              </a:solidFill>
            </a:endParaRPr>
          </a:p>
        </p:txBody>
      </p:sp>
      <p:graphicFrame>
        <p:nvGraphicFramePr>
          <p:cNvPr id="4" name="جدول 3"/>
          <p:cNvGraphicFramePr>
            <a:graphicFrameLocks noGrp="1"/>
          </p:cNvGraphicFramePr>
          <p:nvPr>
            <p:extLst/>
          </p:nvPr>
        </p:nvGraphicFramePr>
        <p:xfrm>
          <a:off x="4110006" y="1268760"/>
          <a:ext cx="1761524" cy="4297389"/>
        </p:xfrm>
        <a:graphic>
          <a:graphicData uri="http://schemas.openxmlformats.org/drawingml/2006/table">
            <a:tbl>
              <a:tblPr rtl="1" firstRow="1" bandRow="1">
                <a:tableStyleId>{7DF18680-E054-41AD-8BC1-D1AEF772440D}</a:tableStyleId>
              </a:tblPr>
              <a:tblGrid>
                <a:gridCol w="1761524"/>
              </a:tblGrid>
              <a:tr h="787845">
                <a:tc>
                  <a:txBody>
                    <a:bodyPr/>
                    <a:lstStyle/>
                    <a:p>
                      <a:pPr algn="ctr" rtl="1"/>
                      <a:r>
                        <a:rPr lang="ar-SA" sz="1600" dirty="0" smtClean="0">
                          <a:solidFill>
                            <a:schemeClr val="bg1"/>
                          </a:solidFill>
                        </a:rPr>
                        <a:t>أقل من الحد الأعلى للفئة</a:t>
                      </a:r>
                    </a:p>
                  </a:txBody>
                  <a:tcPr anchor="ctr"/>
                </a:tc>
              </a:tr>
              <a:tr h="438693">
                <a:tc>
                  <a:txBody>
                    <a:bodyPr/>
                    <a:lstStyle/>
                    <a:p>
                      <a:pPr algn="ctr" rtl="1"/>
                      <a:endParaRPr lang="ar-SA" sz="1800" dirty="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800" dirty="0" smtClean="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800" dirty="0" smtClean="0">
                        <a:solidFill>
                          <a:schemeClr val="tx1"/>
                        </a:solidFill>
                      </a:endParaRPr>
                    </a:p>
                  </a:txBody>
                  <a:tcPr anchor="ctr"/>
                </a:tc>
              </a:tr>
              <a:tr h="438693">
                <a:tc>
                  <a:txBody>
                    <a:bodyPr/>
                    <a:lstStyle/>
                    <a:p>
                      <a:pPr algn="ctr" rtl="1"/>
                      <a:endParaRPr lang="ar-SA" sz="1800" dirty="0">
                        <a:solidFill>
                          <a:schemeClr val="tx1"/>
                        </a:solidFill>
                      </a:endParaRPr>
                    </a:p>
                  </a:txBody>
                  <a:tcPr anchor="ctr"/>
                </a:tc>
              </a:tr>
              <a:tr h="438693">
                <a:tc>
                  <a:txBody>
                    <a:bodyPr/>
                    <a:lstStyle/>
                    <a:p>
                      <a:pPr algn="ctr" rtl="1"/>
                      <a:endParaRPr lang="ar-SA" sz="1800" dirty="0">
                        <a:solidFill>
                          <a:schemeClr val="tx1"/>
                        </a:solidFill>
                      </a:endParaRPr>
                    </a:p>
                  </a:txBody>
                  <a:tcPr anchor="ctr"/>
                </a:tc>
              </a:tr>
              <a:tr h="438693">
                <a:tc>
                  <a:txBody>
                    <a:bodyPr/>
                    <a:lstStyle/>
                    <a:p>
                      <a:pPr algn="ctr" rtl="1"/>
                      <a:endParaRPr lang="ar-SA" sz="1800" dirty="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800" dirty="0" smtClean="0">
                        <a:solidFill>
                          <a:schemeClr val="tx1"/>
                        </a:solidFill>
                      </a:endParaRPr>
                    </a:p>
                  </a:txBody>
                  <a:tcPr anchor="ctr"/>
                </a:tc>
              </a:tr>
              <a:tr h="438693">
                <a:tc>
                  <a:txBody>
                    <a:bodyPr/>
                    <a:lstStyle/>
                    <a:p>
                      <a:pPr algn="ctr" rtl="1"/>
                      <a:endParaRPr lang="ar-SA" sz="1800" dirty="0">
                        <a:solidFill>
                          <a:schemeClr val="tx1"/>
                        </a:solidFill>
                      </a:endParaRPr>
                    </a:p>
                  </a:txBody>
                  <a:tcPr anchor="ctr"/>
                </a:tc>
              </a:tr>
            </a:tbl>
          </a:graphicData>
        </a:graphic>
      </p:graphicFrame>
      <p:graphicFrame>
        <p:nvGraphicFramePr>
          <p:cNvPr id="5" name="جدول 4"/>
          <p:cNvGraphicFramePr>
            <a:graphicFrameLocks noGrp="1"/>
          </p:cNvGraphicFramePr>
          <p:nvPr>
            <p:extLst/>
          </p:nvPr>
        </p:nvGraphicFramePr>
        <p:xfrm>
          <a:off x="5868144" y="1268760"/>
          <a:ext cx="1761524" cy="4297389"/>
        </p:xfrm>
        <a:graphic>
          <a:graphicData uri="http://schemas.openxmlformats.org/drawingml/2006/table">
            <a:tbl>
              <a:tblPr rtl="1" firstRow="1" bandRow="1">
                <a:tableStyleId>{7DF18680-E054-41AD-8BC1-D1AEF772440D}</a:tableStyleId>
              </a:tblPr>
              <a:tblGrid>
                <a:gridCol w="1761524"/>
              </a:tblGrid>
              <a:tr h="787845">
                <a:tc>
                  <a:txBody>
                    <a:bodyPr/>
                    <a:lstStyle/>
                    <a:p>
                      <a:pPr algn="ctr" rtl="1"/>
                      <a:r>
                        <a:rPr lang="ar-SA" sz="1600" dirty="0" err="1" smtClean="0">
                          <a:solidFill>
                            <a:schemeClr val="bg1"/>
                          </a:solidFill>
                        </a:rPr>
                        <a:t>ت.م.ص</a:t>
                      </a:r>
                      <a:endParaRPr lang="ar-SA" sz="1600" dirty="0" smtClean="0">
                        <a:solidFill>
                          <a:schemeClr val="bg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r>
              <a:tr h="438693">
                <a:tc>
                  <a:txBody>
                    <a:bodyPr/>
                    <a:lstStyle/>
                    <a:p>
                      <a:pPr algn="ctr" rtl="1"/>
                      <a:r>
                        <a:rPr lang="en-US" sz="1800" dirty="0" smtClean="0">
                          <a:solidFill>
                            <a:schemeClr val="tx1"/>
                          </a:solidFill>
                        </a:rPr>
                        <a:t>9</a:t>
                      </a:r>
                      <a:endParaRPr lang="ar-SA" sz="1800" dirty="0">
                        <a:solidFill>
                          <a:schemeClr val="tx1"/>
                        </a:solidFill>
                      </a:endParaRPr>
                    </a:p>
                  </a:txBody>
                  <a:tcPr anchor="ctr"/>
                </a:tc>
              </a:tr>
              <a:tr h="438693">
                <a:tc>
                  <a:txBody>
                    <a:bodyPr/>
                    <a:lstStyle/>
                    <a:p>
                      <a:pPr algn="ctr" rtl="1"/>
                      <a:r>
                        <a:rPr lang="en-US" sz="1800" dirty="0" smtClean="0">
                          <a:solidFill>
                            <a:schemeClr val="tx1"/>
                          </a:solidFill>
                        </a:rPr>
                        <a:t>19</a:t>
                      </a:r>
                      <a:endParaRPr lang="ar-SA" sz="1800" dirty="0">
                        <a:solidFill>
                          <a:schemeClr val="tx1"/>
                        </a:solidFill>
                      </a:endParaRPr>
                    </a:p>
                  </a:txBody>
                  <a:tcPr anchor="ctr"/>
                </a:tc>
              </a:tr>
              <a:tr h="438693">
                <a:tc>
                  <a:txBody>
                    <a:bodyPr/>
                    <a:lstStyle/>
                    <a:p>
                      <a:pPr algn="ctr" rtl="1"/>
                      <a:r>
                        <a:rPr lang="en-US" sz="1800" dirty="0" smtClean="0">
                          <a:solidFill>
                            <a:schemeClr val="tx1"/>
                          </a:solidFill>
                        </a:rPr>
                        <a:t>34</a:t>
                      </a:r>
                      <a:endParaRPr lang="ar-SA" sz="1800" dirty="0">
                        <a:solidFill>
                          <a:schemeClr val="tx1"/>
                        </a:solidFill>
                      </a:endParaRPr>
                    </a:p>
                  </a:txBody>
                  <a:tcPr anchor="ctr"/>
                </a:tc>
              </a:tr>
              <a:tr h="438693">
                <a:tc>
                  <a:txBody>
                    <a:bodyPr/>
                    <a:lstStyle/>
                    <a:p>
                      <a:pPr algn="ctr" rtl="1"/>
                      <a:r>
                        <a:rPr lang="en-US" sz="1800" dirty="0" smtClean="0">
                          <a:solidFill>
                            <a:schemeClr val="tx1"/>
                          </a:solidFill>
                        </a:rPr>
                        <a:t>42</a:t>
                      </a:r>
                      <a:endParaRPr lang="ar-SA" sz="1800" dirty="0">
                        <a:solidFill>
                          <a:schemeClr val="tx1"/>
                        </a:solidFill>
                      </a:endParaRPr>
                    </a:p>
                  </a:txBody>
                  <a:tcPr anchor="ctr"/>
                </a:tc>
              </a:tr>
              <a:tr h="438693">
                <a:tc>
                  <a:txBody>
                    <a:bodyPr/>
                    <a:lstStyle/>
                    <a:p>
                      <a:pPr algn="ctr" rtl="1"/>
                      <a:r>
                        <a:rPr lang="en-US" sz="1800" dirty="0" smtClean="0">
                          <a:solidFill>
                            <a:schemeClr val="tx1"/>
                          </a:solidFill>
                        </a:rPr>
                        <a:t>47</a:t>
                      </a:r>
                      <a:endParaRPr lang="ar-SA" sz="1800" dirty="0">
                        <a:solidFill>
                          <a:schemeClr val="tx1"/>
                        </a:solidFill>
                      </a:endParaRPr>
                    </a:p>
                  </a:txBody>
                  <a:tcPr anchor="ctr"/>
                </a:tc>
              </a:tr>
              <a:tr h="438693">
                <a:tc>
                  <a:txBody>
                    <a:bodyPr/>
                    <a:lstStyle/>
                    <a:p>
                      <a:pPr algn="ctr" rtl="1"/>
                      <a:r>
                        <a:rPr lang="en-US" sz="1800" dirty="0" smtClean="0">
                          <a:solidFill>
                            <a:schemeClr val="tx1"/>
                          </a:solidFill>
                        </a:rPr>
                        <a:t>50</a:t>
                      </a:r>
                      <a:endParaRPr lang="ar-SA" sz="1800" dirty="0">
                        <a:solidFill>
                          <a:schemeClr val="tx1"/>
                        </a:solidFill>
                      </a:endParaRPr>
                    </a:p>
                  </a:txBody>
                  <a:tcPr anchor="ctr"/>
                </a:tc>
              </a:tr>
              <a:tr h="438693">
                <a:tc>
                  <a:txBody>
                    <a:bodyPr/>
                    <a:lstStyle/>
                    <a:p>
                      <a:pPr algn="ctr" rtl="1"/>
                      <a:endParaRPr lang="ar-SA" sz="1800" dirty="0">
                        <a:solidFill>
                          <a:schemeClr val="tx1"/>
                        </a:solidFill>
                      </a:endParaRPr>
                    </a:p>
                  </a:txBody>
                  <a:tcPr anchor="ctr"/>
                </a:tc>
              </a:tr>
            </a:tbl>
          </a:graphicData>
        </a:graphic>
      </p:graphicFrame>
      <p:graphicFrame>
        <p:nvGraphicFramePr>
          <p:cNvPr id="6" name="جدول 5"/>
          <p:cNvGraphicFramePr>
            <a:graphicFrameLocks noGrp="1"/>
          </p:cNvGraphicFramePr>
          <p:nvPr>
            <p:extLst/>
          </p:nvPr>
        </p:nvGraphicFramePr>
        <p:xfrm>
          <a:off x="4090162" y="1268760"/>
          <a:ext cx="1761524" cy="4297389"/>
        </p:xfrm>
        <a:graphic>
          <a:graphicData uri="http://schemas.openxmlformats.org/drawingml/2006/table">
            <a:tbl>
              <a:tblPr rtl="1" firstRow="1" bandRow="1">
                <a:tableStyleId>{7DF18680-E054-41AD-8BC1-D1AEF772440D}</a:tableStyleId>
              </a:tblPr>
              <a:tblGrid>
                <a:gridCol w="1761524"/>
              </a:tblGrid>
              <a:tr h="787845">
                <a:tc>
                  <a:txBody>
                    <a:bodyPr/>
                    <a:lstStyle/>
                    <a:p>
                      <a:pPr algn="ctr" rtl="1"/>
                      <a:endParaRPr lang="ar-SA" sz="1600" dirty="0" smtClean="0">
                        <a:solidFill>
                          <a:schemeClr val="bg1"/>
                        </a:solidFill>
                      </a:endParaRPr>
                    </a:p>
                  </a:txBody>
                  <a:tcPr anchor="ctr">
                    <a:noFill/>
                  </a:tcPr>
                </a:tc>
              </a:tr>
              <a:tr h="438693">
                <a:tc>
                  <a:txBody>
                    <a:bodyPr/>
                    <a:lstStyle/>
                    <a:p>
                      <a:pPr algn="ctr" rtl="1"/>
                      <a:r>
                        <a:rPr lang="ar-SA" sz="1800" dirty="0" smtClean="0">
                          <a:solidFill>
                            <a:schemeClr val="tx1"/>
                          </a:solidFill>
                        </a:rPr>
                        <a:t>أقل من </a:t>
                      </a:r>
                      <a:r>
                        <a:rPr lang="en-US" sz="1800" dirty="0" smtClean="0">
                          <a:solidFill>
                            <a:schemeClr val="tx1"/>
                          </a:solidFill>
                        </a:rPr>
                        <a:t>20</a:t>
                      </a:r>
                      <a:endParaRPr lang="ar-SA" sz="1800" dirty="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rPr>
                        <a:t>أقل من </a:t>
                      </a:r>
                      <a:r>
                        <a:rPr lang="en-US" sz="1800" dirty="0" smtClean="0">
                          <a:solidFill>
                            <a:schemeClr val="tx1"/>
                          </a:solidFill>
                        </a:rPr>
                        <a:t>30</a:t>
                      </a:r>
                      <a:endParaRPr lang="ar-SA" sz="1800" dirty="0" smtClean="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rPr>
                        <a:t>أقل من </a:t>
                      </a:r>
                      <a:r>
                        <a:rPr lang="en-US" sz="1800" dirty="0" smtClean="0">
                          <a:solidFill>
                            <a:schemeClr val="tx1"/>
                          </a:solidFill>
                        </a:rPr>
                        <a:t>40</a:t>
                      </a:r>
                      <a:endParaRPr lang="ar-SA" sz="1800" dirty="0" smtClean="0">
                        <a:solidFill>
                          <a:schemeClr val="tx1"/>
                        </a:solidFill>
                      </a:endParaRPr>
                    </a:p>
                  </a:txBody>
                  <a:tcPr anchor="ctr"/>
                </a:tc>
              </a:tr>
              <a:tr h="438693">
                <a:tc>
                  <a:txBody>
                    <a:bodyPr/>
                    <a:lstStyle/>
                    <a:p>
                      <a:pPr algn="ctr" rtl="1"/>
                      <a:r>
                        <a:rPr lang="ar-SA" sz="1800" dirty="0" smtClean="0">
                          <a:solidFill>
                            <a:schemeClr val="tx1"/>
                          </a:solidFill>
                        </a:rPr>
                        <a:t>أقل من </a:t>
                      </a:r>
                      <a:r>
                        <a:rPr lang="en-US" sz="1800" dirty="0" smtClean="0">
                          <a:solidFill>
                            <a:schemeClr val="tx1"/>
                          </a:solidFill>
                        </a:rPr>
                        <a:t>50</a:t>
                      </a:r>
                      <a:endParaRPr lang="ar-SA" sz="1800" dirty="0">
                        <a:solidFill>
                          <a:schemeClr val="tx1"/>
                        </a:solidFill>
                      </a:endParaRPr>
                    </a:p>
                  </a:txBody>
                  <a:tcPr anchor="ctr"/>
                </a:tc>
              </a:tr>
              <a:tr h="438693">
                <a:tc>
                  <a:txBody>
                    <a:bodyPr/>
                    <a:lstStyle/>
                    <a:p>
                      <a:pPr algn="ctr" rtl="1"/>
                      <a:r>
                        <a:rPr lang="ar-SA" sz="1800" dirty="0" smtClean="0">
                          <a:solidFill>
                            <a:schemeClr val="tx1"/>
                          </a:solidFill>
                        </a:rPr>
                        <a:t>أقل من </a:t>
                      </a:r>
                      <a:r>
                        <a:rPr lang="en-US" sz="1800" dirty="0" smtClean="0">
                          <a:solidFill>
                            <a:schemeClr val="tx1"/>
                          </a:solidFill>
                        </a:rPr>
                        <a:t>60</a:t>
                      </a:r>
                      <a:endParaRPr lang="ar-SA" sz="1800" dirty="0">
                        <a:solidFill>
                          <a:schemeClr val="tx1"/>
                        </a:solidFill>
                      </a:endParaRPr>
                    </a:p>
                  </a:txBody>
                  <a:tcPr anchor="ctr"/>
                </a:tc>
              </a:tr>
              <a:tr h="438693">
                <a:tc>
                  <a:txBody>
                    <a:bodyPr/>
                    <a:lstStyle/>
                    <a:p>
                      <a:pPr algn="ctr" rtl="1"/>
                      <a:r>
                        <a:rPr lang="ar-SA" sz="1800" dirty="0" smtClean="0">
                          <a:solidFill>
                            <a:schemeClr val="tx1"/>
                          </a:solidFill>
                        </a:rPr>
                        <a:t>أقل من </a:t>
                      </a:r>
                      <a:r>
                        <a:rPr lang="en-US" sz="1800" dirty="0" smtClean="0">
                          <a:solidFill>
                            <a:schemeClr val="tx1"/>
                          </a:solidFill>
                        </a:rPr>
                        <a:t>70</a:t>
                      </a:r>
                      <a:endParaRPr lang="ar-SA" sz="1800" dirty="0">
                        <a:solidFill>
                          <a:schemeClr val="tx1"/>
                        </a:solidFill>
                      </a:endParaRPr>
                    </a:p>
                  </a:txBody>
                  <a:tcPr anchor="ct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smtClean="0">
                          <a:solidFill>
                            <a:schemeClr val="tx1"/>
                          </a:solidFill>
                        </a:rPr>
                        <a:t>أقل من </a:t>
                      </a:r>
                      <a:r>
                        <a:rPr lang="en-US" sz="1800" dirty="0" smtClean="0">
                          <a:solidFill>
                            <a:schemeClr val="tx1"/>
                          </a:solidFill>
                        </a:rPr>
                        <a:t>80</a:t>
                      </a:r>
                      <a:endParaRPr lang="ar-SA" sz="1800" dirty="0" smtClean="0">
                        <a:solidFill>
                          <a:schemeClr val="tx1"/>
                        </a:solidFill>
                      </a:endParaRPr>
                    </a:p>
                  </a:txBody>
                  <a:tcPr anchor="ctr"/>
                </a:tc>
              </a:tr>
              <a:tr h="438693">
                <a:tc>
                  <a:txBody>
                    <a:bodyPr/>
                    <a:lstStyle/>
                    <a:p>
                      <a:pPr algn="ctr" rtl="1"/>
                      <a:endParaRPr lang="ar-SA" sz="1800" dirty="0">
                        <a:solidFill>
                          <a:schemeClr val="tx1"/>
                        </a:solidFill>
                      </a:endParaRPr>
                    </a:p>
                  </a:txBody>
                  <a:tcPr anchor="ctr"/>
                </a:tc>
              </a:tr>
            </a:tbl>
          </a:graphicData>
        </a:graphic>
      </p:graphicFrame>
    </p:spTree>
    <p:extLst>
      <p:ext uri="{BB962C8B-B14F-4D97-AF65-F5344CB8AC3E}">
        <p14:creationId xmlns:p14="http://schemas.microsoft.com/office/powerpoint/2010/main" val="291549916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557213" indent="-214313" eaLnBrk="0" hangingPunct="0">
              <a:defRPr>
                <a:solidFill>
                  <a:schemeClr val="tx1"/>
                </a:solidFill>
                <a:latin typeface="Arial" pitchFamily="34" charset="0"/>
                <a:cs typeface="Arial" pitchFamily="34" charset="0"/>
              </a:defRPr>
            </a:lvl2pPr>
            <a:lvl3pPr marL="857250" indent="-171450" eaLnBrk="0" hangingPunct="0">
              <a:defRPr>
                <a:solidFill>
                  <a:schemeClr val="tx1"/>
                </a:solidFill>
                <a:latin typeface="Arial" pitchFamily="34" charset="0"/>
                <a:cs typeface="Arial" pitchFamily="34" charset="0"/>
              </a:defRPr>
            </a:lvl3pPr>
            <a:lvl4pPr marL="1200150" indent="-171450" eaLnBrk="0" hangingPunct="0">
              <a:defRPr>
                <a:solidFill>
                  <a:schemeClr val="tx1"/>
                </a:solidFill>
                <a:latin typeface="Arial" pitchFamily="34" charset="0"/>
                <a:cs typeface="Arial" pitchFamily="34" charset="0"/>
              </a:defRPr>
            </a:lvl4pPr>
            <a:lvl5pPr marL="1543050" indent="-171450" eaLnBrk="0" hangingPunct="0">
              <a:defRPr>
                <a:solidFill>
                  <a:schemeClr val="tx1"/>
                </a:solidFill>
                <a:latin typeface="Arial" pitchFamily="34" charset="0"/>
                <a:cs typeface="Arial" pitchFamily="34" charset="0"/>
              </a:defRPr>
            </a:lvl5pPr>
            <a:lvl6pPr marL="1885950" indent="-171450" algn="r" rtl="1" eaLnBrk="0" fontAlgn="base" hangingPunct="0">
              <a:spcBef>
                <a:spcPct val="0"/>
              </a:spcBef>
              <a:spcAft>
                <a:spcPct val="0"/>
              </a:spcAft>
              <a:defRPr>
                <a:solidFill>
                  <a:schemeClr val="tx1"/>
                </a:solidFill>
                <a:latin typeface="Arial" pitchFamily="34" charset="0"/>
                <a:cs typeface="Arial" pitchFamily="34" charset="0"/>
              </a:defRPr>
            </a:lvl6pPr>
            <a:lvl7pPr marL="2228850" indent="-171450" algn="r" rtl="1" eaLnBrk="0" fontAlgn="base" hangingPunct="0">
              <a:spcBef>
                <a:spcPct val="0"/>
              </a:spcBef>
              <a:spcAft>
                <a:spcPct val="0"/>
              </a:spcAft>
              <a:defRPr>
                <a:solidFill>
                  <a:schemeClr val="tx1"/>
                </a:solidFill>
                <a:latin typeface="Arial" pitchFamily="34" charset="0"/>
                <a:cs typeface="Arial" pitchFamily="34" charset="0"/>
              </a:defRPr>
            </a:lvl7pPr>
            <a:lvl8pPr marL="2571750" indent="-171450" algn="r" rtl="1" eaLnBrk="0" fontAlgn="base" hangingPunct="0">
              <a:spcBef>
                <a:spcPct val="0"/>
              </a:spcBef>
              <a:spcAft>
                <a:spcPct val="0"/>
              </a:spcAft>
              <a:defRPr>
                <a:solidFill>
                  <a:schemeClr val="tx1"/>
                </a:solidFill>
                <a:latin typeface="Arial" pitchFamily="34" charset="0"/>
                <a:cs typeface="Arial" pitchFamily="34" charset="0"/>
              </a:defRPr>
            </a:lvl8pPr>
            <a:lvl9pPr marL="2914650" indent="-17145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7B488E-6346-4F96-8028-144DC70B70F8}" type="slidenum">
              <a:rPr lang="ar-SA" altLang="en-US" smtClean="0">
                <a:solidFill>
                  <a:prstClr val="black"/>
                </a:solidFill>
              </a:rPr>
              <a:pPr eaLnBrk="1" hangingPunct="1"/>
              <a:t>6</a:t>
            </a:fld>
            <a:endParaRPr lang="en-US" altLang="en-US" dirty="0" smtClean="0">
              <a:solidFill>
                <a:prstClr val="black"/>
              </a:solidFill>
            </a:endParaRPr>
          </a:p>
        </p:txBody>
      </p:sp>
      <p:sp>
        <p:nvSpPr>
          <p:cNvPr id="771074" name="Rectangle 5"/>
          <p:cNvSpPr>
            <a:spLocks noGrp="1" noChangeArrowheads="1"/>
          </p:cNvSpPr>
          <p:nvPr>
            <p:ph type="subTitle" idx="4294967295"/>
          </p:nvPr>
        </p:nvSpPr>
        <p:spPr>
          <a:xfrm>
            <a:off x="1439652" y="1593056"/>
            <a:ext cx="6048672" cy="3833813"/>
          </a:xfrm>
        </p:spPr>
        <p:txBody>
          <a:bodyPr/>
          <a:lstStyle/>
          <a:p>
            <a:pPr algn="just" rtl="1" eaLnBrk="1" hangingPunct="1">
              <a:defRPr/>
            </a:pPr>
            <a:r>
              <a:rPr lang="ar-SA" b="1" dirty="0">
                <a:solidFill>
                  <a:srgbClr val="FF0000"/>
                </a:solidFill>
              </a:rPr>
              <a:t>أهداف دراسة علم الإحصاء </a:t>
            </a:r>
            <a:endParaRPr lang="en-US" b="1" dirty="0">
              <a:solidFill>
                <a:srgbClr val="FF0000"/>
              </a:solidFill>
            </a:endParaRPr>
          </a:p>
          <a:p>
            <a:pPr algn="r" rtl="1" eaLnBrk="1" hangingPunct="1">
              <a:defRPr/>
            </a:pPr>
            <a:r>
              <a:rPr lang="ar-SA" dirty="0"/>
              <a:t>تبسيط البيانات الإحصائية بعرضها في جداول أو رسوم بيانية وذلك لتسهيل فهمها وتحليلها.</a:t>
            </a:r>
            <a:endParaRPr lang="en-US" dirty="0"/>
          </a:p>
          <a:p>
            <a:pPr algn="r" rtl="1" eaLnBrk="1" hangingPunct="1">
              <a:defRPr/>
            </a:pPr>
            <a:r>
              <a:rPr lang="ar-SA" dirty="0"/>
              <a:t> التعبير عن الحقائق بصورة عددية واضحة ودقيقة بدلاً من عرضها، والتعبير عنها بطريقة إنشائية.</a:t>
            </a:r>
            <a:endParaRPr lang="en-US" dirty="0"/>
          </a:p>
          <a:p>
            <a:pPr algn="r" rtl="1" eaLnBrk="1" hangingPunct="1">
              <a:defRPr/>
            </a:pPr>
            <a:r>
              <a:rPr lang="ar-SA" dirty="0"/>
              <a:t> مقارنة المجموعات المختلفة وإيجاد العلاقات القائمة بينها. </a:t>
            </a:r>
          </a:p>
          <a:p>
            <a:pPr algn="just" rtl="1" eaLnBrk="1" hangingPunct="1">
              <a:defRPr/>
            </a:pPr>
            <a:r>
              <a:rPr lang="ar-SA" dirty="0"/>
              <a:t>التنبؤ ببيانات مستقبلية مما يساعد في عملية التخطيط. </a:t>
            </a:r>
          </a:p>
          <a:p>
            <a:pPr algn="just" rtl="1" eaLnBrk="1" hangingPunct="1">
              <a:defRPr/>
            </a:pPr>
            <a:r>
              <a:rPr lang="ar-SA" dirty="0"/>
              <a:t>تطوير عملية اتخاذ القرار لدى الطالب.</a:t>
            </a:r>
            <a:endParaRPr lang="en-US" dirty="0"/>
          </a:p>
          <a:p>
            <a:pPr algn="r" rtl="1" eaLnBrk="1" hangingPunct="1">
              <a:buFont typeface="Wingdings" pitchFamily="2" charset="2"/>
              <a:buNone/>
              <a:defRPr/>
            </a:pPr>
            <a:endParaRPr lang="ar-SA" dirty="0"/>
          </a:p>
          <a:p>
            <a:pPr marL="0" indent="0" algn="just" rtl="1">
              <a:buNone/>
              <a:defRPr/>
            </a:pPr>
            <a:endParaRPr lang="en-US" dirty="0"/>
          </a:p>
        </p:txBody>
      </p:sp>
      <p:sp>
        <p:nvSpPr>
          <p:cNvPr id="11268" name="Rectangle 3"/>
          <p:cNvSpPr>
            <a:spLocks noChangeArrowheads="1"/>
          </p:cNvSpPr>
          <p:nvPr/>
        </p:nvSpPr>
        <p:spPr bwMode="auto">
          <a:xfrm>
            <a:off x="1143000" y="1107283"/>
            <a:ext cx="5657850"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Tree>
    <p:extLst>
      <p:ext uri="{BB962C8B-B14F-4D97-AF65-F5344CB8AC3E}">
        <p14:creationId xmlns:p14="http://schemas.microsoft.com/office/powerpoint/2010/main" val="222536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p:nvPr>
            <p:extLst/>
          </p:nvPr>
        </p:nvGraphicFramePr>
        <p:xfrm>
          <a:off x="1403648" y="112474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مربع نص 2"/>
          <p:cNvSpPr txBox="1"/>
          <p:nvPr/>
        </p:nvSpPr>
        <p:spPr>
          <a:xfrm>
            <a:off x="7092280" y="4560172"/>
            <a:ext cx="1443930" cy="276999"/>
          </a:xfrm>
          <a:prstGeom prst="rect">
            <a:avLst/>
          </a:prstGeom>
          <a:noFill/>
        </p:spPr>
        <p:txBody>
          <a:bodyPr wrap="square" rtlCol="1">
            <a:spAutoFit/>
          </a:bodyPr>
          <a:lstStyle/>
          <a:p>
            <a:r>
              <a:rPr lang="ar-SA" sz="1200" dirty="0" smtClean="0"/>
              <a:t>أقل من الحد الأعلى</a:t>
            </a:r>
            <a:endParaRPr lang="ar-SA" sz="1200" dirty="0"/>
          </a:p>
        </p:txBody>
      </p:sp>
      <p:sp>
        <p:nvSpPr>
          <p:cNvPr id="4" name="مربع نص 3"/>
          <p:cNvSpPr txBox="1"/>
          <p:nvPr/>
        </p:nvSpPr>
        <p:spPr>
          <a:xfrm>
            <a:off x="539552" y="836712"/>
            <a:ext cx="1368152" cy="276999"/>
          </a:xfrm>
          <a:prstGeom prst="rect">
            <a:avLst/>
          </a:prstGeom>
          <a:noFill/>
        </p:spPr>
        <p:txBody>
          <a:bodyPr wrap="square" rtlCol="1">
            <a:spAutoFit/>
          </a:bodyPr>
          <a:lstStyle/>
          <a:p>
            <a:r>
              <a:rPr lang="ar-SA" sz="1200" dirty="0" err="1" smtClean="0"/>
              <a:t>ت.م.ص</a:t>
            </a:r>
            <a:endParaRPr lang="ar-SA" sz="1200" dirty="0"/>
          </a:p>
        </p:txBody>
      </p:sp>
      <p:cxnSp>
        <p:nvCxnSpPr>
          <p:cNvPr id="6" name="رابط مستقيم 5"/>
          <p:cNvCxnSpPr/>
          <p:nvPr/>
        </p:nvCxnSpPr>
        <p:spPr>
          <a:xfrm flipV="1">
            <a:off x="5186164" y="2314972"/>
            <a:ext cx="0" cy="237600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H="1">
            <a:off x="1907704" y="2314972"/>
            <a:ext cx="327846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4864286" y="4698671"/>
            <a:ext cx="504056" cy="276999"/>
          </a:xfrm>
          <a:prstGeom prst="rect">
            <a:avLst/>
          </a:prstGeom>
          <a:noFill/>
        </p:spPr>
        <p:txBody>
          <a:bodyPr wrap="square" rtlCol="1">
            <a:spAutoFit/>
          </a:bodyPr>
          <a:lstStyle/>
          <a:p>
            <a:r>
              <a:rPr lang="en-US" sz="1200" dirty="0" smtClean="0">
                <a:solidFill>
                  <a:srgbClr val="C00000"/>
                </a:solidFill>
              </a:rPr>
              <a:t>55</a:t>
            </a:r>
            <a:endParaRPr lang="ar-SA" sz="1200" dirty="0">
              <a:solidFill>
                <a:srgbClr val="C00000"/>
              </a:solidFill>
            </a:endParaRPr>
          </a:p>
        </p:txBody>
      </p:sp>
      <p:sp>
        <p:nvSpPr>
          <p:cNvPr id="17" name="مربع نص 16"/>
          <p:cNvSpPr txBox="1"/>
          <p:nvPr/>
        </p:nvSpPr>
        <p:spPr>
          <a:xfrm>
            <a:off x="1469604" y="2204864"/>
            <a:ext cx="504056" cy="276999"/>
          </a:xfrm>
          <a:prstGeom prst="rect">
            <a:avLst/>
          </a:prstGeom>
          <a:noFill/>
        </p:spPr>
        <p:txBody>
          <a:bodyPr wrap="square" rtlCol="1">
            <a:spAutoFit/>
          </a:bodyPr>
          <a:lstStyle/>
          <a:p>
            <a:r>
              <a:rPr lang="en-US" sz="1200" dirty="0" smtClean="0">
                <a:solidFill>
                  <a:srgbClr val="C00000"/>
                </a:solidFill>
              </a:rPr>
              <a:t>39</a:t>
            </a:r>
            <a:endParaRPr lang="ar-SA" sz="1200" dirty="0">
              <a:solidFill>
                <a:srgbClr val="C00000"/>
              </a:solidFill>
            </a:endParaRPr>
          </a:p>
        </p:txBody>
      </p:sp>
      <p:sp>
        <p:nvSpPr>
          <p:cNvPr id="18" name="مستطيل 17"/>
          <p:cNvSpPr/>
          <p:nvPr/>
        </p:nvSpPr>
        <p:spPr>
          <a:xfrm>
            <a:off x="4604046" y="5589240"/>
            <a:ext cx="3932164"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bg1"/>
                </a:solidFill>
                <a:effectLst>
                  <a:outerShdw blurRad="38100" dist="38100" dir="2700000" algn="tl">
                    <a:srgbClr val="000000">
                      <a:alpha val="43137"/>
                    </a:srgbClr>
                  </a:outerShdw>
                </a:effectLst>
              </a:rPr>
              <a:t>كم عدد العمال الذين أجورهم أقل من 55 ريال؟</a:t>
            </a:r>
            <a:endParaRPr lang="ar-SA" sz="1600" b="1" dirty="0">
              <a:solidFill>
                <a:schemeClr val="bg1"/>
              </a:solidFill>
              <a:effectLst>
                <a:outerShdw blurRad="38100" dist="38100" dir="2700000" algn="tl">
                  <a:srgbClr val="000000">
                    <a:alpha val="43137"/>
                  </a:srgbClr>
                </a:outerShdw>
              </a:effectLst>
            </a:endParaRPr>
          </a:p>
        </p:txBody>
      </p:sp>
      <p:sp>
        <p:nvSpPr>
          <p:cNvPr id="19" name="شكل بيضاوي 18"/>
          <p:cNvSpPr/>
          <p:nvPr/>
        </p:nvSpPr>
        <p:spPr>
          <a:xfrm>
            <a:off x="1079970" y="5445224"/>
            <a:ext cx="2124080" cy="864096"/>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effectLst>
                  <a:outerShdw blurRad="38100" dist="38100" dir="2700000" algn="tl">
                    <a:srgbClr val="000000">
                      <a:alpha val="43137"/>
                    </a:srgbClr>
                  </a:outerShdw>
                </a:effectLst>
              </a:rPr>
              <a:t>39 </a:t>
            </a:r>
            <a:r>
              <a:rPr lang="ar-SA" sz="1600" b="1" dirty="0" smtClean="0">
                <a:effectLst>
                  <a:outerShdw blurRad="38100" dist="38100" dir="2700000" algn="tl">
                    <a:srgbClr val="000000">
                      <a:alpha val="43137"/>
                    </a:srgbClr>
                  </a:outerShdw>
                </a:effectLst>
              </a:rPr>
              <a:t>  عامل</a:t>
            </a:r>
            <a:endParaRPr lang="ar-SA" sz="1600" b="1" dirty="0">
              <a:effectLst>
                <a:outerShdw blurRad="38100" dist="38100" dir="2700000" algn="tl">
                  <a:srgbClr val="000000">
                    <a:alpha val="43137"/>
                  </a:srgbClr>
                </a:outerShdw>
              </a:effectLst>
            </a:endParaRPr>
          </a:p>
        </p:txBody>
      </p:sp>
      <p:sp>
        <p:nvSpPr>
          <p:cNvPr id="21" name="مربع نص 20"/>
          <p:cNvSpPr txBox="1"/>
          <p:nvPr/>
        </p:nvSpPr>
        <p:spPr>
          <a:xfrm>
            <a:off x="2843808" y="620688"/>
            <a:ext cx="3726320" cy="400110"/>
          </a:xfrm>
          <a:prstGeom prst="rect">
            <a:avLst/>
          </a:prstGeom>
          <a:noFill/>
        </p:spPr>
        <p:txBody>
          <a:bodyPr wrap="square" rtlCol="1">
            <a:spAutoFit/>
          </a:bodyPr>
          <a:lstStyle/>
          <a:p>
            <a:pPr algn="ctr"/>
            <a:r>
              <a:rPr lang="ar-SA" sz="2000" b="1" dirty="0" smtClean="0"/>
              <a:t>المنحنى المتجمع الصاعد</a:t>
            </a:r>
            <a:endParaRPr lang="ar-SA" sz="2000" b="1" dirty="0"/>
          </a:p>
        </p:txBody>
      </p:sp>
    </p:spTree>
    <p:extLst>
      <p:ext uri="{BB962C8B-B14F-4D97-AF65-F5344CB8AC3E}">
        <p14:creationId xmlns:p14="http://schemas.microsoft.com/office/powerpoint/2010/main" val="198213534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التوزيعات التكرارية المتجمعة</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وسيلة شرح مع سهم إلى اليسار 3"/>
          <p:cNvSpPr/>
          <p:nvPr/>
        </p:nvSpPr>
        <p:spPr>
          <a:xfrm>
            <a:off x="6876256" y="1268760"/>
            <a:ext cx="1944216" cy="1368152"/>
          </a:xfrm>
          <a:prstGeom prst="leftArrowCallout">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6">
                    <a:lumMod val="20000"/>
                    <a:lumOff val="80000"/>
                  </a:schemeClr>
                </a:solidFill>
                <a:effectLst>
                  <a:outerShdw blurRad="38100" dist="38100" dir="2700000" algn="tl">
                    <a:srgbClr val="000000">
                      <a:alpha val="43137"/>
                    </a:srgbClr>
                  </a:outerShdw>
                </a:effectLst>
              </a:rPr>
              <a:t>التوزيع المتجمع النازل</a:t>
            </a:r>
            <a:endParaRPr lang="ar-SA" sz="2000" b="1" dirty="0">
              <a:solidFill>
                <a:schemeClr val="accent6">
                  <a:lumMod val="20000"/>
                  <a:lumOff val="80000"/>
                </a:schemeClr>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8" name="جدول 7"/>
              <p:cNvGraphicFramePr>
                <a:graphicFrameLocks noGrp="1"/>
              </p:cNvGraphicFramePr>
              <p:nvPr>
                <p:extLst/>
              </p:nvPr>
            </p:nvGraphicFramePr>
            <p:xfrm>
              <a:off x="512924" y="1268760"/>
              <a:ext cx="2088232" cy="4359982"/>
            </p:xfrm>
            <a:graphic>
              <a:graphicData uri="http://schemas.openxmlformats.org/drawingml/2006/table">
                <a:tbl>
                  <a:tblPr rtl="1" firstRow="1" bandRow="1">
                    <a:tableStyleId>{0505E3EF-67EA-436B-97B2-0124C06EBD24}</a:tableStyleId>
                  </a:tblPr>
                  <a:tblGrid>
                    <a:gridCol w="1044116"/>
                    <a:gridCol w="1044116"/>
                  </a:tblGrid>
                  <a:tr h="747646">
                    <a:tc>
                      <a:txBody>
                        <a:bodyPr/>
                        <a:lstStyle/>
                        <a:p>
                          <a:pPr algn="ctr" rtl="1"/>
                          <a:r>
                            <a:rPr lang="ar-SA" sz="1600" dirty="0" smtClean="0"/>
                            <a:t>التكرار</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𝒊</m:t>
                                    </m:r>
                                  </m:sub>
                                </m:sSub>
                              </m:oMath>
                            </m:oMathPara>
                          </a14:m>
                          <a:endParaRPr lang="ar-SA" sz="1600" dirty="0"/>
                        </a:p>
                      </a:txBody>
                      <a:tcPr anchor="ctr"/>
                    </a:tc>
                    <a:tc>
                      <a:txBody>
                        <a:bodyPr/>
                        <a:lstStyle/>
                        <a:p>
                          <a:pPr algn="ctr" rtl="1"/>
                          <a:r>
                            <a:rPr lang="ar-SA" sz="1600" dirty="0" smtClean="0"/>
                            <a:t>الفئات</a:t>
                          </a:r>
                          <a:endParaRPr lang="ar-SA" sz="1600" dirty="0"/>
                        </a:p>
                      </a:txBody>
                      <a:tcPr anchor="ctr"/>
                    </a:tc>
                  </a:tr>
                  <a:tr h="49843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𝟏</m:t>
                                    </m:r>
                                  </m:sub>
                                </m:sSub>
                              </m:oMath>
                            </m:oMathPara>
                          </a14:m>
                          <a:endParaRPr lang="ar-SA" sz="1600" dirty="0"/>
                        </a:p>
                      </a:txBody>
                      <a:tcPr anchor="ctr"/>
                    </a:tc>
                    <a:tc>
                      <a:txBody>
                        <a:bodyPr/>
                        <a:lstStyle/>
                        <a:p>
                          <a:pPr algn="ctr" rtl="1"/>
                          <a:r>
                            <a:rPr lang="ar-SA" sz="1600" dirty="0" smtClean="0"/>
                            <a:t>فئة (1)</a:t>
                          </a:r>
                          <a:endParaRPr lang="ar-SA" sz="1600" dirty="0"/>
                        </a:p>
                      </a:txBody>
                      <a:tcPr anchor="ctr"/>
                    </a:tc>
                  </a:tr>
                  <a:tr h="56073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𝟐</m:t>
                                    </m:r>
                                  </m:sub>
                                </m:sSub>
                              </m:oMath>
                            </m:oMathPara>
                          </a14:m>
                          <a:endParaRPr lang="ar-SA" sz="1600" dirty="0"/>
                        </a:p>
                      </a:txBody>
                      <a:tcPr anchor="ctr"/>
                    </a:tc>
                    <a:tc>
                      <a:txBody>
                        <a:bodyPr/>
                        <a:lstStyle/>
                        <a:p>
                          <a:pPr algn="ctr" rtl="1"/>
                          <a:r>
                            <a:rPr lang="ar-SA" sz="1600" dirty="0" smtClean="0"/>
                            <a:t>فئة (2)</a:t>
                          </a:r>
                          <a:endParaRPr lang="ar-SA" sz="1600" dirty="0"/>
                        </a:p>
                      </a:txBody>
                      <a:tcPr anchor="ctr"/>
                    </a:tc>
                  </a:tr>
                  <a:tr h="47717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𝟑</m:t>
                                    </m:r>
                                  </m:sub>
                                </m:sSub>
                              </m:oMath>
                            </m:oMathPara>
                          </a14:m>
                          <a:endParaRPr lang="ar-SA" sz="1600" dirty="0"/>
                        </a:p>
                      </a:txBody>
                      <a:tcPr anchor="ctr"/>
                    </a:tc>
                    <a:tc>
                      <a:txBody>
                        <a:bodyPr/>
                        <a:lstStyle/>
                        <a:p>
                          <a:pPr algn="ctr" rtl="1"/>
                          <a:r>
                            <a:rPr lang="ar-SA" sz="1600" dirty="0" smtClean="0"/>
                            <a:t>فئة (3)</a:t>
                          </a:r>
                          <a:endParaRPr lang="ar-SA" sz="1600" dirty="0"/>
                        </a:p>
                      </a:txBody>
                      <a:tcPr anchor="ctr"/>
                    </a:tc>
                  </a:tr>
                  <a:tr h="477176">
                    <a:tc>
                      <a:txBody>
                        <a:bodyPr/>
                        <a:lstStyle/>
                        <a:p>
                          <a:pPr algn="ctr" rtl="1"/>
                          <a:endParaRPr lang="ar-SA" sz="1600" dirty="0"/>
                        </a:p>
                      </a:txBody>
                      <a:tcPr anchor="ctr"/>
                    </a:tc>
                    <a:tc>
                      <a:txBody>
                        <a:bodyPr/>
                        <a:lstStyle/>
                        <a:p>
                          <a:pPr algn="ctr" rtl="1"/>
                          <a:endParaRPr lang="ar-SA" sz="1600" dirty="0"/>
                        </a:p>
                      </a:txBody>
                      <a:tcPr anchor="ctr"/>
                    </a:tc>
                  </a:tr>
                  <a:tr h="62321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𝒌</m:t>
                                    </m:r>
                                  </m:sub>
                                </m:sSub>
                              </m:oMath>
                            </m:oMathPara>
                          </a14:m>
                          <a:endParaRPr lang="ar-SA" sz="1600" dirty="0"/>
                        </a:p>
                      </a:txBody>
                      <a:tcPr anchor="ct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dirty="0" smtClean="0"/>
                            <a:t>فئة (</a:t>
                          </a:r>
                          <a:r>
                            <a:rPr lang="en-US" sz="1600" dirty="0" smtClean="0"/>
                            <a:t>k</a:t>
                          </a:r>
                          <a:r>
                            <a:rPr lang="ar-SA" sz="1600" dirty="0" smtClean="0"/>
                            <a:t>)</a:t>
                          </a:r>
                        </a:p>
                      </a:txBody>
                      <a:tcPr anchor="ctr"/>
                    </a:tc>
                  </a:tr>
                  <a:tr h="49843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𝒉</m:t>
                                    </m:r>
                                  </m:sub>
                                </m:sSub>
                              </m:oMath>
                            </m:oMathPara>
                          </a14:m>
                          <a:endParaRPr lang="ar-SA" sz="1600" dirty="0"/>
                        </a:p>
                      </a:txBody>
                      <a:tcPr anchor="ctr"/>
                    </a:tc>
                    <a:tc>
                      <a:txBody>
                        <a:bodyPr/>
                        <a:lstStyle/>
                        <a:p>
                          <a:pPr algn="ctr" rtl="1"/>
                          <a:r>
                            <a:rPr lang="ar-SA" sz="1600" dirty="0" smtClean="0"/>
                            <a:t>فئة</a:t>
                          </a:r>
                          <a:r>
                            <a:rPr lang="ar-SA" sz="1600" baseline="0" dirty="0" smtClean="0"/>
                            <a:t> (</a:t>
                          </a:r>
                          <a:r>
                            <a:rPr lang="en-US" sz="1600" baseline="0" dirty="0" smtClean="0"/>
                            <a:t>h</a:t>
                          </a:r>
                          <a:r>
                            <a:rPr lang="ar-SA" sz="1600" baseline="0" dirty="0" smtClean="0"/>
                            <a:t>)</a:t>
                          </a:r>
                          <a:endParaRPr lang="ar-SA" sz="1600" dirty="0"/>
                        </a:p>
                      </a:txBody>
                      <a:tcPr anchor="ctr"/>
                    </a:tc>
                  </a:tr>
                  <a:tr h="477176">
                    <a:tc>
                      <a:txBody>
                        <a:bodyPr/>
                        <a:lstStyle/>
                        <a:p>
                          <a:pPr algn="ctr" rtl="1"/>
                          <a14:m>
                            <m:oMath xmlns:m="http://schemas.openxmlformats.org/officeDocument/2006/math">
                              <m:r>
                                <a:rPr lang="en-US" sz="1600" smtClean="0">
                                  <a:latin typeface="Cambria Math"/>
                                </a:rPr>
                                <m:t>𝒇</m:t>
                              </m:r>
                              <m:r>
                                <a:rPr lang="en-US" sz="1600" smtClean="0">
                                  <a:latin typeface="Cambria Math"/>
                                </a:rPr>
                                <m:t>=</m:t>
                              </m:r>
                              <m:r>
                                <a:rPr lang="en-US" sz="1600" smtClean="0">
                                  <a:latin typeface="Cambria Math"/>
                                </a:rPr>
                                <m:t>𝑵</m:t>
                              </m:r>
                            </m:oMath>
                          </a14:m>
                          <a:r>
                            <a:rPr lang="ar-SA" sz="1600" dirty="0" smtClean="0"/>
                            <a:t>∑</a:t>
                          </a:r>
                          <a:endParaRPr lang="ar-SA" sz="1600" dirty="0"/>
                        </a:p>
                      </a:txBody>
                      <a:tcPr anchor="ctr"/>
                    </a:tc>
                    <a:tc>
                      <a:txBody>
                        <a:bodyPr/>
                        <a:lstStyle/>
                        <a:p>
                          <a:pPr algn="ctr" rtl="1"/>
                          <a:r>
                            <a:rPr lang="ar-SA" sz="1600" dirty="0" smtClean="0"/>
                            <a:t>المجموع  ∑</a:t>
                          </a:r>
                          <a:endParaRPr lang="ar-SA" sz="1600" dirty="0"/>
                        </a:p>
                      </a:txBody>
                      <a:tcPr anchor="ctr"/>
                    </a:tc>
                  </a:tr>
                </a:tbl>
              </a:graphicData>
            </a:graphic>
          </p:graphicFrame>
        </mc:Choice>
        <mc:Fallback xmlns="">
          <p:graphicFrame>
            <p:nvGraphicFramePr>
              <p:cNvPr id="8" name="جدول 7"/>
              <p:cNvGraphicFramePr>
                <a:graphicFrameLocks noGrp="1"/>
              </p:cNvGraphicFramePr>
              <p:nvPr>
                <p:extLst/>
              </p:nvPr>
            </p:nvGraphicFramePr>
            <p:xfrm>
              <a:off x="512924" y="1268760"/>
              <a:ext cx="2088232" cy="4359982"/>
            </p:xfrm>
            <a:graphic>
              <a:graphicData uri="http://schemas.openxmlformats.org/drawingml/2006/table">
                <a:tbl>
                  <a:tblPr rtl="1" firstRow="1" bandRow="1">
                    <a:tableStyleId>{0505E3EF-67EA-436B-97B2-0124C06EBD24}</a:tableStyleId>
                  </a:tblPr>
                  <a:tblGrid>
                    <a:gridCol w="1044116"/>
                    <a:gridCol w="1044116"/>
                  </a:tblGrid>
                  <a:tr h="747646">
                    <a:tc>
                      <a:txBody>
                        <a:bodyPr/>
                        <a:lstStyle/>
                        <a:p>
                          <a:endParaRPr lang="en-US"/>
                        </a:p>
                      </a:txBody>
                      <a:tcPr anchor="ctr">
                        <a:blipFill rotWithShape="0">
                          <a:blip r:embed="rId2"/>
                          <a:stretch>
                            <a:fillRect l="-581" t="-813" r="-100581" b="-483740"/>
                          </a:stretch>
                        </a:blipFill>
                      </a:tcPr>
                    </a:tc>
                    <a:tc>
                      <a:txBody>
                        <a:bodyPr/>
                        <a:lstStyle/>
                        <a:p>
                          <a:pPr algn="ctr" rtl="1"/>
                          <a:r>
                            <a:rPr lang="ar-SA" sz="1600" dirty="0" smtClean="0"/>
                            <a:t>الفئات</a:t>
                          </a:r>
                          <a:endParaRPr lang="ar-SA" sz="1600" dirty="0"/>
                        </a:p>
                      </a:txBody>
                      <a:tcPr anchor="ctr"/>
                    </a:tc>
                  </a:tr>
                  <a:tr h="498430">
                    <a:tc>
                      <a:txBody>
                        <a:bodyPr/>
                        <a:lstStyle/>
                        <a:p>
                          <a:endParaRPr lang="en-US"/>
                        </a:p>
                      </a:txBody>
                      <a:tcPr anchor="ctr">
                        <a:blipFill rotWithShape="0">
                          <a:blip r:embed="rId2"/>
                          <a:stretch>
                            <a:fillRect l="-581" t="-151220" r="-100581" b="-625610"/>
                          </a:stretch>
                        </a:blipFill>
                      </a:tcPr>
                    </a:tc>
                    <a:tc>
                      <a:txBody>
                        <a:bodyPr/>
                        <a:lstStyle/>
                        <a:p>
                          <a:pPr algn="ctr" rtl="1"/>
                          <a:r>
                            <a:rPr lang="ar-SA" sz="1600" dirty="0" smtClean="0"/>
                            <a:t>فئة (1)</a:t>
                          </a:r>
                          <a:endParaRPr lang="ar-SA" sz="1600" dirty="0"/>
                        </a:p>
                      </a:txBody>
                      <a:tcPr anchor="ctr"/>
                    </a:tc>
                  </a:tr>
                  <a:tr h="560734">
                    <a:tc>
                      <a:txBody>
                        <a:bodyPr/>
                        <a:lstStyle/>
                        <a:p>
                          <a:endParaRPr lang="en-US"/>
                        </a:p>
                      </a:txBody>
                      <a:tcPr anchor="ctr">
                        <a:blipFill rotWithShape="0">
                          <a:blip r:embed="rId2"/>
                          <a:stretch>
                            <a:fillRect l="-581" t="-223913" r="-100581" b="-457609"/>
                          </a:stretch>
                        </a:blipFill>
                      </a:tcPr>
                    </a:tc>
                    <a:tc>
                      <a:txBody>
                        <a:bodyPr/>
                        <a:lstStyle/>
                        <a:p>
                          <a:pPr algn="ctr" rtl="1"/>
                          <a:r>
                            <a:rPr lang="ar-SA" sz="1600" dirty="0" smtClean="0"/>
                            <a:t>فئة (2)</a:t>
                          </a:r>
                          <a:endParaRPr lang="ar-SA" sz="1600" dirty="0"/>
                        </a:p>
                      </a:txBody>
                      <a:tcPr anchor="ctr"/>
                    </a:tc>
                  </a:tr>
                  <a:tr h="477176">
                    <a:tc>
                      <a:txBody>
                        <a:bodyPr/>
                        <a:lstStyle/>
                        <a:p>
                          <a:endParaRPr lang="en-US"/>
                        </a:p>
                      </a:txBody>
                      <a:tcPr anchor="ctr">
                        <a:blipFill rotWithShape="0">
                          <a:blip r:embed="rId2"/>
                          <a:stretch>
                            <a:fillRect l="-581" t="-382051" r="-100581" b="-439744"/>
                          </a:stretch>
                        </a:blipFill>
                      </a:tcPr>
                    </a:tc>
                    <a:tc>
                      <a:txBody>
                        <a:bodyPr/>
                        <a:lstStyle/>
                        <a:p>
                          <a:pPr algn="ctr" rtl="1"/>
                          <a:r>
                            <a:rPr lang="ar-SA" sz="1600" dirty="0" smtClean="0"/>
                            <a:t>فئة (3)</a:t>
                          </a:r>
                          <a:endParaRPr lang="ar-SA" sz="1600" dirty="0"/>
                        </a:p>
                      </a:txBody>
                      <a:tcPr anchor="ctr"/>
                    </a:tc>
                  </a:tr>
                  <a:tr h="477176">
                    <a:tc>
                      <a:txBody>
                        <a:bodyPr/>
                        <a:lstStyle/>
                        <a:p>
                          <a:pPr algn="ctr" rtl="1"/>
                          <a:endParaRPr lang="ar-SA" sz="1600" dirty="0"/>
                        </a:p>
                      </a:txBody>
                      <a:tcPr anchor="ctr"/>
                    </a:tc>
                    <a:tc>
                      <a:txBody>
                        <a:bodyPr/>
                        <a:lstStyle/>
                        <a:p>
                          <a:pPr algn="ctr" rtl="1"/>
                          <a:endParaRPr lang="ar-SA" sz="1600" dirty="0"/>
                        </a:p>
                      </a:txBody>
                      <a:tcPr anchor="ctr"/>
                    </a:tc>
                  </a:tr>
                  <a:tr h="623214">
                    <a:tc>
                      <a:txBody>
                        <a:bodyPr/>
                        <a:lstStyle/>
                        <a:p>
                          <a:endParaRPr lang="en-US"/>
                        </a:p>
                      </a:txBody>
                      <a:tcPr anchor="ctr">
                        <a:blipFill rotWithShape="0">
                          <a:blip r:embed="rId2"/>
                          <a:stretch>
                            <a:fillRect l="-581" t="-440777" r="-100581" b="-157282"/>
                          </a:stretch>
                        </a:blipFill>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dirty="0" smtClean="0"/>
                            <a:t>فئة (</a:t>
                          </a:r>
                          <a:r>
                            <a:rPr lang="en-US" sz="1600" dirty="0" smtClean="0"/>
                            <a:t>k</a:t>
                          </a:r>
                          <a:r>
                            <a:rPr lang="ar-SA" sz="1600" dirty="0" smtClean="0"/>
                            <a:t>)</a:t>
                          </a:r>
                        </a:p>
                      </a:txBody>
                      <a:tcPr anchor="ctr"/>
                    </a:tc>
                  </a:tr>
                  <a:tr h="498430">
                    <a:tc>
                      <a:txBody>
                        <a:bodyPr/>
                        <a:lstStyle/>
                        <a:p>
                          <a:endParaRPr lang="en-US"/>
                        </a:p>
                      </a:txBody>
                      <a:tcPr anchor="ctr">
                        <a:blipFill rotWithShape="0">
                          <a:blip r:embed="rId2"/>
                          <a:stretch>
                            <a:fillRect l="-581" t="-679268" r="-100581" b="-97561"/>
                          </a:stretch>
                        </a:blipFill>
                      </a:tcPr>
                    </a:tc>
                    <a:tc>
                      <a:txBody>
                        <a:bodyPr/>
                        <a:lstStyle/>
                        <a:p>
                          <a:pPr algn="ctr" rtl="1"/>
                          <a:r>
                            <a:rPr lang="ar-SA" sz="1600" dirty="0" smtClean="0"/>
                            <a:t>فئة</a:t>
                          </a:r>
                          <a:r>
                            <a:rPr lang="ar-SA" sz="1600" baseline="0" dirty="0" smtClean="0"/>
                            <a:t> (</a:t>
                          </a:r>
                          <a:r>
                            <a:rPr lang="en-US" sz="1600" baseline="0" dirty="0" smtClean="0"/>
                            <a:t>h</a:t>
                          </a:r>
                          <a:r>
                            <a:rPr lang="ar-SA" sz="1600" baseline="0" dirty="0" smtClean="0"/>
                            <a:t>)</a:t>
                          </a:r>
                          <a:endParaRPr lang="ar-SA" sz="1600" dirty="0"/>
                        </a:p>
                      </a:txBody>
                      <a:tcPr anchor="ctr"/>
                    </a:tc>
                  </a:tr>
                  <a:tr h="477176">
                    <a:tc>
                      <a:txBody>
                        <a:bodyPr/>
                        <a:lstStyle/>
                        <a:p>
                          <a:endParaRPr lang="en-US"/>
                        </a:p>
                      </a:txBody>
                      <a:tcPr anchor="ctr">
                        <a:blipFill rotWithShape="0">
                          <a:blip r:embed="rId2"/>
                          <a:stretch>
                            <a:fillRect l="-581" t="-819231" r="-100581" b="-2564"/>
                          </a:stretch>
                        </a:blipFill>
                      </a:tcPr>
                    </a:tc>
                    <a:tc>
                      <a:txBody>
                        <a:bodyPr/>
                        <a:lstStyle/>
                        <a:p>
                          <a:pPr algn="ctr" rtl="1"/>
                          <a:r>
                            <a:rPr lang="ar-SA" sz="1600" dirty="0" smtClean="0"/>
                            <a:t>المجموع  ∑</a:t>
                          </a:r>
                          <a:endParaRPr lang="ar-SA" sz="1600" dirty="0"/>
                        </a:p>
                      </a:txBody>
                      <a:tcPr anchor="ctr"/>
                    </a:tc>
                  </a:tr>
                </a:tbl>
              </a:graphicData>
            </a:graphic>
          </p:graphicFrame>
        </mc:Fallback>
      </mc:AlternateContent>
      <p:graphicFrame>
        <p:nvGraphicFramePr>
          <p:cNvPr id="3" name="جدول 2"/>
          <p:cNvGraphicFramePr>
            <a:graphicFrameLocks noGrp="1"/>
          </p:cNvGraphicFramePr>
          <p:nvPr>
            <p:extLst/>
          </p:nvPr>
        </p:nvGraphicFramePr>
        <p:xfrm>
          <a:off x="2614136" y="1268760"/>
          <a:ext cx="1512168" cy="4464498"/>
        </p:xfrm>
        <a:graphic>
          <a:graphicData uri="http://schemas.openxmlformats.org/drawingml/2006/table">
            <a:tbl>
              <a:tblPr rtl="1" firstRow="1" bandRow="1">
                <a:tableStyleId>{327F97BB-C833-4FB7-BDE5-3F7075034690}</a:tableStyleId>
              </a:tblPr>
              <a:tblGrid>
                <a:gridCol w="1512168"/>
              </a:tblGrid>
              <a:tr h="795046">
                <a:tc>
                  <a:txBody>
                    <a:bodyPr/>
                    <a:lstStyle/>
                    <a:p>
                      <a:pPr algn="ctr"/>
                      <a:r>
                        <a:rPr lang="ar-SA" sz="1400" b="1" dirty="0" smtClean="0">
                          <a:effectLst>
                            <a:outerShdw blurRad="38100" dist="38100" dir="2700000" algn="tl">
                              <a:srgbClr val="000000">
                                <a:alpha val="43137"/>
                              </a:srgbClr>
                            </a:outerShdw>
                          </a:effectLst>
                        </a:rPr>
                        <a:t>الحد الأدنى فأكثر</a:t>
                      </a:r>
                      <a:endParaRPr lang="ar-SA" sz="1400" b="1" dirty="0">
                        <a:effectLst>
                          <a:outerShdw blurRad="38100" dist="38100" dir="2700000" algn="tl">
                            <a:srgbClr val="000000">
                              <a:alpha val="43137"/>
                            </a:srgbClr>
                          </a:outerShdw>
                        </a:effectLst>
                      </a:endParaRPr>
                    </a:p>
                  </a:txBody>
                  <a:tcPr anchor="ctr"/>
                </a:tc>
              </a:tr>
              <a:tr h="530030">
                <a:tc>
                  <a:txBody>
                    <a:bodyPr/>
                    <a:lstStyle/>
                    <a:p>
                      <a:endParaRPr lang="ar-SA" b="1" dirty="0">
                        <a:effectLst>
                          <a:outerShdw blurRad="38100" dist="38100" dir="2700000" algn="tl">
                            <a:srgbClr val="000000">
                              <a:alpha val="43137"/>
                            </a:srgbClr>
                          </a:outerShdw>
                        </a:effectLst>
                      </a:endParaRPr>
                    </a:p>
                  </a:txBody>
                  <a:tcPr anchor="ctr"/>
                </a:tc>
              </a:tr>
              <a:tr h="544440">
                <a:tc>
                  <a:txBody>
                    <a:bodyPr/>
                    <a:lstStyle/>
                    <a:p>
                      <a:endParaRPr lang="ar-SA" b="1" dirty="0">
                        <a:effectLst>
                          <a:outerShdw blurRad="38100" dist="38100" dir="2700000" algn="tl">
                            <a:srgbClr val="000000">
                              <a:alpha val="43137"/>
                            </a:srgbClr>
                          </a:outerShdw>
                        </a:effectLst>
                      </a:endParaRPr>
                    </a:p>
                  </a:txBody>
                  <a:tcPr anchor="ctr"/>
                </a:tc>
              </a:tr>
              <a:tr h="471621">
                <a:tc>
                  <a:txBody>
                    <a:bodyPr/>
                    <a:lstStyle/>
                    <a:p>
                      <a:endParaRPr lang="ar-SA" b="1" dirty="0">
                        <a:effectLst>
                          <a:outerShdw blurRad="38100" dist="38100" dir="2700000" algn="tl">
                            <a:srgbClr val="000000">
                              <a:alpha val="43137"/>
                            </a:srgbClr>
                          </a:outerShdw>
                        </a:effectLst>
                      </a:endParaRPr>
                    </a:p>
                  </a:txBody>
                  <a:tcPr anchor="ctr"/>
                </a:tc>
              </a:tr>
              <a:tr h="507428">
                <a:tc>
                  <a:txBody>
                    <a:bodyPr/>
                    <a:lstStyle/>
                    <a:p>
                      <a:endParaRPr lang="ar-SA" b="1" dirty="0">
                        <a:effectLst>
                          <a:outerShdw blurRad="38100" dist="38100" dir="2700000" algn="tl">
                            <a:srgbClr val="000000">
                              <a:alpha val="43137"/>
                            </a:srgbClr>
                          </a:outerShdw>
                        </a:effectLst>
                      </a:endParaRPr>
                    </a:p>
                  </a:txBody>
                  <a:tcPr anchor="ctr"/>
                </a:tc>
              </a:tr>
              <a:tr h="578475">
                <a:tc>
                  <a:txBody>
                    <a:bodyPr/>
                    <a:lstStyle/>
                    <a:p>
                      <a:endParaRPr lang="ar-SA" b="1" dirty="0">
                        <a:effectLst>
                          <a:outerShdw blurRad="38100" dist="38100" dir="2700000" algn="tl">
                            <a:srgbClr val="000000">
                              <a:alpha val="43137"/>
                            </a:srgbClr>
                          </a:outerShdw>
                        </a:effectLst>
                      </a:endParaRPr>
                    </a:p>
                  </a:txBody>
                  <a:tcPr anchor="ctr"/>
                </a:tc>
              </a:tr>
              <a:tr h="530030">
                <a:tc>
                  <a:txBody>
                    <a:bodyPr/>
                    <a:lstStyle/>
                    <a:p>
                      <a:endParaRPr lang="ar-SA" b="1">
                        <a:effectLst>
                          <a:outerShdw blurRad="38100" dist="38100" dir="2700000" algn="tl">
                            <a:srgbClr val="000000">
                              <a:alpha val="43137"/>
                            </a:srgbClr>
                          </a:outerShdw>
                        </a:effectLst>
                      </a:endParaRPr>
                    </a:p>
                  </a:txBody>
                  <a:tcPr anchor="ctr"/>
                </a:tc>
              </a:tr>
              <a:tr h="507428">
                <a:tc>
                  <a:txBody>
                    <a:bodyPr/>
                    <a:lstStyle/>
                    <a:p>
                      <a:endParaRPr lang="ar-SA" b="1" dirty="0">
                        <a:effectLst>
                          <a:outerShdw blurRad="38100" dist="38100" dir="2700000" algn="tl">
                            <a:srgbClr val="000000">
                              <a:alpha val="43137"/>
                            </a:srgbClr>
                          </a:outerShdw>
                        </a:effectLst>
                      </a:endParaRPr>
                    </a:p>
                  </a:txBody>
                  <a:tcPr anchor="ctr"/>
                </a:tc>
              </a:tr>
            </a:tbl>
          </a:graphicData>
        </a:graphic>
      </p:graphicFrame>
      <mc:AlternateContent xmlns:mc="http://schemas.openxmlformats.org/markup-compatibility/2006" xmlns:a14="http://schemas.microsoft.com/office/drawing/2010/main">
        <mc:Choice Requires="a14">
          <p:graphicFrame>
            <p:nvGraphicFramePr>
              <p:cNvPr id="9" name="جدول 8"/>
              <p:cNvGraphicFramePr>
                <a:graphicFrameLocks noGrp="1"/>
              </p:cNvGraphicFramePr>
              <p:nvPr>
                <p:extLst>
                  <p:ext uri="{D42A27DB-BD31-4B8C-83A1-F6EECF244321}">
                    <p14:modId xmlns:p14="http://schemas.microsoft.com/office/powerpoint/2010/main" val="2132315838"/>
                  </p:ext>
                </p:extLst>
              </p:nvPr>
            </p:nvGraphicFramePr>
            <p:xfrm>
              <a:off x="4175448" y="1292174"/>
              <a:ext cx="2232248" cy="4436251"/>
            </p:xfrm>
            <a:graphic>
              <a:graphicData uri="http://schemas.openxmlformats.org/drawingml/2006/table">
                <a:tbl>
                  <a:tblPr rtl="1" firstRow="1" bandRow="1">
                    <a:tableStyleId>{5940675A-B579-460E-94D1-54222C63F5DA}</a:tableStyleId>
                  </a:tblPr>
                  <a:tblGrid>
                    <a:gridCol w="2232248"/>
                  </a:tblGrid>
                  <a:tr h="760725">
                    <a:tc>
                      <a:txBody>
                        <a:bodyPr/>
                        <a:lstStyle/>
                        <a:p>
                          <a:pPr algn="ctr" rtl="1"/>
                          <a:r>
                            <a:rPr lang="ar-SA" sz="1600" dirty="0" err="1" smtClean="0">
                              <a:effectLst>
                                <a:outerShdw blurRad="38100" dist="38100" dir="2700000" algn="tl">
                                  <a:srgbClr val="000000">
                                    <a:alpha val="43137"/>
                                  </a:srgbClr>
                                </a:outerShdw>
                              </a:effectLst>
                            </a:rPr>
                            <a:t>ت.م.ن</a:t>
                          </a:r>
                          <a:endParaRPr lang="ar-SA" sz="1600" dirty="0">
                            <a:effectLst>
                              <a:outerShdw blurRad="38100" dist="38100" dir="2700000" algn="tl">
                                <a:srgbClr val="000000">
                                  <a:alpha val="43137"/>
                                </a:srgbClr>
                              </a:outerShdw>
                            </a:effectLst>
                          </a:endParaRPr>
                        </a:p>
                      </a:txBody>
                      <a:tcPr anchor="ctr"/>
                    </a:tc>
                  </a:tr>
                  <a:tr h="507149">
                    <a:tc>
                      <a:txBody>
                        <a:bodyPr/>
                        <a:lstStyle/>
                        <a:p>
                          <a:pPr algn="ctr" rtl="1"/>
                          <a14:m>
                            <m:oMathPara xmlns:m="http://schemas.openxmlformats.org/officeDocument/2006/math">
                              <m:oMathParaPr>
                                <m:jc m:val="left"/>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𝒉</m:t>
                                    </m:r>
                                  </m:sub>
                                </m:sSub>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m:t>
                                    </m:r>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𝟐</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𝟏</m:t>
                                    </m:r>
                                  </m:sub>
                                </m:sSub>
                                <m:r>
                                  <a:rPr lang="en-US" sz="1600" smtClean="0">
                                    <a:effectLst>
                                      <a:outerShdw blurRad="38100" dist="38100" dir="2700000" algn="tl">
                                        <a:srgbClr val="000000">
                                          <a:alpha val="43137"/>
                                        </a:srgbClr>
                                      </a:outerShdw>
                                    </a:effectLst>
                                    <a:latin typeface="Cambria Math"/>
                                  </a:rPr>
                                  <m:t>=</m:t>
                                </m:r>
                                <m:r>
                                  <a:rPr lang="en-US" sz="1600" smtClean="0">
                                    <a:effectLst>
                                      <a:outerShdw blurRad="38100" dist="38100" dir="2700000" algn="tl">
                                        <a:srgbClr val="000000">
                                          <a:alpha val="43137"/>
                                        </a:srgbClr>
                                      </a:outerShdw>
                                    </a:effectLst>
                                    <a:latin typeface="Cambria Math"/>
                                  </a:rPr>
                                  <m:t>𝑁</m:t>
                                </m:r>
                              </m:oMath>
                            </m:oMathPara>
                          </a14:m>
                          <a:endParaRPr lang="ar-SA" sz="1600" dirty="0">
                            <a:solidFill>
                              <a:schemeClr val="accent5">
                                <a:lumMod val="50000"/>
                              </a:schemeClr>
                            </a:solidFill>
                            <a:effectLst>
                              <a:outerShdw blurRad="38100" dist="38100" dir="2700000" algn="tl">
                                <a:srgbClr val="000000">
                                  <a:alpha val="43137"/>
                                </a:srgbClr>
                              </a:outerShdw>
                            </a:effectLst>
                          </a:endParaRPr>
                        </a:p>
                      </a:txBody>
                      <a:tcPr anchor="ctr"/>
                    </a:tc>
                  </a:tr>
                  <a:tr h="57054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𝒉</m:t>
                                    </m:r>
                                  </m:sub>
                                </m:sSub>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m:t>
                                    </m:r>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𝟐</m:t>
                                    </m:r>
                                  </m:sub>
                                </m:sSub>
                              </m:oMath>
                            </m:oMathPara>
                          </a14:m>
                          <a:endParaRPr lang="ar-SA" sz="1600" dirty="0">
                            <a:solidFill>
                              <a:schemeClr val="accent5">
                                <a:lumMod val="50000"/>
                              </a:schemeClr>
                            </a:solidFill>
                            <a:effectLst>
                              <a:outerShdw blurRad="38100" dist="38100" dir="2700000" algn="tl">
                                <a:srgbClr val="000000">
                                  <a:alpha val="43137"/>
                                </a:srgbClr>
                              </a:outerShdw>
                            </a:effectLst>
                          </a:endParaRPr>
                        </a:p>
                      </a:txBody>
                      <a:tcPr anchor="ctr"/>
                    </a:tc>
                  </a:tr>
                  <a:tr h="48552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𝒉</m:t>
                                    </m:r>
                                  </m:sub>
                                </m:sSub>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m:t>
                                    </m:r>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4</m:t>
                                    </m:r>
                                  </m:sub>
                                </m:sSub>
                                <m:r>
                                  <a:rPr lang="ar-SA" sz="1600" smtClean="0">
                                    <a:effectLst>
                                      <a:outerShdw blurRad="38100" dist="38100" dir="2700000" algn="tl">
                                        <a:srgbClr val="000000">
                                          <a:alpha val="43137"/>
                                        </a:srgbClr>
                                      </a:outerShdw>
                                    </a:effectLst>
                                    <a:latin typeface="Cambria Math"/>
                                  </a:rPr>
                                  <m:t>+</m:t>
                                </m:r>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𝒇</m:t>
                                    </m:r>
                                  </m:e>
                                  <m:sub>
                                    <m:r>
                                      <a:rPr lang="en-US" sz="1600" smtClean="0">
                                        <a:effectLst>
                                          <a:outerShdw blurRad="38100" dist="38100" dir="2700000" algn="tl">
                                            <a:srgbClr val="000000">
                                              <a:alpha val="43137"/>
                                            </a:srgbClr>
                                          </a:outerShdw>
                                        </a:effectLst>
                                        <a:latin typeface="Cambria Math"/>
                                      </a:rPr>
                                      <m:t>3</m:t>
                                    </m:r>
                                  </m:sub>
                                </m:sSub>
                              </m:oMath>
                            </m:oMathPara>
                          </a14:m>
                          <a:endParaRPr lang="ar-SA" sz="1600" dirty="0">
                            <a:effectLst>
                              <a:outerShdw blurRad="38100" dist="38100" dir="2700000" algn="tl">
                                <a:srgbClr val="000000">
                                  <a:alpha val="43137"/>
                                </a:srgbClr>
                              </a:outerShdw>
                            </a:effectLst>
                          </a:endParaRPr>
                        </a:p>
                      </a:txBody>
                      <a:tcPr anchor="ct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r h="634116">
                    <a:tc>
                      <a:txBody>
                        <a:bodyPr/>
                        <a:lstStyle/>
                        <a:p>
                          <a:pPr algn="ctr" rtl="1"/>
                          <a:endParaRPr lang="ar-SA" sz="1600" dirty="0">
                            <a:effectLst>
                              <a:outerShdw blurRad="38100" dist="38100" dir="2700000" algn="tl">
                                <a:srgbClr val="000000">
                                  <a:alpha val="43137"/>
                                </a:srgbClr>
                              </a:outerShdw>
                            </a:effectLst>
                          </a:endParaRPr>
                        </a:p>
                      </a:txBody>
                      <a:tcPr anchor="ctr"/>
                    </a:tc>
                  </a:tr>
                  <a:tr h="507149">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effectLst>
                                          <a:outerShdw blurRad="38100" dist="38100" dir="2700000" algn="tl">
                                            <a:srgbClr val="000000">
                                              <a:alpha val="43137"/>
                                            </a:srgbClr>
                                          </a:outerShdw>
                                        </a:effectLst>
                                        <a:latin typeface="Cambria Math" panose="02040503050406030204" pitchFamily="18" charset="0"/>
                                      </a:rPr>
                                    </m:ctrlPr>
                                  </m:sSubPr>
                                  <m:e>
                                    <m:r>
                                      <a:rPr lang="en-US" sz="1600" smtClean="0">
                                        <a:effectLst>
                                          <a:outerShdw blurRad="38100" dist="38100" dir="2700000" algn="tl">
                                            <a:srgbClr val="000000">
                                              <a:alpha val="43137"/>
                                            </a:srgbClr>
                                          </a:outerShdw>
                                        </a:effectLst>
                                        <a:latin typeface="Cambria Math"/>
                                      </a:rPr>
                                      <m:t>𝑓</m:t>
                                    </m:r>
                                  </m:e>
                                  <m:sub>
                                    <m:r>
                                      <a:rPr lang="en-US" sz="1600" smtClean="0">
                                        <a:effectLst>
                                          <a:outerShdw blurRad="38100" dist="38100" dir="2700000" algn="tl">
                                            <a:srgbClr val="000000">
                                              <a:alpha val="43137"/>
                                            </a:srgbClr>
                                          </a:outerShdw>
                                        </a:effectLst>
                                        <a:latin typeface="Cambria Math"/>
                                      </a:rPr>
                                      <m:t>h</m:t>
                                    </m:r>
                                  </m:sub>
                                </m:sSub>
                              </m:oMath>
                            </m:oMathPara>
                          </a14:m>
                          <a:endParaRPr lang="ar-SA" sz="1600" i="1" dirty="0">
                            <a:effectLst>
                              <a:outerShdw blurRad="38100" dist="38100" dir="2700000" algn="tl">
                                <a:srgbClr val="000000">
                                  <a:alpha val="43137"/>
                                </a:srgbClr>
                              </a:outerShdw>
                            </a:effectLst>
                          </a:endParaRPr>
                        </a:p>
                      </a:txBody>
                      <a:tcPr anchor="ct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bl>
              </a:graphicData>
            </a:graphic>
          </p:graphicFrame>
        </mc:Choice>
        <mc:Fallback xmlns="">
          <p:graphicFrame>
            <p:nvGraphicFramePr>
              <p:cNvPr id="9" name="جدول 8"/>
              <p:cNvGraphicFramePr>
                <a:graphicFrameLocks noGrp="1"/>
              </p:cNvGraphicFramePr>
              <p:nvPr>
                <p:extLst>
                  <p:ext uri="{D42A27DB-BD31-4B8C-83A1-F6EECF244321}">
                    <p14:modId xmlns:a14="http://schemas.microsoft.com/office/drawing/2010/main" xmlns="" xmlns:p14="http://schemas.microsoft.com/office/powerpoint/2010/main" val="2132315838"/>
                  </p:ext>
                </p:extLst>
              </p:nvPr>
            </p:nvGraphicFramePr>
            <p:xfrm>
              <a:off x="4175448" y="1292174"/>
              <a:ext cx="2232248" cy="4436251"/>
            </p:xfrm>
            <a:graphic>
              <a:graphicData uri="http://schemas.openxmlformats.org/drawingml/2006/table">
                <a:tbl>
                  <a:tblPr rtl="1" firstRow="1" bandRow="1">
                    <a:tableStyleId>{5940675A-B579-460E-94D1-54222C63F5DA}</a:tableStyleId>
                  </a:tblPr>
                  <a:tblGrid>
                    <a:gridCol w="2232248"/>
                  </a:tblGrid>
                  <a:tr h="760725">
                    <a:tc>
                      <a:txBody>
                        <a:bodyPr/>
                        <a:lstStyle/>
                        <a:p>
                          <a:pPr algn="ctr" rtl="1"/>
                          <a:r>
                            <a:rPr lang="ar-SA" sz="1600" dirty="0" err="1" smtClean="0">
                              <a:effectLst>
                                <a:outerShdw blurRad="38100" dist="38100" dir="2700000" algn="tl">
                                  <a:srgbClr val="000000">
                                    <a:alpha val="43137"/>
                                  </a:srgbClr>
                                </a:outerShdw>
                              </a:effectLst>
                            </a:rPr>
                            <a:t>ت.م.ن</a:t>
                          </a:r>
                          <a:endParaRPr lang="ar-SA" sz="1600" dirty="0">
                            <a:effectLst>
                              <a:outerShdw blurRad="38100" dist="38100" dir="2700000" algn="tl">
                                <a:srgbClr val="000000">
                                  <a:alpha val="43137"/>
                                </a:srgbClr>
                              </a:outerShdw>
                            </a:effectLst>
                          </a:endParaRPr>
                        </a:p>
                      </a:txBody>
                      <a:tcPr anchor="ctr"/>
                    </a:tc>
                  </a:tr>
                  <a:tr h="507149">
                    <a:tc>
                      <a:txBody>
                        <a:bodyPr/>
                        <a:lstStyle/>
                        <a:p>
                          <a:endParaRPr lang="en-US"/>
                        </a:p>
                      </a:txBody>
                      <a:tcPr anchor="ctr">
                        <a:blipFill rotWithShape="0">
                          <a:blip r:embed="rId3"/>
                          <a:stretch>
                            <a:fillRect l="-272" t="-151807" r="-543" b="-630120"/>
                          </a:stretch>
                        </a:blipFill>
                      </a:tcPr>
                    </a:tc>
                  </a:tr>
                  <a:tr h="570543">
                    <a:tc>
                      <a:txBody>
                        <a:bodyPr/>
                        <a:lstStyle/>
                        <a:p>
                          <a:endParaRPr lang="en-US"/>
                        </a:p>
                      </a:txBody>
                      <a:tcPr anchor="ctr">
                        <a:blipFill rotWithShape="0">
                          <a:blip r:embed="rId3"/>
                          <a:stretch>
                            <a:fillRect l="-272" t="-222340" r="-543" b="-456383"/>
                          </a:stretch>
                        </a:blipFill>
                      </a:tcPr>
                    </a:tc>
                  </a:tr>
                  <a:tr h="485523">
                    <a:tc>
                      <a:txBody>
                        <a:bodyPr/>
                        <a:lstStyle/>
                        <a:p>
                          <a:endParaRPr lang="en-US"/>
                        </a:p>
                      </a:txBody>
                      <a:tcPr anchor="ctr">
                        <a:blipFill rotWithShape="0">
                          <a:blip r:embed="rId3"/>
                          <a:stretch>
                            <a:fillRect l="-272" t="-378750" r="-543" b="-436250"/>
                          </a:stretch>
                        </a:blipFill>
                      </a:tcP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r h="634116">
                    <a:tc>
                      <a:txBody>
                        <a:bodyPr/>
                        <a:lstStyle/>
                        <a:p>
                          <a:pPr algn="ctr" rtl="1"/>
                          <a:endParaRPr lang="ar-SA" sz="1600" dirty="0">
                            <a:effectLst>
                              <a:outerShdw blurRad="38100" dist="38100" dir="2700000" algn="tl">
                                <a:srgbClr val="000000">
                                  <a:alpha val="43137"/>
                                </a:srgbClr>
                              </a:outerShdw>
                            </a:effectLst>
                          </a:endParaRPr>
                        </a:p>
                      </a:txBody>
                      <a:tcPr anchor="ctr"/>
                    </a:tc>
                  </a:tr>
                  <a:tr h="507149">
                    <a:tc>
                      <a:txBody>
                        <a:bodyPr/>
                        <a:lstStyle/>
                        <a:p>
                          <a:endParaRPr lang="en-US"/>
                        </a:p>
                      </a:txBody>
                      <a:tcPr anchor="ctr">
                        <a:blipFill rotWithShape="0">
                          <a:blip r:embed="rId3"/>
                          <a:stretch>
                            <a:fillRect l="-272" t="-683133" r="-543" b="-98795"/>
                          </a:stretch>
                        </a:blipFill>
                      </a:tcPr>
                    </a:tc>
                  </a:tr>
                  <a:tr h="485523">
                    <a:tc>
                      <a:txBody>
                        <a:bodyPr/>
                        <a:lstStyle/>
                        <a:p>
                          <a:pPr algn="ctr" rtl="1"/>
                          <a:endParaRPr lang="ar-SA" sz="1600" dirty="0">
                            <a:effectLst>
                              <a:outerShdw blurRad="38100" dist="38100" dir="2700000" algn="tl">
                                <a:srgbClr val="000000">
                                  <a:alpha val="43137"/>
                                </a:srgbClr>
                              </a:outerShdw>
                            </a:effectLst>
                          </a:endParaRPr>
                        </a:p>
                      </a:txBody>
                      <a:tcPr anchor="ctr"/>
                    </a:tc>
                  </a:tr>
                </a:tbl>
              </a:graphicData>
            </a:graphic>
          </p:graphicFrame>
        </mc:Fallback>
      </mc:AlternateContent>
      <p:cxnSp>
        <p:nvCxnSpPr>
          <p:cNvPr id="10" name="رابط كسهم مستقيم 9"/>
          <p:cNvCxnSpPr/>
          <p:nvPr/>
        </p:nvCxnSpPr>
        <p:spPr>
          <a:xfrm flipH="1">
            <a:off x="2164668" y="2925861"/>
            <a:ext cx="223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2843808" y="2062852"/>
            <a:ext cx="422517" cy="369332"/>
          </a:xfrm>
          <a:prstGeom prst="rect">
            <a:avLst/>
          </a:prstGeom>
          <a:noFill/>
        </p:spPr>
        <p:txBody>
          <a:bodyPr wrap="square" rtlCol="1">
            <a:spAutoFit/>
          </a:bodyPr>
          <a:lstStyle/>
          <a:p>
            <a:r>
              <a:rPr lang="ar-SA" b="1" dirty="0" smtClean="0">
                <a:solidFill>
                  <a:srgbClr val="002060"/>
                </a:solidFill>
              </a:rPr>
              <a:t>—</a:t>
            </a:r>
            <a:endParaRPr lang="ar-SA" b="1" dirty="0">
              <a:solidFill>
                <a:srgbClr val="002060"/>
              </a:solidFill>
            </a:endParaRPr>
          </a:p>
        </p:txBody>
      </p:sp>
      <p:cxnSp>
        <p:nvCxnSpPr>
          <p:cNvPr id="12" name="رابط كسهم مستقيم 11"/>
          <p:cNvCxnSpPr/>
          <p:nvPr/>
        </p:nvCxnSpPr>
        <p:spPr>
          <a:xfrm>
            <a:off x="2150220" y="2384425"/>
            <a:ext cx="2421553" cy="5049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2200672" y="3427402"/>
            <a:ext cx="223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2194546" y="2348880"/>
            <a:ext cx="201741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a:off x="2194545" y="2978348"/>
            <a:ext cx="2332904" cy="4371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وسيلة شرح بيضاوية 25"/>
          <p:cNvSpPr/>
          <p:nvPr/>
        </p:nvSpPr>
        <p:spPr>
          <a:xfrm>
            <a:off x="6811357" y="2789188"/>
            <a:ext cx="2736304" cy="1895306"/>
          </a:xfrm>
          <a:prstGeom prst="wedgeEllipseCallout">
            <a:avLst>
              <a:gd name="adj1" fmla="val -63435"/>
              <a:gd name="adj2" fmla="val -7483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4F3348"/>
                </a:solidFill>
              </a:rPr>
              <a:t>نحصل على التكرار المتجمع النازل بوضع مجموع التكرارات في أول العمود ثم نطرح بطريقة متتالية</a:t>
            </a:r>
            <a:endParaRPr lang="ar-SA" dirty="0">
              <a:solidFill>
                <a:srgbClr val="4F3348"/>
              </a:solidFill>
            </a:endParaRPr>
          </a:p>
        </p:txBody>
      </p:sp>
      <p:sp>
        <p:nvSpPr>
          <p:cNvPr id="27" name="وسيلة شرح بيضاوية 26"/>
          <p:cNvSpPr/>
          <p:nvPr/>
        </p:nvSpPr>
        <p:spPr>
          <a:xfrm>
            <a:off x="6533824" y="5157192"/>
            <a:ext cx="2629080" cy="1296144"/>
          </a:xfrm>
          <a:prstGeom prst="wedgeEllipseCallout">
            <a:avLst>
              <a:gd name="adj1" fmla="val -91118"/>
              <a:gd name="adj2" fmla="val -57537"/>
            </a:avLst>
          </a:prstGeom>
          <a:solidFill>
            <a:srgbClr val="BF2B9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tx1"/>
                </a:solidFill>
              </a:rPr>
              <a:t>التكرار المتجمع النازل لأخر فئة = تكرار الفئة الأخيرة</a:t>
            </a:r>
            <a:endParaRPr lang="ar-SA" sz="1600" b="1" dirty="0">
              <a:solidFill>
                <a:schemeClr val="tx1"/>
              </a:solidFill>
            </a:endParaRPr>
          </a:p>
        </p:txBody>
      </p:sp>
      <p:sp>
        <p:nvSpPr>
          <p:cNvPr id="20" name="مربع نص 19"/>
          <p:cNvSpPr txBox="1"/>
          <p:nvPr/>
        </p:nvSpPr>
        <p:spPr>
          <a:xfrm>
            <a:off x="2858151" y="3140968"/>
            <a:ext cx="422517" cy="369332"/>
          </a:xfrm>
          <a:prstGeom prst="rect">
            <a:avLst/>
          </a:prstGeom>
          <a:noFill/>
        </p:spPr>
        <p:txBody>
          <a:bodyPr wrap="square" rtlCol="1">
            <a:spAutoFit/>
          </a:bodyPr>
          <a:lstStyle/>
          <a:p>
            <a:r>
              <a:rPr lang="ar-SA" b="1" dirty="0" smtClean="0">
                <a:solidFill>
                  <a:srgbClr val="002060"/>
                </a:solidFill>
              </a:rPr>
              <a:t>—</a:t>
            </a:r>
            <a:endParaRPr lang="ar-SA" b="1" dirty="0">
              <a:solidFill>
                <a:srgbClr val="002060"/>
              </a:solidFill>
            </a:endParaRPr>
          </a:p>
        </p:txBody>
      </p:sp>
      <p:sp>
        <p:nvSpPr>
          <p:cNvPr id="21" name="مربع نص 20"/>
          <p:cNvSpPr txBox="1"/>
          <p:nvPr/>
        </p:nvSpPr>
        <p:spPr>
          <a:xfrm>
            <a:off x="2894155" y="2604522"/>
            <a:ext cx="422517" cy="369332"/>
          </a:xfrm>
          <a:prstGeom prst="rect">
            <a:avLst/>
          </a:prstGeom>
          <a:noFill/>
        </p:spPr>
        <p:txBody>
          <a:bodyPr wrap="square" rtlCol="1">
            <a:spAutoFit/>
          </a:bodyPr>
          <a:lstStyle/>
          <a:p>
            <a:r>
              <a:rPr lang="ar-SA" b="1" dirty="0" smtClean="0">
                <a:solidFill>
                  <a:srgbClr val="002060"/>
                </a:solidFill>
              </a:rPr>
              <a:t>—</a:t>
            </a:r>
            <a:endParaRPr lang="ar-SA" b="1" dirty="0">
              <a:solidFill>
                <a:srgbClr val="002060"/>
              </a:solidFill>
            </a:endParaRPr>
          </a:p>
        </p:txBody>
      </p:sp>
    </p:spTree>
    <p:extLst>
      <p:ext uri="{BB962C8B-B14F-4D97-AF65-F5344CB8AC3E}">
        <p14:creationId xmlns:p14="http://schemas.microsoft.com/office/powerpoint/2010/main" val="203369370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p:bldP spid="26" grpId="0" animBg="1"/>
      <p:bldP spid="27" grpId="0" animBg="1"/>
      <p:bldP spid="20"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611560" y="1340768"/>
          <a:ext cx="2386872" cy="4297389"/>
        </p:xfrm>
        <a:graphic>
          <a:graphicData uri="http://schemas.openxmlformats.org/drawingml/2006/table">
            <a:tbl>
              <a:tblPr rtl="1" firstRow="1" bandRow="1">
                <a:tableStyleId>{7DF18680-E054-41AD-8BC1-D1AEF772440D}</a:tableStyleId>
              </a:tblPr>
              <a:tblGrid>
                <a:gridCol w="1313225"/>
                <a:gridCol w="1073647"/>
              </a:tblGrid>
              <a:tr h="787845">
                <a:tc>
                  <a:txBody>
                    <a:bodyPr/>
                    <a:lstStyle/>
                    <a:p>
                      <a:pPr algn="ctr" rtl="1"/>
                      <a:r>
                        <a:rPr lang="ar-SA" sz="1600" dirty="0" smtClean="0">
                          <a:solidFill>
                            <a:schemeClr val="bg1"/>
                          </a:solidFill>
                        </a:rPr>
                        <a:t>التكرار</a:t>
                      </a:r>
                    </a:p>
                    <a:p>
                      <a:pPr algn="ctr" rtl="1"/>
                      <a:r>
                        <a:rPr lang="ar-SA" sz="1600" dirty="0" smtClean="0">
                          <a:solidFill>
                            <a:schemeClr val="bg1"/>
                          </a:solidFill>
                        </a:rPr>
                        <a:t>(عدد</a:t>
                      </a:r>
                      <a:r>
                        <a:rPr lang="ar-SA" sz="1600" baseline="0" dirty="0" smtClean="0">
                          <a:solidFill>
                            <a:schemeClr val="bg1"/>
                          </a:solidFill>
                        </a:rPr>
                        <a:t> العمال)</a:t>
                      </a:r>
                      <a:endParaRPr lang="ar-SA" sz="1600" dirty="0" smtClean="0">
                        <a:solidFill>
                          <a:schemeClr val="bg1"/>
                        </a:solidFill>
                      </a:endParaRPr>
                    </a:p>
                  </a:txBody>
                  <a:tcPr anchor="ctr"/>
                </a:tc>
                <a:tc>
                  <a:txBody>
                    <a:bodyPr/>
                    <a:lstStyle/>
                    <a:p>
                      <a:pPr algn="ctr" rtl="1"/>
                      <a:r>
                        <a:rPr lang="ar-SA" sz="1400" dirty="0" smtClean="0">
                          <a:solidFill>
                            <a:schemeClr val="bg1"/>
                          </a:solidFill>
                        </a:rPr>
                        <a:t>فئات</a:t>
                      </a:r>
                      <a:r>
                        <a:rPr lang="ar-SA" sz="1400" baseline="0" dirty="0" smtClean="0">
                          <a:solidFill>
                            <a:schemeClr val="bg1"/>
                          </a:solidFill>
                        </a:rPr>
                        <a:t> الأجور</a:t>
                      </a:r>
                      <a:endParaRPr lang="ar-SA" sz="1400" dirty="0">
                        <a:solidFill>
                          <a:schemeClr val="bg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10-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6</a:t>
                      </a:r>
                      <a:endParaRPr lang="ar-SA" sz="1800" dirty="0">
                        <a:solidFill>
                          <a:schemeClr val="tx1"/>
                        </a:solidFill>
                      </a:endParaRPr>
                    </a:p>
                  </a:txBody>
                  <a:tcPr anchor="ctr"/>
                </a:tc>
                <a:tc>
                  <a:txBody>
                    <a:bodyPr/>
                    <a:lstStyle/>
                    <a:p>
                      <a:pPr algn="ctr" rtl="1"/>
                      <a:r>
                        <a:rPr lang="en-US" sz="1800" b="1" dirty="0" smtClean="0">
                          <a:solidFill>
                            <a:schemeClr val="tx1"/>
                          </a:solidFill>
                        </a:rPr>
                        <a:t>20-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10</a:t>
                      </a:r>
                      <a:endParaRPr lang="ar-SA" sz="1800" dirty="0">
                        <a:solidFill>
                          <a:schemeClr val="tx1"/>
                        </a:solidFill>
                      </a:endParaRPr>
                    </a:p>
                  </a:txBody>
                  <a:tcPr anchor="ctr"/>
                </a:tc>
                <a:tc>
                  <a:txBody>
                    <a:bodyPr/>
                    <a:lstStyle/>
                    <a:p>
                      <a:pPr algn="ctr" rtl="1"/>
                      <a:r>
                        <a:rPr lang="en-US" sz="1800" b="1" dirty="0" smtClean="0">
                          <a:solidFill>
                            <a:schemeClr val="tx1"/>
                          </a:solidFill>
                        </a:rPr>
                        <a:t>30-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15</a:t>
                      </a:r>
                      <a:endParaRPr lang="ar-SA" sz="1800" dirty="0">
                        <a:solidFill>
                          <a:schemeClr val="tx1"/>
                        </a:solidFill>
                      </a:endParaRPr>
                    </a:p>
                  </a:txBody>
                  <a:tcPr anchor="ctr"/>
                </a:tc>
                <a:tc>
                  <a:txBody>
                    <a:bodyPr/>
                    <a:lstStyle/>
                    <a:p>
                      <a:pPr algn="ctr" rtl="1"/>
                      <a:r>
                        <a:rPr lang="en-US" sz="1800" b="1" dirty="0" smtClean="0">
                          <a:solidFill>
                            <a:schemeClr val="tx1"/>
                          </a:solidFill>
                        </a:rPr>
                        <a:t>40-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8</a:t>
                      </a:r>
                      <a:endParaRPr lang="ar-SA" sz="1800" dirty="0">
                        <a:solidFill>
                          <a:schemeClr val="tx1"/>
                        </a:solidFill>
                      </a:endParaRPr>
                    </a:p>
                  </a:txBody>
                  <a:tcPr anchor="ctr"/>
                </a:tc>
                <a:tc>
                  <a:txBody>
                    <a:bodyPr/>
                    <a:lstStyle/>
                    <a:p>
                      <a:pPr algn="ctr" rtl="1"/>
                      <a:r>
                        <a:rPr lang="en-US" sz="1800" b="1" dirty="0" smtClean="0">
                          <a:solidFill>
                            <a:schemeClr val="tx1"/>
                          </a:solidFill>
                        </a:rPr>
                        <a:t>50-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a:t>
                      </a:r>
                      <a:endParaRPr lang="ar-SA" sz="1800" dirty="0">
                        <a:solidFill>
                          <a:schemeClr val="tx1"/>
                        </a:solidFill>
                      </a:endParaRPr>
                    </a:p>
                  </a:txBody>
                  <a:tcPr anchor="ctr"/>
                </a:tc>
                <a:tc>
                  <a:txBody>
                    <a:bodyPr/>
                    <a:lstStyle/>
                    <a:p>
                      <a:pPr algn="ctr" rtl="1"/>
                      <a:r>
                        <a:rPr lang="en-US" sz="1800" b="1" dirty="0" smtClean="0">
                          <a:solidFill>
                            <a:schemeClr val="tx1"/>
                          </a:solidFill>
                        </a:rPr>
                        <a:t>60-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3</a:t>
                      </a:r>
                      <a:endParaRPr lang="ar-SA" sz="1800" dirty="0">
                        <a:solidFill>
                          <a:schemeClr val="tx1"/>
                        </a:solidFill>
                      </a:endParaRPr>
                    </a:p>
                  </a:txBody>
                  <a:tcPr anchor="ctr"/>
                </a:tc>
                <a:tc>
                  <a:txBody>
                    <a:bodyPr/>
                    <a:lstStyle/>
                    <a:p>
                      <a:pPr algn="ctr" rtl="1"/>
                      <a:r>
                        <a:rPr lang="en-US" sz="1800" b="1" dirty="0" smtClean="0">
                          <a:solidFill>
                            <a:schemeClr val="tx1"/>
                          </a:solidFill>
                        </a:rPr>
                        <a:t>70-80</a:t>
                      </a:r>
                      <a:endParaRPr lang="ar-SA" sz="1800" b="1" dirty="0">
                        <a:solidFill>
                          <a:schemeClr val="tx1"/>
                        </a:solidFill>
                      </a:endParaRPr>
                    </a:p>
                  </a:txBody>
                  <a:tcPr anchor="ctr"/>
                </a:tc>
              </a:tr>
              <a:tr h="438693">
                <a:tc>
                  <a:txBody>
                    <a:bodyPr/>
                    <a:lstStyle/>
                    <a:p>
                      <a:pPr algn="ctr" rtl="1"/>
                      <a:r>
                        <a:rPr lang="en-US" sz="1800" dirty="0" smtClean="0">
                          <a:solidFill>
                            <a:schemeClr val="tx1"/>
                          </a:solidFill>
                        </a:rPr>
                        <a:t>50</a:t>
                      </a:r>
                      <a:endParaRPr lang="ar-SA" sz="1800" dirty="0">
                        <a:solidFill>
                          <a:schemeClr val="tx1"/>
                        </a:solidFill>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chemeClr val="tx1"/>
                          </a:solidFill>
                        </a:rPr>
                        <a:t>∑</a:t>
                      </a:r>
                    </a:p>
                  </a:txBody>
                  <a:tcPr anchor="ctr"/>
                </a:tc>
              </a:tr>
            </a:tbl>
          </a:graphicData>
        </a:graphic>
      </p:graphicFrame>
      <p:sp>
        <p:nvSpPr>
          <p:cNvPr id="3" name="وسيلة شرح مع سهم إلى الأسفل 2"/>
          <p:cNvSpPr/>
          <p:nvPr/>
        </p:nvSpPr>
        <p:spPr>
          <a:xfrm>
            <a:off x="1913762" y="286059"/>
            <a:ext cx="4392488" cy="720080"/>
          </a:xfrm>
          <a:prstGeom prst="downArrowCallout">
            <a:avLst/>
          </a:prstGeom>
          <a:blipFill>
            <a:blip r:embed="rId2" cstate="print"/>
            <a:tile tx="0" ty="0" sx="100000" sy="100000" flip="none" algn="tl"/>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المثال السابق</a:t>
            </a:r>
            <a:endParaRPr lang="ar-SA" sz="2800" b="1" dirty="0">
              <a:solidFill>
                <a:srgbClr val="002060"/>
              </a:solidFill>
            </a:endParaRPr>
          </a:p>
        </p:txBody>
      </p:sp>
      <p:graphicFrame>
        <p:nvGraphicFramePr>
          <p:cNvPr id="5" name="جدول 4"/>
          <p:cNvGraphicFramePr>
            <a:graphicFrameLocks noGrp="1"/>
          </p:cNvGraphicFramePr>
          <p:nvPr>
            <p:extLst/>
          </p:nvPr>
        </p:nvGraphicFramePr>
        <p:xfrm>
          <a:off x="4474592" y="1340768"/>
          <a:ext cx="936104" cy="4297389"/>
        </p:xfrm>
        <a:graphic>
          <a:graphicData uri="http://schemas.openxmlformats.org/drawingml/2006/table">
            <a:tbl>
              <a:tblPr rtl="1" firstRow="1" bandRow="1">
                <a:tableStyleId>{306799F8-075E-4A3A-A7F6-7FBC6576F1A4}</a:tableStyleId>
              </a:tblPr>
              <a:tblGrid>
                <a:gridCol w="936104"/>
              </a:tblGrid>
              <a:tr h="787845">
                <a:tc>
                  <a:txBody>
                    <a:bodyPr/>
                    <a:lstStyle/>
                    <a:p>
                      <a:pPr algn="ctr" rtl="1"/>
                      <a:r>
                        <a:rPr lang="ar-SA" sz="1600" b="1" dirty="0" err="1" smtClean="0">
                          <a:effectLst>
                            <a:outerShdw blurRad="38100" dist="38100" dir="2700000" algn="tl">
                              <a:srgbClr val="000000">
                                <a:alpha val="43137"/>
                              </a:srgbClr>
                            </a:outerShdw>
                          </a:effectLst>
                        </a:rPr>
                        <a:t>ت.م.ص</a:t>
                      </a:r>
                      <a:endParaRPr lang="ar-SA" sz="1600" b="1" dirty="0" smtClean="0">
                        <a:solidFill>
                          <a:schemeClr val="bg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3</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9</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19</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34</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42</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47</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en-US" sz="1800" b="1" dirty="0" smtClean="0">
                          <a:effectLst>
                            <a:outerShdw blurRad="38100" dist="38100" dir="2700000" algn="tl">
                              <a:srgbClr val="000000">
                                <a:alpha val="43137"/>
                              </a:srgbClr>
                            </a:outerShdw>
                          </a:effectLst>
                        </a:rPr>
                        <a:t>50</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جدول 5"/>
          <p:cNvGraphicFramePr>
            <a:graphicFrameLocks noGrp="1"/>
          </p:cNvGraphicFramePr>
          <p:nvPr>
            <p:extLst/>
          </p:nvPr>
        </p:nvGraphicFramePr>
        <p:xfrm>
          <a:off x="3017664" y="1353468"/>
          <a:ext cx="1440160" cy="4297389"/>
        </p:xfrm>
        <a:graphic>
          <a:graphicData uri="http://schemas.openxmlformats.org/drawingml/2006/table">
            <a:tbl>
              <a:tblPr rtl="1" firstRow="1" bandRow="1">
                <a:tableStyleId>{306799F8-075E-4A3A-A7F6-7FBC6576F1A4}</a:tableStyleId>
              </a:tblPr>
              <a:tblGrid>
                <a:gridCol w="1440160"/>
              </a:tblGrid>
              <a:tr h="78784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effectLst>
                            <a:outerShdw blurRad="38100" dist="38100" dir="2700000" algn="tl">
                              <a:srgbClr val="000000">
                                <a:alpha val="43137"/>
                              </a:srgbClr>
                            </a:outerShdw>
                          </a:effectLst>
                        </a:rPr>
                        <a:t>أقل من الحد الأعلى للفئة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20</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30</a:t>
                      </a:r>
                      <a:endParaRPr lang="ar-SA" sz="1800" b="1" dirty="0" smtClean="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40</a:t>
                      </a:r>
                      <a:endParaRPr lang="ar-SA" sz="1800" b="1" dirty="0" smtClean="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50</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60</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70</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effectLst>
                            <a:outerShdw blurRad="38100" dist="38100" dir="2700000" algn="tl">
                              <a:srgbClr val="000000">
                                <a:alpha val="43137"/>
                              </a:srgbClr>
                            </a:outerShdw>
                          </a:effectLst>
                        </a:rPr>
                        <a:t>أقل من </a:t>
                      </a:r>
                      <a:r>
                        <a:rPr lang="en-US" sz="1800" b="1" dirty="0" smtClean="0">
                          <a:effectLst>
                            <a:outerShdw blurRad="38100" dist="38100" dir="2700000" algn="tl">
                              <a:srgbClr val="000000">
                                <a:alpha val="43137"/>
                              </a:srgbClr>
                            </a:outerShdw>
                          </a:effectLst>
                        </a:rPr>
                        <a:t>80</a:t>
                      </a:r>
                      <a:endParaRPr lang="ar-SA" sz="1800" b="1" dirty="0" smtClean="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693">
                <a:tc>
                  <a:txBody>
                    <a:bodyPr/>
                    <a:lstStyle/>
                    <a:p>
                      <a:pPr algn="ctr" rtl="1"/>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جدول 6"/>
          <p:cNvGraphicFramePr>
            <a:graphicFrameLocks noGrp="1"/>
          </p:cNvGraphicFramePr>
          <p:nvPr>
            <p:extLst/>
          </p:nvPr>
        </p:nvGraphicFramePr>
        <p:xfrm>
          <a:off x="6876256" y="1328068"/>
          <a:ext cx="936104" cy="4297389"/>
        </p:xfrm>
        <a:graphic>
          <a:graphicData uri="http://schemas.openxmlformats.org/drawingml/2006/table">
            <a:tbl>
              <a:tblPr rtl="1" firstRow="1" bandRow="1">
                <a:tableStyleId>{638B1855-1B75-4FBE-930C-398BA8C253C6}</a:tableStyleId>
              </a:tblPr>
              <a:tblGrid>
                <a:gridCol w="936104"/>
              </a:tblGrid>
              <a:tr h="787845">
                <a:tc>
                  <a:txBody>
                    <a:bodyPr/>
                    <a:lstStyle/>
                    <a:p>
                      <a:pPr algn="ctr" rtl="1"/>
                      <a:r>
                        <a:rPr lang="ar-SA" sz="1600" dirty="0" err="1" smtClean="0">
                          <a:effectLst>
                            <a:outerShdw blurRad="38100" dist="38100" dir="2700000" algn="tl">
                              <a:srgbClr val="000000">
                                <a:alpha val="43137"/>
                              </a:srgbClr>
                            </a:outerShdw>
                          </a:effectLst>
                        </a:rPr>
                        <a:t>ت.م.ن</a:t>
                      </a:r>
                      <a:endParaRPr lang="ar-SA" sz="1600" b="1" dirty="0" smtClean="0">
                        <a:solidFill>
                          <a:schemeClr val="bg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50</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47</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41</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31</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16</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8</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0" kern="1200" dirty="0" smtClean="0">
                          <a:solidFill>
                            <a:schemeClr val="lt1"/>
                          </a:solidFill>
                          <a:effectLst>
                            <a:outerShdw blurRad="38100" dist="38100" dir="2700000" algn="tl">
                              <a:srgbClr val="000000">
                                <a:alpha val="43137"/>
                              </a:srgbClr>
                            </a:outerShdw>
                          </a:effectLst>
                          <a:latin typeface="+mn-lt"/>
                          <a:ea typeface="+mn-ea"/>
                          <a:cs typeface="+mn-cs"/>
                        </a:rPr>
                        <a:t>3</a:t>
                      </a:r>
                      <a:endParaRPr lang="ar-SA" sz="1800" b="0" kern="1200" dirty="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bl>
          </a:graphicData>
        </a:graphic>
      </p:graphicFrame>
      <p:graphicFrame>
        <p:nvGraphicFramePr>
          <p:cNvPr id="8" name="جدول 7"/>
          <p:cNvGraphicFramePr>
            <a:graphicFrameLocks noGrp="1"/>
          </p:cNvGraphicFramePr>
          <p:nvPr>
            <p:extLst/>
          </p:nvPr>
        </p:nvGraphicFramePr>
        <p:xfrm>
          <a:off x="5436096" y="1332260"/>
          <a:ext cx="1440160" cy="4297389"/>
        </p:xfrm>
        <a:graphic>
          <a:graphicData uri="http://schemas.openxmlformats.org/drawingml/2006/table">
            <a:tbl>
              <a:tblPr rtl="1" firstRow="1" bandRow="1">
                <a:tableStyleId>{306799F8-075E-4A3A-A7F6-7FBC6576F1A4}</a:tableStyleId>
              </a:tblPr>
              <a:tblGrid>
                <a:gridCol w="1440160"/>
              </a:tblGrid>
              <a:tr h="787845">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b="1" dirty="0" smtClean="0">
                          <a:effectLst>
                            <a:outerShdw blurRad="38100" dist="38100" dir="2700000" algn="tl">
                              <a:srgbClr val="000000">
                                <a:alpha val="43137"/>
                              </a:srgbClr>
                            </a:outerShdw>
                          </a:effectLst>
                        </a:rPr>
                        <a:t>الحد الأدنى للفئة فأكثر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10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20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30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40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50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60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r>
                        <a:rPr lang="en-US" sz="1800" b="1" dirty="0" smtClean="0">
                          <a:effectLst>
                            <a:outerShdw blurRad="38100" dist="38100" dir="2700000" algn="tl">
                              <a:srgbClr val="000000">
                                <a:alpha val="43137"/>
                              </a:srgbClr>
                            </a:outerShdw>
                          </a:effectLst>
                        </a:rPr>
                        <a:t>70</a:t>
                      </a:r>
                      <a:r>
                        <a:rPr lang="ar-SA" sz="1800" b="1" baseline="0" dirty="0" smtClean="0">
                          <a:effectLst>
                            <a:outerShdw blurRad="38100" dist="38100" dir="2700000" algn="tl">
                              <a:srgbClr val="000000">
                                <a:alpha val="43137"/>
                              </a:srgbClr>
                            </a:outerShdw>
                          </a:effectLst>
                        </a:rPr>
                        <a:t>  فأكثر</a:t>
                      </a:r>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r h="438693">
                <a:tc>
                  <a:txBody>
                    <a:bodyPr/>
                    <a:lstStyle/>
                    <a:p>
                      <a:pPr algn="ctr" rtl="1"/>
                      <a:endParaRPr lang="ar-SA" sz="1800" b="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tr>
            </a:tbl>
          </a:graphicData>
        </a:graphic>
      </p:graphicFrame>
    </p:spTree>
    <p:extLst>
      <p:ext uri="{BB962C8B-B14F-4D97-AF65-F5344CB8AC3E}">
        <p14:creationId xmlns:p14="http://schemas.microsoft.com/office/powerpoint/2010/main" val="309902625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p:cNvGrpSpPr/>
          <p:nvPr/>
        </p:nvGrpSpPr>
        <p:grpSpPr>
          <a:xfrm>
            <a:off x="1538138" y="332656"/>
            <a:ext cx="6096000" cy="4064000"/>
            <a:chOff x="1547664" y="1412776"/>
            <a:chExt cx="6096000" cy="4064000"/>
          </a:xfrm>
        </p:grpSpPr>
        <p:graphicFrame>
          <p:nvGraphicFramePr>
            <p:cNvPr id="2" name="مخطط 1"/>
            <p:cNvGraphicFramePr/>
            <p:nvPr>
              <p:extLst/>
            </p:nvPr>
          </p:nvGraphicFramePr>
          <p:xfrm>
            <a:off x="1547664" y="141277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مربع نص 2"/>
            <p:cNvSpPr txBox="1"/>
            <p:nvPr/>
          </p:nvSpPr>
          <p:spPr>
            <a:xfrm>
              <a:off x="2233836" y="5049634"/>
              <a:ext cx="576064" cy="369332"/>
            </a:xfrm>
            <a:prstGeom prst="rect">
              <a:avLst/>
            </a:prstGeom>
            <a:noFill/>
          </p:spPr>
          <p:txBody>
            <a:bodyPr wrap="square" rtlCol="1">
              <a:spAutoFit/>
            </a:bodyPr>
            <a:lstStyle/>
            <a:p>
              <a:r>
                <a:rPr lang="en-US" dirty="0" smtClean="0"/>
                <a:t>10</a:t>
              </a:r>
              <a:endParaRPr lang="ar-SA" dirty="0"/>
            </a:p>
          </p:txBody>
        </p:sp>
        <p:cxnSp>
          <p:nvCxnSpPr>
            <p:cNvPr id="5" name="رابط مستقيم 4"/>
            <p:cNvCxnSpPr/>
            <p:nvPr/>
          </p:nvCxnSpPr>
          <p:spPr>
            <a:xfrm>
              <a:off x="2615084" y="4972918"/>
              <a:ext cx="0" cy="7200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6" name="مربع نص 5"/>
            <p:cNvSpPr txBox="1"/>
            <p:nvPr/>
          </p:nvSpPr>
          <p:spPr>
            <a:xfrm>
              <a:off x="3292748" y="5062200"/>
              <a:ext cx="576064" cy="369332"/>
            </a:xfrm>
            <a:prstGeom prst="rect">
              <a:avLst/>
            </a:prstGeom>
            <a:noFill/>
          </p:spPr>
          <p:txBody>
            <a:bodyPr wrap="square" rtlCol="1">
              <a:spAutoFit/>
            </a:bodyPr>
            <a:lstStyle/>
            <a:p>
              <a:r>
                <a:rPr lang="en-US" dirty="0" smtClean="0"/>
                <a:t>30</a:t>
              </a:r>
              <a:endParaRPr lang="ar-SA" dirty="0"/>
            </a:p>
          </p:txBody>
        </p:sp>
        <p:sp>
          <p:nvSpPr>
            <p:cNvPr id="7" name="مربع نص 6"/>
            <p:cNvSpPr txBox="1"/>
            <p:nvPr/>
          </p:nvSpPr>
          <p:spPr>
            <a:xfrm>
              <a:off x="4345434" y="5072484"/>
              <a:ext cx="576064" cy="369332"/>
            </a:xfrm>
            <a:prstGeom prst="rect">
              <a:avLst/>
            </a:prstGeom>
            <a:noFill/>
          </p:spPr>
          <p:txBody>
            <a:bodyPr wrap="square" rtlCol="1">
              <a:spAutoFit/>
            </a:bodyPr>
            <a:lstStyle/>
            <a:p>
              <a:r>
                <a:rPr lang="en-US" dirty="0"/>
                <a:t>5</a:t>
              </a:r>
              <a:r>
                <a:rPr lang="en-US" dirty="0" smtClean="0"/>
                <a:t>0</a:t>
              </a:r>
              <a:endParaRPr lang="ar-SA" dirty="0"/>
            </a:p>
          </p:txBody>
        </p:sp>
        <p:sp>
          <p:nvSpPr>
            <p:cNvPr id="8" name="مربع نص 7"/>
            <p:cNvSpPr txBox="1"/>
            <p:nvPr/>
          </p:nvSpPr>
          <p:spPr>
            <a:xfrm>
              <a:off x="5425554" y="5072484"/>
              <a:ext cx="576064" cy="369332"/>
            </a:xfrm>
            <a:prstGeom prst="rect">
              <a:avLst/>
            </a:prstGeom>
            <a:noFill/>
          </p:spPr>
          <p:txBody>
            <a:bodyPr wrap="square" rtlCol="1">
              <a:spAutoFit/>
            </a:bodyPr>
            <a:lstStyle/>
            <a:p>
              <a:r>
                <a:rPr lang="en-US" dirty="0"/>
                <a:t>7</a:t>
              </a:r>
              <a:r>
                <a:rPr lang="en-US" dirty="0" smtClean="0"/>
                <a:t>0</a:t>
              </a:r>
              <a:endParaRPr lang="ar-SA" dirty="0"/>
            </a:p>
          </p:txBody>
        </p:sp>
        <p:cxnSp>
          <p:nvCxnSpPr>
            <p:cNvPr id="12" name="رابط مستقيم 11"/>
            <p:cNvCxnSpPr/>
            <p:nvPr/>
          </p:nvCxnSpPr>
          <p:spPr>
            <a:xfrm>
              <a:off x="5796136" y="4963702"/>
              <a:ext cx="0" cy="7200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رابط مستقيم 12"/>
            <p:cNvCxnSpPr/>
            <p:nvPr/>
          </p:nvCxnSpPr>
          <p:spPr>
            <a:xfrm>
              <a:off x="3660180" y="4970818"/>
              <a:ext cx="0" cy="7200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4" name="رابط مستقيم 13"/>
            <p:cNvCxnSpPr/>
            <p:nvPr/>
          </p:nvCxnSpPr>
          <p:spPr>
            <a:xfrm>
              <a:off x="4716016" y="4977634"/>
              <a:ext cx="0" cy="7200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grpSp>
      <p:sp>
        <p:nvSpPr>
          <p:cNvPr id="20" name="مستطيل 19"/>
          <p:cNvSpPr/>
          <p:nvPr/>
        </p:nvSpPr>
        <p:spPr>
          <a:xfrm>
            <a:off x="4706490" y="4869160"/>
            <a:ext cx="3932164"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bg1"/>
                </a:solidFill>
                <a:effectLst>
                  <a:outerShdw blurRad="38100" dist="38100" dir="2700000" algn="tl">
                    <a:srgbClr val="000000">
                      <a:alpha val="43137"/>
                    </a:srgbClr>
                  </a:outerShdw>
                </a:effectLst>
              </a:rPr>
              <a:t>كم عدد العمال الذين تصل أجورهم إلى 25 ريال فأكثر ؟</a:t>
            </a:r>
            <a:endParaRPr lang="ar-SA" sz="1600" b="1" dirty="0">
              <a:solidFill>
                <a:schemeClr val="bg1"/>
              </a:solidFill>
              <a:effectLst>
                <a:outerShdw blurRad="38100" dist="38100" dir="2700000" algn="tl">
                  <a:srgbClr val="000000">
                    <a:alpha val="43137"/>
                  </a:srgbClr>
                </a:outerShdw>
              </a:effectLst>
            </a:endParaRPr>
          </a:p>
        </p:txBody>
      </p:sp>
      <p:cxnSp>
        <p:nvCxnSpPr>
          <p:cNvPr id="22" name="رابط مستقيم 21"/>
          <p:cNvCxnSpPr/>
          <p:nvPr/>
        </p:nvCxnSpPr>
        <p:spPr>
          <a:xfrm flipV="1">
            <a:off x="3445272" y="1724556"/>
            <a:ext cx="0" cy="2196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rot="5400000" flipV="1">
            <a:off x="2747338" y="1022556"/>
            <a:ext cx="0" cy="14040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a:off x="3131840" y="3861048"/>
            <a:ext cx="461514" cy="307777"/>
          </a:xfrm>
          <a:prstGeom prst="rect">
            <a:avLst/>
          </a:prstGeom>
          <a:noFill/>
        </p:spPr>
        <p:txBody>
          <a:bodyPr wrap="square" rtlCol="1">
            <a:spAutoFit/>
          </a:bodyPr>
          <a:lstStyle/>
          <a:p>
            <a:r>
              <a:rPr lang="en-US" sz="1400" dirty="0" smtClean="0">
                <a:solidFill>
                  <a:srgbClr val="FF0000"/>
                </a:solidFill>
              </a:rPr>
              <a:t>25</a:t>
            </a:r>
            <a:endParaRPr lang="ar-SA" sz="1400" dirty="0">
              <a:solidFill>
                <a:srgbClr val="FF0000"/>
              </a:solidFill>
            </a:endParaRPr>
          </a:p>
        </p:txBody>
      </p:sp>
      <p:sp>
        <p:nvSpPr>
          <p:cNvPr id="31" name="مربع نص 30"/>
          <p:cNvSpPr txBox="1"/>
          <p:nvPr/>
        </p:nvSpPr>
        <p:spPr>
          <a:xfrm>
            <a:off x="1583824" y="1570667"/>
            <a:ext cx="461514" cy="307777"/>
          </a:xfrm>
          <a:prstGeom prst="rect">
            <a:avLst/>
          </a:prstGeom>
          <a:noFill/>
        </p:spPr>
        <p:txBody>
          <a:bodyPr wrap="square" rtlCol="1">
            <a:spAutoFit/>
          </a:bodyPr>
          <a:lstStyle/>
          <a:p>
            <a:r>
              <a:rPr lang="en-US" sz="1400" dirty="0" smtClean="0">
                <a:solidFill>
                  <a:srgbClr val="FF0000"/>
                </a:solidFill>
              </a:rPr>
              <a:t>44</a:t>
            </a:r>
            <a:endParaRPr lang="ar-SA" sz="1400" dirty="0">
              <a:solidFill>
                <a:srgbClr val="FF0000"/>
              </a:solidFill>
            </a:endParaRPr>
          </a:p>
        </p:txBody>
      </p:sp>
      <p:sp>
        <p:nvSpPr>
          <p:cNvPr id="32" name="شكل بيضاوي 31"/>
          <p:cNvSpPr/>
          <p:nvPr/>
        </p:nvSpPr>
        <p:spPr>
          <a:xfrm>
            <a:off x="1182414" y="4725144"/>
            <a:ext cx="2124080" cy="864096"/>
          </a:xfrm>
          <a:prstGeom prst="ellipse">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effectLst>
                  <a:outerShdw blurRad="38100" dist="38100" dir="2700000" algn="tl">
                    <a:srgbClr val="000000">
                      <a:alpha val="43137"/>
                    </a:srgbClr>
                  </a:outerShdw>
                </a:effectLst>
              </a:rPr>
              <a:t>44 </a:t>
            </a:r>
            <a:r>
              <a:rPr lang="ar-SA" sz="1600" b="1" dirty="0" smtClean="0">
                <a:effectLst>
                  <a:outerShdw blurRad="38100" dist="38100" dir="2700000" algn="tl">
                    <a:srgbClr val="000000">
                      <a:alpha val="43137"/>
                    </a:srgbClr>
                  </a:outerShdw>
                </a:effectLst>
              </a:rPr>
              <a:t>  عامل</a:t>
            </a:r>
            <a:endParaRPr lang="ar-SA" sz="1600" b="1" dirty="0">
              <a:effectLst>
                <a:outerShdw blurRad="38100" dist="38100" dir="2700000" algn="tl">
                  <a:srgbClr val="000000">
                    <a:alpha val="43137"/>
                  </a:srgbClr>
                </a:outerShdw>
              </a:effectLst>
            </a:endParaRPr>
          </a:p>
        </p:txBody>
      </p:sp>
      <p:sp>
        <p:nvSpPr>
          <p:cNvPr id="34" name="مستطيل 33"/>
          <p:cNvSpPr/>
          <p:nvPr/>
        </p:nvSpPr>
        <p:spPr>
          <a:xfrm>
            <a:off x="4696558" y="5805264"/>
            <a:ext cx="3932164"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bg1"/>
                </a:solidFill>
                <a:effectLst>
                  <a:outerShdw blurRad="38100" dist="38100" dir="2700000" algn="tl">
                    <a:srgbClr val="000000">
                      <a:alpha val="43137"/>
                    </a:srgbClr>
                  </a:outerShdw>
                </a:effectLst>
              </a:rPr>
              <a:t>ما هو الحد الأدنى للأجور الذي بلغه 20 عامل؟</a:t>
            </a:r>
            <a:endParaRPr lang="ar-SA" sz="1600" b="1" dirty="0">
              <a:solidFill>
                <a:schemeClr val="bg1"/>
              </a:solidFill>
              <a:effectLst>
                <a:outerShdw blurRad="38100" dist="38100" dir="2700000" algn="tl">
                  <a:srgbClr val="000000">
                    <a:alpha val="43137"/>
                  </a:srgbClr>
                </a:outerShdw>
              </a:effectLst>
            </a:endParaRPr>
          </a:p>
        </p:txBody>
      </p:sp>
      <p:sp>
        <p:nvSpPr>
          <p:cNvPr id="35" name="شكل بيضاوي 34"/>
          <p:cNvSpPr/>
          <p:nvPr/>
        </p:nvSpPr>
        <p:spPr>
          <a:xfrm>
            <a:off x="1268515" y="5661248"/>
            <a:ext cx="2124080" cy="864096"/>
          </a:xfrm>
          <a:prstGeom prst="ellipse">
            <a:avLst/>
          </a:prstGeom>
          <a:solidFill>
            <a:srgbClr val="00B05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47 </a:t>
            </a:r>
            <a:r>
              <a:rPr lang="ar-SA" sz="1600" b="1" dirty="0" smtClean="0">
                <a:effectLst>
                  <a:outerShdw blurRad="38100" dist="38100" dir="2700000" algn="tl">
                    <a:srgbClr val="000000">
                      <a:alpha val="43137"/>
                    </a:srgbClr>
                  </a:outerShdw>
                </a:effectLst>
              </a:rPr>
              <a:t> ريال</a:t>
            </a:r>
            <a:endParaRPr lang="ar-SA" sz="1600" b="1" dirty="0">
              <a:effectLst>
                <a:outerShdw blurRad="38100" dist="38100" dir="2700000" algn="tl">
                  <a:srgbClr val="000000">
                    <a:alpha val="43137"/>
                  </a:srgbClr>
                </a:outerShdw>
              </a:effectLst>
            </a:endParaRPr>
          </a:p>
        </p:txBody>
      </p:sp>
      <p:cxnSp>
        <p:nvCxnSpPr>
          <p:cNvPr id="37" name="رابط مستقيم 36"/>
          <p:cNvCxnSpPr/>
          <p:nvPr/>
        </p:nvCxnSpPr>
        <p:spPr>
          <a:xfrm>
            <a:off x="2045338" y="2906847"/>
            <a:ext cx="2526662" cy="0"/>
          </a:xfrm>
          <a:prstGeom prst="line">
            <a:avLst/>
          </a:prstGeom>
          <a:ln w="19050">
            <a:solidFill>
              <a:srgbClr val="00CC00"/>
            </a:solidFill>
            <a:prstDash val="dash"/>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a:off x="4068000" y="3417884"/>
            <a:ext cx="100800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9" name="مربع نص 38"/>
          <p:cNvSpPr txBox="1"/>
          <p:nvPr/>
        </p:nvSpPr>
        <p:spPr>
          <a:xfrm>
            <a:off x="4269379" y="3865455"/>
            <a:ext cx="461514" cy="307777"/>
          </a:xfrm>
          <a:prstGeom prst="rect">
            <a:avLst/>
          </a:prstGeom>
          <a:noFill/>
        </p:spPr>
        <p:txBody>
          <a:bodyPr wrap="square" rtlCol="1">
            <a:spAutoFit/>
          </a:bodyPr>
          <a:lstStyle/>
          <a:p>
            <a:r>
              <a:rPr lang="en-US" sz="1400" dirty="0" smtClean="0">
                <a:solidFill>
                  <a:srgbClr val="00B050"/>
                </a:solidFill>
              </a:rPr>
              <a:t>47</a:t>
            </a:r>
            <a:endParaRPr lang="ar-SA" sz="1400" dirty="0">
              <a:solidFill>
                <a:srgbClr val="00B050"/>
              </a:solidFill>
            </a:endParaRPr>
          </a:p>
        </p:txBody>
      </p:sp>
    </p:spTree>
    <p:extLst>
      <p:ext uri="{BB962C8B-B14F-4D97-AF65-F5344CB8AC3E}">
        <p14:creationId xmlns:p14="http://schemas.microsoft.com/office/powerpoint/2010/main" val="159734912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out)">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circle(out)">
                                      <p:cBhvr>
                                        <p:cTn id="6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p:bldP spid="31" grpId="0"/>
      <p:bldP spid="32" grpId="0" animBg="1"/>
      <p:bldP spid="34" grpId="0" animBg="1"/>
      <p:bldP spid="35" grpId="0" animBg="1"/>
      <p:bldP spid="3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7092280" y="74531"/>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effectLst>
                  <a:outerShdw blurRad="38100" dist="38100" dir="2700000" algn="tl">
                    <a:srgbClr val="000000">
                      <a:alpha val="43137"/>
                    </a:srgbClr>
                  </a:outerShdw>
                </a:effectLst>
                <a:latin typeface="Hacen Samra" pitchFamily="2" charset="-78"/>
                <a:cs typeface="Hacen Samra" pitchFamily="2" charset="-78"/>
              </a:rPr>
              <a:t>تمرين</a:t>
            </a:r>
            <a:endParaRPr lang="ar-SA" sz="14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323528" y="404664"/>
            <a:ext cx="6552728" cy="830997"/>
          </a:xfrm>
          <a:prstGeom prst="rect">
            <a:avLst/>
          </a:prstGeom>
          <a:noFill/>
        </p:spPr>
        <p:txBody>
          <a:bodyPr wrap="square" rtlCol="1">
            <a:spAutoFit/>
          </a:bodyPr>
          <a:lstStyle/>
          <a:p>
            <a:r>
              <a:rPr lang="ar-SA" sz="2400" b="1" dirty="0" smtClean="0">
                <a:solidFill>
                  <a:schemeClr val="tx2">
                    <a:lumMod val="75000"/>
                  </a:schemeClr>
                </a:solidFill>
                <a:latin typeface="Hacen Lebanon" pitchFamily="2" charset="-78"/>
                <a:cs typeface="Hacen Lebanon" pitchFamily="2" charset="-78"/>
              </a:rPr>
              <a:t>الجدول التالي يوضح توزيع عينة من 100 موظف حسب فئات الزيادة في الراتب بالريال</a:t>
            </a:r>
            <a:endParaRPr lang="ar-SA" sz="2400" b="1" dirty="0">
              <a:solidFill>
                <a:schemeClr val="tx2">
                  <a:lumMod val="75000"/>
                </a:schemeClr>
              </a:solidFill>
              <a:latin typeface="Hacen Lebanon" pitchFamily="2" charset="-78"/>
              <a:cs typeface="Hacen Lebanon" pitchFamily="2" charset="-78"/>
            </a:endParaRPr>
          </a:p>
        </p:txBody>
      </p:sp>
      <p:graphicFrame>
        <p:nvGraphicFramePr>
          <p:cNvPr id="5" name="جدول 4"/>
          <p:cNvGraphicFramePr>
            <a:graphicFrameLocks noGrp="1"/>
          </p:cNvGraphicFramePr>
          <p:nvPr>
            <p:extLst/>
          </p:nvPr>
        </p:nvGraphicFramePr>
        <p:xfrm>
          <a:off x="467544" y="1844824"/>
          <a:ext cx="7920880" cy="949960"/>
        </p:xfrm>
        <a:graphic>
          <a:graphicData uri="http://schemas.openxmlformats.org/drawingml/2006/table">
            <a:tbl>
              <a:tblPr rtl="1" firstRow="1" bandRow="1">
                <a:tableStyleId>{21E4AEA4-8DFA-4A89-87EB-49C32662AFE0}</a:tableStyleId>
              </a:tblPr>
              <a:tblGrid>
                <a:gridCol w="990110"/>
                <a:gridCol w="990110"/>
                <a:gridCol w="990110"/>
                <a:gridCol w="990110"/>
                <a:gridCol w="990110"/>
                <a:gridCol w="990110"/>
                <a:gridCol w="990110"/>
                <a:gridCol w="990110"/>
              </a:tblGrid>
              <a:tr h="370840">
                <a:tc>
                  <a:txBody>
                    <a:bodyPr/>
                    <a:lstStyle/>
                    <a:p>
                      <a:pPr algn="ctr" rtl="1"/>
                      <a:r>
                        <a:rPr lang="en-US" sz="1600" dirty="0" smtClean="0"/>
                        <a:t>90 -</a:t>
                      </a:r>
                      <a:endParaRPr lang="ar-SA" sz="1600" dirty="0"/>
                    </a:p>
                  </a:txBody>
                  <a:tcPr anchor="ctr"/>
                </a:tc>
                <a:tc>
                  <a:txBody>
                    <a:bodyPr/>
                    <a:lstStyle/>
                    <a:p>
                      <a:pPr algn="ctr" rtl="1"/>
                      <a:r>
                        <a:rPr lang="en-US" sz="1600" dirty="0" smtClean="0"/>
                        <a:t>80 -</a:t>
                      </a:r>
                      <a:endParaRPr lang="ar-SA" sz="1600" dirty="0"/>
                    </a:p>
                  </a:txBody>
                  <a:tcPr anchor="ctr"/>
                </a:tc>
                <a:tc>
                  <a:txBody>
                    <a:bodyPr/>
                    <a:lstStyle/>
                    <a:p>
                      <a:pPr algn="ctr" rtl="1"/>
                      <a:r>
                        <a:rPr lang="en-US" sz="1600" dirty="0" smtClean="0"/>
                        <a:t>70 -</a:t>
                      </a:r>
                      <a:endParaRPr lang="ar-SA" sz="1600" dirty="0"/>
                    </a:p>
                  </a:txBody>
                  <a:tcPr anchor="ctr"/>
                </a:tc>
                <a:tc>
                  <a:txBody>
                    <a:bodyPr/>
                    <a:lstStyle/>
                    <a:p>
                      <a:pPr algn="ctr" rtl="1"/>
                      <a:r>
                        <a:rPr lang="en-US" sz="1600" dirty="0" smtClean="0"/>
                        <a:t>60 -</a:t>
                      </a:r>
                      <a:endParaRPr lang="ar-SA" sz="1600" dirty="0"/>
                    </a:p>
                  </a:txBody>
                  <a:tcPr anchor="ctr"/>
                </a:tc>
                <a:tc>
                  <a:txBody>
                    <a:bodyPr/>
                    <a:lstStyle/>
                    <a:p>
                      <a:pPr algn="ctr" rtl="1"/>
                      <a:r>
                        <a:rPr lang="en-US" sz="1600" dirty="0" smtClean="0"/>
                        <a:t>50 -</a:t>
                      </a:r>
                      <a:endParaRPr lang="ar-SA" sz="1600" dirty="0"/>
                    </a:p>
                  </a:txBody>
                  <a:tcPr anchor="ctr"/>
                </a:tc>
                <a:tc>
                  <a:txBody>
                    <a:bodyPr/>
                    <a:lstStyle/>
                    <a:p>
                      <a:pPr algn="ctr" rtl="1"/>
                      <a:r>
                        <a:rPr lang="en-US" sz="1600" dirty="0" smtClean="0"/>
                        <a:t>40 -</a:t>
                      </a:r>
                      <a:endParaRPr lang="ar-SA" sz="1600" dirty="0"/>
                    </a:p>
                  </a:txBody>
                  <a:tcPr anchor="ctr"/>
                </a:tc>
                <a:tc>
                  <a:txBody>
                    <a:bodyPr/>
                    <a:lstStyle/>
                    <a:p>
                      <a:pPr algn="ctr" rtl="1"/>
                      <a:r>
                        <a:rPr lang="en-US" sz="1600" dirty="0" smtClean="0"/>
                        <a:t>30 -</a:t>
                      </a:r>
                      <a:endParaRPr lang="ar-SA" sz="1600" dirty="0"/>
                    </a:p>
                  </a:txBody>
                  <a:tcPr anchor="ctr"/>
                </a:tc>
                <a:tc>
                  <a:txBody>
                    <a:bodyPr/>
                    <a:lstStyle/>
                    <a:p>
                      <a:pPr algn="ctr" rtl="1"/>
                      <a:r>
                        <a:rPr lang="ar-SA" sz="1600" dirty="0" smtClean="0"/>
                        <a:t>فئات</a:t>
                      </a:r>
                      <a:r>
                        <a:rPr lang="ar-SA" sz="1600" baseline="0" dirty="0" smtClean="0"/>
                        <a:t> الزيادة</a:t>
                      </a:r>
                      <a:endParaRPr lang="ar-SA" sz="1600" dirty="0"/>
                    </a:p>
                  </a:txBody>
                  <a:tcPr anchor="ctr"/>
                </a:tc>
              </a:tr>
              <a:tr h="370840">
                <a:tc>
                  <a:txBody>
                    <a:bodyPr/>
                    <a:lstStyle/>
                    <a:p>
                      <a:pPr algn="ctr" rtl="1"/>
                      <a:r>
                        <a:rPr lang="en-US" sz="1600" dirty="0" smtClean="0"/>
                        <a:t>4</a:t>
                      </a:r>
                      <a:endParaRPr lang="ar-SA" sz="1600" dirty="0"/>
                    </a:p>
                  </a:txBody>
                  <a:tcPr anchor="ctr"/>
                </a:tc>
                <a:tc>
                  <a:txBody>
                    <a:bodyPr/>
                    <a:lstStyle/>
                    <a:p>
                      <a:pPr algn="ctr" rtl="1"/>
                      <a:r>
                        <a:rPr lang="en-US" sz="1600" dirty="0" smtClean="0"/>
                        <a:t>8</a:t>
                      </a:r>
                      <a:endParaRPr lang="ar-SA" sz="1600" dirty="0"/>
                    </a:p>
                  </a:txBody>
                  <a:tcPr anchor="ctr"/>
                </a:tc>
                <a:tc>
                  <a:txBody>
                    <a:bodyPr/>
                    <a:lstStyle/>
                    <a:p>
                      <a:pPr algn="ctr" rtl="1"/>
                      <a:r>
                        <a:rPr lang="en-US" sz="1600" dirty="0" smtClean="0"/>
                        <a:t>17</a:t>
                      </a:r>
                      <a:endParaRPr lang="ar-SA" sz="1600" dirty="0"/>
                    </a:p>
                  </a:txBody>
                  <a:tcPr anchor="ctr"/>
                </a:tc>
                <a:tc>
                  <a:txBody>
                    <a:bodyPr/>
                    <a:lstStyle/>
                    <a:p>
                      <a:pPr algn="ctr" rtl="1"/>
                      <a:r>
                        <a:rPr lang="en-US" sz="1600" dirty="0" smtClean="0"/>
                        <a:t>36</a:t>
                      </a:r>
                      <a:endParaRPr lang="ar-SA" sz="1600" dirty="0"/>
                    </a:p>
                  </a:txBody>
                  <a:tcPr anchor="ctr"/>
                </a:tc>
                <a:tc>
                  <a:txBody>
                    <a:bodyPr/>
                    <a:lstStyle/>
                    <a:p>
                      <a:pPr algn="ctr" rtl="1"/>
                      <a:r>
                        <a:rPr lang="en-US" sz="1600" dirty="0" smtClean="0"/>
                        <a:t>20</a:t>
                      </a:r>
                      <a:endParaRPr lang="ar-SA" sz="1600" dirty="0"/>
                    </a:p>
                  </a:txBody>
                  <a:tcPr anchor="ctr"/>
                </a:tc>
                <a:tc>
                  <a:txBody>
                    <a:bodyPr/>
                    <a:lstStyle/>
                    <a:p>
                      <a:pPr algn="ctr" rtl="1"/>
                      <a:r>
                        <a:rPr lang="en-US" sz="1600" dirty="0" smtClean="0"/>
                        <a:t>11</a:t>
                      </a:r>
                      <a:endParaRPr lang="ar-SA" sz="1600" dirty="0"/>
                    </a:p>
                  </a:txBody>
                  <a:tcPr anchor="ctr"/>
                </a:tc>
                <a:tc>
                  <a:txBody>
                    <a:bodyPr/>
                    <a:lstStyle/>
                    <a:p>
                      <a:pPr algn="ctr" rtl="1"/>
                      <a:r>
                        <a:rPr lang="en-US" sz="1600" dirty="0" smtClean="0"/>
                        <a:t>4</a:t>
                      </a:r>
                      <a:endParaRPr lang="ar-SA" sz="1600" dirty="0"/>
                    </a:p>
                  </a:txBody>
                  <a:tcPr anchor="ctr"/>
                </a:tc>
                <a:tc>
                  <a:txBody>
                    <a:bodyPr/>
                    <a:lstStyle/>
                    <a:p>
                      <a:pPr algn="ctr" rtl="1"/>
                      <a:r>
                        <a:rPr lang="ar-SA" sz="1600" dirty="0" smtClean="0"/>
                        <a:t>عدد</a:t>
                      </a:r>
                      <a:r>
                        <a:rPr lang="ar-SA" sz="1600" baseline="0" dirty="0" smtClean="0"/>
                        <a:t> الموظفين</a:t>
                      </a:r>
                      <a:endParaRPr lang="ar-SA" sz="1600" dirty="0"/>
                    </a:p>
                  </a:txBody>
                  <a:tcPr anchor="ctr"/>
                </a:tc>
              </a:tr>
            </a:tbl>
          </a:graphicData>
        </a:graphic>
      </p:graphicFrame>
      <p:sp>
        <p:nvSpPr>
          <p:cNvPr id="6" name="مربع نص 5"/>
          <p:cNvSpPr txBox="1"/>
          <p:nvPr/>
        </p:nvSpPr>
        <p:spPr>
          <a:xfrm>
            <a:off x="827584" y="4077072"/>
            <a:ext cx="741682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smtClean="0">
                <a:solidFill>
                  <a:schemeClr val="tx2">
                    <a:lumMod val="75000"/>
                  </a:schemeClr>
                </a:solidFill>
                <a:latin typeface="Hacen Lebanon" pitchFamily="2" charset="-78"/>
                <a:cs typeface="Hacen Lebanon" pitchFamily="2" charset="-78"/>
              </a:rPr>
              <a:t>ارسمي المنحنى المتجمع النازل و منه أوجدي ما يلي:</a:t>
            </a:r>
          </a:p>
          <a:p>
            <a:pPr marL="342900" indent="-342900">
              <a:buFont typeface="Arial" pitchFamily="34" charset="0"/>
              <a:buChar char="•"/>
            </a:pPr>
            <a:r>
              <a:rPr lang="ar-SA" sz="2400" b="1" dirty="0" smtClean="0">
                <a:solidFill>
                  <a:schemeClr val="tx2">
                    <a:lumMod val="75000"/>
                  </a:schemeClr>
                </a:solidFill>
                <a:latin typeface="Hacen Lebanon" pitchFamily="2" charset="-78"/>
                <a:cs typeface="Hacen Lebanon" pitchFamily="2" charset="-78"/>
              </a:rPr>
              <a:t>عدد الموظفين الذين </a:t>
            </a:r>
            <a:r>
              <a:rPr lang="ar-SA" sz="2400" b="1" dirty="0">
                <a:solidFill>
                  <a:schemeClr val="tx2">
                    <a:lumMod val="75000"/>
                  </a:schemeClr>
                </a:solidFill>
                <a:latin typeface="Hacen Lebanon" pitchFamily="2" charset="-78"/>
                <a:cs typeface="Hacen Lebanon" pitchFamily="2" charset="-78"/>
              </a:rPr>
              <a:t> </a:t>
            </a:r>
            <a:r>
              <a:rPr lang="ar-SA" sz="2400" b="1" dirty="0" smtClean="0">
                <a:solidFill>
                  <a:schemeClr val="tx2">
                    <a:lumMod val="75000"/>
                  </a:schemeClr>
                </a:solidFill>
                <a:latin typeface="Hacen Lebanon" pitchFamily="2" charset="-78"/>
                <a:cs typeface="Hacen Lebanon" pitchFamily="2" charset="-78"/>
              </a:rPr>
              <a:t>تصل الزيادة في أجورهم إلى 45 فأكثر.</a:t>
            </a:r>
          </a:p>
          <a:p>
            <a:pPr marL="342900" indent="-342900">
              <a:buFont typeface="Arial" pitchFamily="34" charset="0"/>
              <a:buChar char="•"/>
            </a:pPr>
            <a:r>
              <a:rPr lang="ar-SA" sz="2400" b="1" dirty="0" smtClean="0">
                <a:solidFill>
                  <a:schemeClr val="tx2">
                    <a:lumMod val="75000"/>
                  </a:schemeClr>
                </a:solidFill>
                <a:latin typeface="Hacen Lebanon" pitchFamily="2" charset="-78"/>
                <a:cs typeface="Hacen Lebanon" pitchFamily="2" charset="-78"/>
              </a:rPr>
              <a:t>الحد الأدنى للزيادة  الذي بلغه 40 عامل.</a:t>
            </a:r>
            <a:endParaRPr lang="ar-SA" sz="2400" b="1" dirty="0">
              <a:solidFill>
                <a:schemeClr val="tx2">
                  <a:lumMod val="75000"/>
                </a:schemeClr>
              </a:solidFill>
              <a:latin typeface="Hacen Lebanon" pitchFamily="2" charset="-78"/>
              <a:cs typeface="Hacen Lebanon" pitchFamily="2" charset="-78"/>
            </a:endParaRPr>
          </a:p>
        </p:txBody>
      </p:sp>
    </p:spTree>
    <p:extLst>
      <p:ext uri="{BB962C8B-B14F-4D97-AF65-F5344CB8AC3E}">
        <p14:creationId xmlns:p14="http://schemas.microsoft.com/office/powerpoint/2010/main" val="3806272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nvPr>
        </p:nvGraphicFramePr>
        <p:xfrm>
          <a:off x="2051720" y="980728"/>
          <a:ext cx="2520280" cy="4427962"/>
        </p:xfrm>
        <a:graphic>
          <a:graphicData uri="http://schemas.openxmlformats.org/drawingml/2006/table">
            <a:tbl>
              <a:tblPr rtl="1" firstRow="1" bandRow="1">
                <a:tableStyleId>{93296810-A885-4BE3-A3E7-6D5BEEA58F35}</a:tableStyleId>
              </a:tblPr>
              <a:tblGrid>
                <a:gridCol w="1260140"/>
                <a:gridCol w="1260140"/>
              </a:tblGrid>
              <a:tr h="813418">
                <a:tc>
                  <a:txBody>
                    <a:bodyPr/>
                    <a:lstStyle/>
                    <a:p>
                      <a:pPr algn="ctr" rtl="1"/>
                      <a:r>
                        <a:rPr lang="ar-SA" sz="1600" dirty="0" smtClean="0"/>
                        <a:t>عدد الموظفين</a:t>
                      </a:r>
                      <a:endParaRPr lang="ar-SA" sz="1600" b="1" dirty="0">
                        <a:solidFill>
                          <a:schemeClr val="tx1"/>
                        </a:solidFill>
                      </a:endParaRPr>
                    </a:p>
                  </a:txBody>
                  <a:tcPr anchor="ctr"/>
                </a:tc>
                <a:tc>
                  <a:txBody>
                    <a:bodyPr/>
                    <a:lstStyle/>
                    <a:p>
                      <a:pPr algn="ctr" rtl="1"/>
                      <a:r>
                        <a:rPr lang="ar-SA" sz="1600" dirty="0" smtClean="0"/>
                        <a:t>فئات الزيادة</a:t>
                      </a:r>
                      <a:endParaRPr lang="ar-SA" sz="1600" b="1" dirty="0">
                        <a:solidFill>
                          <a:schemeClr val="tx1"/>
                        </a:solidFill>
                      </a:endParaRPr>
                    </a:p>
                  </a:txBody>
                  <a:tcPr anchor="ctr"/>
                </a:tc>
              </a:tr>
              <a:tr h="451818">
                <a:tc>
                  <a:txBody>
                    <a:bodyPr/>
                    <a:lstStyle/>
                    <a:p>
                      <a:pPr algn="ctr" rtl="1"/>
                      <a:r>
                        <a:rPr lang="en-US" sz="1600" dirty="0" smtClean="0"/>
                        <a:t>4</a:t>
                      </a:r>
                      <a:endParaRPr lang="ar-SA" sz="1600" b="1" dirty="0">
                        <a:solidFill>
                          <a:schemeClr val="tx1"/>
                        </a:solidFill>
                      </a:endParaRPr>
                    </a:p>
                  </a:txBody>
                  <a:tcPr anchor="ctr"/>
                </a:tc>
                <a:tc>
                  <a:txBody>
                    <a:bodyPr/>
                    <a:lstStyle/>
                    <a:p>
                      <a:pPr algn="ctr" rtl="1"/>
                      <a:r>
                        <a:rPr lang="en-US" sz="1600" b="0" dirty="0" smtClean="0">
                          <a:solidFill>
                            <a:schemeClr val="dk1"/>
                          </a:solidFill>
                        </a:rPr>
                        <a:t>30-</a:t>
                      </a:r>
                      <a:endParaRPr lang="ar-SA" sz="1600" b="1" dirty="0">
                        <a:solidFill>
                          <a:schemeClr val="tx1"/>
                        </a:solidFill>
                      </a:endParaRPr>
                    </a:p>
                  </a:txBody>
                  <a:tcPr anchor="ctr"/>
                </a:tc>
              </a:tr>
              <a:tr h="451818">
                <a:tc>
                  <a:txBody>
                    <a:bodyPr/>
                    <a:lstStyle/>
                    <a:p>
                      <a:pPr algn="ctr" rtl="1"/>
                      <a:r>
                        <a:rPr lang="en-US" sz="1600" dirty="0" smtClean="0"/>
                        <a:t>11</a:t>
                      </a:r>
                      <a:endParaRPr lang="ar-SA" sz="1600" b="1" dirty="0">
                        <a:solidFill>
                          <a:schemeClr val="tx1"/>
                        </a:solidFill>
                      </a:endParaRPr>
                    </a:p>
                  </a:txBody>
                  <a:tcPr anchor="ctr"/>
                </a:tc>
                <a:tc>
                  <a:txBody>
                    <a:bodyPr/>
                    <a:lstStyle/>
                    <a:p>
                      <a:pPr algn="ctr" rtl="1"/>
                      <a:r>
                        <a:rPr lang="en-US" sz="1600" b="0" dirty="0" smtClean="0">
                          <a:solidFill>
                            <a:schemeClr val="dk1"/>
                          </a:solidFill>
                        </a:rPr>
                        <a:t>40-</a:t>
                      </a:r>
                      <a:endParaRPr lang="ar-SA" sz="1600" b="1" dirty="0">
                        <a:solidFill>
                          <a:schemeClr val="tx1"/>
                        </a:solidFill>
                      </a:endParaRPr>
                    </a:p>
                  </a:txBody>
                  <a:tcPr anchor="ctr"/>
                </a:tc>
              </a:tr>
              <a:tr h="451818">
                <a:tc>
                  <a:txBody>
                    <a:bodyPr/>
                    <a:lstStyle/>
                    <a:p>
                      <a:pPr algn="ctr" rtl="1"/>
                      <a:r>
                        <a:rPr lang="en-US" sz="1600" dirty="0" smtClean="0"/>
                        <a:t>20</a:t>
                      </a:r>
                      <a:endParaRPr lang="ar-SA" sz="1600" b="1" dirty="0">
                        <a:solidFill>
                          <a:schemeClr val="tx1"/>
                        </a:solidFill>
                      </a:endParaRPr>
                    </a:p>
                  </a:txBody>
                  <a:tcPr anchor="ctr"/>
                </a:tc>
                <a:tc>
                  <a:txBody>
                    <a:bodyPr/>
                    <a:lstStyle/>
                    <a:p>
                      <a:pPr algn="ctr" rtl="1"/>
                      <a:r>
                        <a:rPr lang="en-US" sz="1600" b="0" dirty="0" smtClean="0">
                          <a:solidFill>
                            <a:schemeClr val="tx1"/>
                          </a:solidFill>
                        </a:rPr>
                        <a:t>50-</a:t>
                      </a:r>
                      <a:endParaRPr lang="ar-SA" sz="1600" b="0" dirty="0">
                        <a:solidFill>
                          <a:schemeClr val="tx1"/>
                        </a:solidFill>
                      </a:endParaRPr>
                    </a:p>
                  </a:txBody>
                  <a:tcPr anchor="ctr"/>
                </a:tc>
              </a:tr>
              <a:tr h="451818">
                <a:tc>
                  <a:txBody>
                    <a:bodyPr/>
                    <a:lstStyle/>
                    <a:p>
                      <a:pPr algn="ctr" rtl="1"/>
                      <a:r>
                        <a:rPr lang="en-US" sz="1600" dirty="0" smtClean="0"/>
                        <a:t>36</a:t>
                      </a:r>
                      <a:endParaRPr lang="ar-SA" sz="1600" b="1" dirty="0">
                        <a:solidFill>
                          <a:schemeClr val="tx1"/>
                        </a:solidFill>
                      </a:endParaRPr>
                    </a:p>
                  </a:txBody>
                  <a:tcPr anchor="ctr"/>
                </a:tc>
                <a:tc>
                  <a:txBody>
                    <a:bodyPr/>
                    <a:lstStyle/>
                    <a:p>
                      <a:pPr algn="ctr" rtl="1"/>
                      <a:r>
                        <a:rPr lang="en-US" sz="1600" b="0" dirty="0" smtClean="0">
                          <a:solidFill>
                            <a:schemeClr val="dk1"/>
                          </a:solidFill>
                        </a:rPr>
                        <a:t>60-</a:t>
                      </a:r>
                      <a:endParaRPr lang="ar-SA" sz="1600" b="1" dirty="0">
                        <a:solidFill>
                          <a:schemeClr val="tx1"/>
                        </a:solidFill>
                      </a:endParaRPr>
                    </a:p>
                  </a:txBody>
                  <a:tcPr anchor="ctr"/>
                </a:tc>
              </a:tr>
              <a:tr h="451818">
                <a:tc>
                  <a:txBody>
                    <a:bodyPr/>
                    <a:lstStyle/>
                    <a:p>
                      <a:pPr algn="ctr" rtl="1"/>
                      <a:r>
                        <a:rPr lang="en-US" sz="1600" dirty="0" smtClean="0"/>
                        <a:t>17</a:t>
                      </a:r>
                      <a:endParaRPr lang="ar-SA" sz="1600" b="1" dirty="0">
                        <a:solidFill>
                          <a:schemeClr val="tx1"/>
                        </a:solidFill>
                      </a:endParaRPr>
                    </a:p>
                  </a:txBody>
                  <a:tcPr anchor="ctr"/>
                </a:tc>
                <a:tc>
                  <a:txBody>
                    <a:bodyPr/>
                    <a:lstStyle/>
                    <a:p>
                      <a:pPr algn="ctr" rtl="1"/>
                      <a:r>
                        <a:rPr lang="en-US" sz="1600" b="0" dirty="0" smtClean="0">
                          <a:solidFill>
                            <a:schemeClr val="dk1"/>
                          </a:solidFill>
                        </a:rPr>
                        <a:t>70-</a:t>
                      </a:r>
                      <a:endParaRPr lang="ar-SA" sz="1600" b="1" dirty="0">
                        <a:solidFill>
                          <a:schemeClr val="tx1"/>
                        </a:solidFill>
                      </a:endParaRPr>
                    </a:p>
                  </a:txBody>
                  <a:tcPr anchor="ctr"/>
                </a:tc>
              </a:tr>
              <a:tr h="451818">
                <a:tc>
                  <a:txBody>
                    <a:bodyPr/>
                    <a:lstStyle/>
                    <a:p>
                      <a:pPr algn="ctr" rtl="1"/>
                      <a:r>
                        <a:rPr lang="en-US" sz="1600" dirty="0" smtClean="0"/>
                        <a:t>8</a:t>
                      </a:r>
                      <a:endParaRPr lang="ar-SA" sz="1600" b="1" dirty="0">
                        <a:solidFill>
                          <a:schemeClr val="tx1"/>
                        </a:solidFill>
                      </a:endParaRPr>
                    </a:p>
                  </a:txBody>
                  <a:tcPr anchor="ctr"/>
                </a:tc>
                <a:tc>
                  <a:txBody>
                    <a:bodyPr/>
                    <a:lstStyle/>
                    <a:p>
                      <a:pPr algn="ctr" rtl="1"/>
                      <a:r>
                        <a:rPr lang="en-US" sz="1600" b="0" dirty="0" smtClean="0">
                          <a:solidFill>
                            <a:schemeClr val="tx1"/>
                          </a:solidFill>
                        </a:rPr>
                        <a:t>80-</a:t>
                      </a:r>
                      <a:endParaRPr lang="ar-SA" sz="1600" b="0" dirty="0">
                        <a:solidFill>
                          <a:schemeClr val="tx1"/>
                        </a:solidFill>
                      </a:endParaRPr>
                    </a:p>
                  </a:txBody>
                  <a:tcPr anchor="ctr"/>
                </a:tc>
              </a:tr>
              <a:tr h="451818">
                <a:tc>
                  <a:txBody>
                    <a:bodyPr/>
                    <a:lstStyle/>
                    <a:p>
                      <a:pPr algn="ctr" rtl="1"/>
                      <a:r>
                        <a:rPr lang="en-US" sz="1600" b="1" dirty="0" smtClean="0">
                          <a:solidFill>
                            <a:schemeClr val="tx1"/>
                          </a:solidFill>
                        </a:rPr>
                        <a:t>4</a:t>
                      </a:r>
                      <a:endParaRPr lang="ar-SA" sz="1600" b="1" dirty="0">
                        <a:solidFill>
                          <a:schemeClr val="tx1"/>
                        </a:solidFill>
                      </a:endParaRPr>
                    </a:p>
                  </a:txBody>
                  <a:tcPr anchor="ctr"/>
                </a:tc>
                <a:tc>
                  <a:txBody>
                    <a:bodyPr/>
                    <a:lstStyle/>
                    <a:p>
                      <a:pPr algn="ctr" rtl="1"/>
                      <a:r>
                        <a:rPr lang="en-US" sz="1600" b="0" dirty="0" smtClean="0">
                          <a:solidFill>
                            <a:schemeClr val="tx1"/>
                          </a:solidFill>
                        </a:rPr>
                        <a:t>90-</a:t>
                      </a:r>
                      <a:endParaRPr lang="ar-SA" sz="1600" b="0" dirty="0">
                        <a:solidFill>
                          <a:schemeClr val="tx1"/>
                        </a:solidFill>
                      </a:endParaRPr>
                    </a:p>
                  </a:txBody>
                  <a:tcPr anchor="ctr"/>
                </a:tc>
              </a:tr>
              <a:tr h="451818">
                <a:tc>
                  <a:txBody>
                    <a:bodyPr/>
                    <a:lstStyle/>
                    <a:p>
                      <a:pPr algn="ctr" rtl="1"/>
                      <a:r>
                        <a:rPr lang="en-US" sz="1600" b="1" dirty="0" smtClean="0">
                          <a:solidFill>
                            <a:schemeClr val="tx1"/>
                          </a:solidFill>
                        </a:rPr>
                        <a:t>100</a:t>
                      </a:r>
                      <a:endParaRPr lang="ar-SA" sz="1600" b="1" dirty="0">
                        <a:solidFill>
                          <a:schemeClr val="tx1"/>
                        </a:solidFill>
                      </a:endParaRPr>
                    </a:p>
                  </a:txBody>
                  <a:tcPr anchor="ctr"/>
                </a:tc>
                <a:tc>
                  <a:txBody>
                    <a:bodyPr/>
                    <a:lstStyle/>
                    <a:p>
                      <a:pPr algn="ctr" rtl="1"/>
                      <a:r>
                        <a:rPr lang="ar-SA" sz="1600" b="0" dirty="0" smtClean="0">
                          <a:solidFill>
                            <a:schemeClr val="tx1"/>
                          </a:solidFill>
                        </a:rPr>
                        <a:t>∑</a:t>
                      </a:r>
                      <a:endParaRPr lang="ar-SA" sz="1600" b="0" dirty="0">
                        <a:solidFill>
                          <a:schemeClr val="tx1"/>
                        </a:solidFill>
                      </a:endParaRPr>
                    </a:p>
                  </a:txBody>
                  <a:tcPr anchor="ctr"/>
                </a:tc>
              </a:tr>
            </a:tbl>
          </a:graphicData>
        </a:graphic>
      </p:graphicFrame>
      <p:graphicFrame>
        <p:nvGraphicFramePr>
          <p:cNvPr id="3" name="جدول 2"/>
          <p:cNvGraphicFramePr>
            <a:graphicFrameLocks noGrp="1"/>
          </p:cNvGraphicFramePr>
          <p:nvPr>
            <p:extLst/>
          </p:nvPr>
        </p:nvGraphicFramePr>
        <p:xfrm>
          <a:off x="4572000" y="980728"/>
          <a:ext cx="1260140" cy="4427962"/>
        </p:xfrm>
        <a:graphic>
          <a:graphicData uri="http://schemas.openxmlformats.org/drawingml/2006/table">
            <a:tbl>
              <a:tblPr rtl="1" firstRow="1" bandRow="1">
                <a:tableStyleId>{93296810-A885-4BE3-A3E7-6D5BEEA58F35}</a:tableStyleId>
              </a:tblPr>
              <a:tblGrid>
                <a:gridCol w="1260140"/>
              </a:tblGrid>
              <a:tr h="813418">
                <a:tc>
                  <a:txBody>
                    <a:bodyPr/>
                    <a:lstStyle/>
                    <a:p>
                      <a:pPr algn="ctr" rtl="1"/>
                      <a:r>
                        <a:rPr lang="ar-SA" sz="1600" dirty="0" smtClean="0"/>
                        <a:t>الحد الأدنى للفئة فأكثر</a:t>
                      </a:r>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600" b="1" dirty="0" smtClean="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bl>
          </a:graphicData>
        </a:graphic>
      </p:graphicFrame>
      <p:graphicFrame>
        <p:nvGraphicFramePr>
          <p:cNvPr id="4" name="جدول 3"/>
          <p:cNvGraphicFramePr>
            <a:graphicFrameLocks noGrp="1"/>
          </p:cNvGraphicFramePr>
          <p:nvPr>
            <p:extLst/>
          </p:nvPr>
        </p:nvGraphicFramePr>
        <p:xfrm>
          <a:off x="5796136" y="980728"/>
          <a:ext cx="1260140" cy="4427962"/>
        </p:xfrm>
        <a:graphic>
          <a:graphicData uri="http://schemas.openxmlformats.org/drawingml/2006/table">
            <a:tbl>
              <a:tblPr rtl="1" firstRow="1" bandRow="1">
                <a:tableStyleId>{93296810-A885-4BE3-A3E7-6D5BEEA58F35}</a:tableStyleId>
              </a:tblPr>
              <a:tblGrid>
                <a:gridCol w="1260140"/>
              </a:tblGrid>
              <a:tr h="813418">
                <a:tc>
                  <a:txBody>
                    <a:bodyPr/>
                    <a:lstStyle/>
                    <a:p>
                      <a:pPr algn="ctr" rtl="1"/>
                      <a:r>
                        <a:rPr lang="ar-SA" sz="1600" b="1" dirty="0" err="1" smtClean="0">
                          <a:solidFill>
                            <a:schemeClr val="lt1"/>
                          </a:solidFill>
                        </a:rPr>
                        <a:t>ت.</a:t>
                      </a:r>
                      <a:r>
                        <a:rPr lang="ar-SA" sz="1600" b="1" baseline="0" dirty="0" err="1" smtClean="0">
                          <a:solidFill>
                            <a:schemeClr val="lt1"/>
                          </a:solidFill>
                        </a:rPr>
                        <a:t>م.ن</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100</a:t>
                      </a:r>
                      <a:endParaRPr lang="ar-SA" sz="1600" b="1" dirty="0">
                        <a:solidFill>
                          <a:schemeClr val="tx1"/>
                        </a:solidFill>
                      </a:endParaRPr>
                    </a:p>
                  </a:txBody>
                  <a:tcPr anchor="ctr"/>
                </a:tc>
              </a:tr>
              <a:tr h="45181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96</a:t>
                      </a:r>
                      <a:endParaRPr lang="ar-SA" sz="1600" b="1" dirty="0" smtClean="0">
                        <a:solidFill>
                          <a:schemeClr val="tx1"/>
                        </a:solidFill>
                      </a:endParaRPr>
                    </a:p>
                  </a:txBody>
                  <a:tcPr anchor="ctr"/>
                </a:tc>
              </a:tr>
              <a:tr h="451818">
                <a:tc>
                  <a:txBody>
                    <a:bodyPr/>
                    <a:lstStyle/>
                    <a:p>
                      <a:pPr algn="ctr" rtl="1"/>
                      <a:r>
                        <a:rPr lang="en-US" sz="1600" b="1" dirty="0" smtClean="0">
                          <a:solidFill>
                            <a:schemeClr val="tx1"/>
                          </a:solidFill>
                        </a:rPr>
                        <a:t>85</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65</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29</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12</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4</a:t>
                      </a:r>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bl>
          </a:graphicData>
        </a:graphic>
      </p:graphicFrame>
      <p:graphicFrame>
        <p:nvGraphicFramePr>
          <p:cNvPr id="5" name="جدول 4"/>
          <p:cNvGraphicFramePr>
            <a:graphicFrameLocks noGrp="1"/>
          </p:cNvGraphicFramePr>
          <p:nvPr>
            <p:extLst/>
          </p:nvPr>
        </p:nvGraphicFramePr>
        <p:xfrm>
          <a:off x="4572000" y="970848"/>
          <a:ext cx="1260140" cy="4427962"/>
        </p:xfrm>
        <a:graphic>
          <a:graphicData uri="http://schemas.openxmlformats.org/drawingml/2006/table">
            <a:tbl>
              <a:tblPr rtl="1" firstRow="1" bandRow="1">
                <a:tableStyleId>{93296810-A885-4BE3-A3E7-6D5BEEA58F35}</a:tableStyleId>
              </a:tblPr>
              <a:tblGrid>
                <a:gridCol w="1260140"/>
              </a:tblGrid>
              <a:tr h="813418">
                <a:tc>
                  <a:txBody>
                    <a:bodyPr/>
                    <a:lstStyle/>
                    <a:p>
                      <a:pPr algn="ctr" rtl="1"/>
                      <a:r>
                        <a:rPr lang="ar-SA" sz="1600" dirty="0" smtClean="0"/>
                        <a:t>الحد الأدنى للفئة فأكثر</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30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40</a:t>
                      </a:r>
                      <a:r>
                        <a:rPr lang="ar-SA" sz="1600" b="1" dirty="0" smtClean="0">
                          <a:solidFill>
                            <a:schemeClr val="tx1"/>
                          </a:solidFill>
                        </a:rPr>
                        <a:t> فأكثر</a:t>
                      </a:r>
                    </a:p>
                  </a:txBody>
                  <a:tcPr anchor="ctr"/>
                </a:tc>
              </a:tr>
              <a:tr h="451818">
                <a:tc>
                  <a:txBody>
                    <a:bodyPr/>
                    <a:lstStyle/>
                    <a:p>
                      <a:pPr algn="ctr" rtl="1"/>
                      <a:r>
                        <a:rPr lang="en-US" sz="1600" b="1" dirty="0" smtClean="0">
                          <a:solidFill>
                            <a:schemeClr val="tx1"/>
                          </a:solidFill>
                        </a:rPr>
                        <a:t>50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60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70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80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algn="ctr" rtl="1"/>
                      <a:r>
                        <a:rPr lang="en-US" sz="1600" b="1" dirty="0" smtClean="0">
                          <a:solidFill>
                            <a:schemeClr val="tx1"/>
                          </a:solidFill>
                        </a:rPr>
                        <a:t>90</a:t>
                      </a:r>
                      <a:r>
                        <a:rPr lang="ar-SA" sz="1600" b="1" dirty="0" smtClean="0">
                          <a:solidFill>
                            <a:schemeClr val="tx1"/>
                          </a:solidFill>
                        </a:rPr>
                        <a:t> فأكثر</a:t>
                      </a:r>
                      <a:endParaRPr lang="ar-SA" sz="1600" b="1" dirty="0">
                        <a:solidFill>
                          <a:schemeClr val="tx1"/>
                        </a:solidFill>
                      </a:endParaRPr>
                    </a:p>
                  </a:txBody>
                  <a:tcPr anchor="ctr"/>
                </a:tc>
              </a:tr>
              <a:tr h="451818">
                <a:tc>
                  <a:txBody>
                    <a:bodyPr/>
                    <a:lstStyle/>
                    <a:p>
                      <a:pPr algn="ctr" rtl="1"/>
                      <a:endParaRPr lang="ar-SA" sz="1600" b="1" dirty="0">
                        <a:solidFill>
                          <a:schemeClr val="tx1"/>
                        </a:solidFill>
                      </a:endParaRPr>
                    </a:p>
                  </a:txBody>
                  <a:tcPr anchor="ctr"/>
                </a:tc>
              </a:tr>
            </a:tbl>
          </a:graphicData>
        </a:graphic>
      </p:graphicFrame>
      <p:sp>
        <p:nvSpPr>
          <p:cNvPr id="6" name="مربع نص 5"/>
          <p:cNvSpPr txBox="1"/>
          <p:nvPr/>
        </p:nvSpPr>
        <p:spPr>
          <a:xfrm>
            <a:off x="1338133" y="188639"/>
            <a:ext cx="655272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2400" b="1" dirty="0" smtClean="0">
                <a:solidFill>
                  <a:schemeClr val="tx2">
                    <a:lumMod val="75000"/>
                  </a:schemeClr>
                </a:solidFill>
                <a:latin typeface="Hacen Lebanon" pitchFamily="2" charset="-78"/>
                <a:cs typeface="Hacen Lebanon" pitchFamily="2" charset="-78"/>
              </a:rPr>
              <a:t>أولاً نكون جدول التوزيع التكراري النازل</a:t>
            </a:r>
            <a:endParaRPr lang="ar-SA" sz="2400" b="1" dirty="0">
              <a:solidFill>
                <a:schemeClr val="tx2">
                  <a:lumMod val="75000"/>
                </a:schemeClr>
              </a:solidFill>
              <a:latin typeface="Hacen Lebanon" pitchFamily="2" charset="-78"/>
              <a:cs typeface="Hacen Lebanon" pitchFamily="2" charset="-78"/>
            </a:endParaRPr>
          </a:p>
        </p:txBody>
      </p:sp>
    </p:spTree>
    <p:extLst>
      <p:ext uri="{BB962C8B-B14F-4D97-AF65-F5344CB8AC3E}">
        <p14:creationId xmlns:p14="http://schemas.microsoft.com/office/powerpoint/2010/main" val="37808695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مخطط 1"/>
          <p:cNvGraphicFramePr/>
          <p:nvPr>
            <p:extLst/>
          </p:nvPr>
        </p:nvGraphicFramePr>
        <p:xfrm>
          <a:off x="1331640" y="98072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مربع نص 2"/>
          <p:cNvSpPr txBox="1"/>
          <p:nvPr/>
        </p:nvSpPr>
        <p:spPr>
          <a:xfrm>
            <a:off x="1338133" y="188639"/>
            <a:ext cx="655272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2400" b="1" dirty="0" smtClean="0">
                <a:solidFill>
                  <a:schemeClr val="tx2">
                    <a:lumMod val="75000"/>
                  </a:schemeClr>
                </a:solidFill>
                <a:latin typeface="Hacen Lebanon" pitchFamily="2" charset="-78"/>
                <a:cs typeface="Hacen Lebanon" pitchFamily="2" charset="-78"/>
              </a:rPr>
              <a:t>ثانياً نرسم المنحنى المتجمع النازل</a:t>
            </a:r>
            <a:endParaRPr lang="ar-SA" sz="2400" b="1" dirty="0">
              <a:solidFill>
                <a:schemeClr val="tx2">
                  <a:lumMod val="75000"/>
                </a:schemeClr>
              </a:solidFill>
              <a:latin typeface="Hacen Lebanon" pitchFamily="2" charset="-78"/>
              <a:cs typeface="Hacen Lebanon" pitchFamily="2" charset="-78"/>
            </a:endParaRPr>
          </a:p>
        </p:txBody>
      </p:sp>
      <p:sp>
        <p:nvSpPr>
          <p:cNvPr id="4" name="مربع نص 3"/>
          <p:cNvSpPr txBox="1"/>
          <p:nvPr/>
        </p:nvSpPr>
        <p:spPr>
          <a:xfrm>
            <a:off x="179512" y="1196752"/>
            <a:ext cx="1158621" cy="369332"/>
          </a:xfrm>
          <a:prstGeom prst="rect">
            <a:avLst/>
          </a:prstGeom>
          <a:noFill/>
        </p:spPr>
        <p:txBody>
          <a:bodyPr wrap="square" rtlCol="1">
            <a:spAutoFit/>
          </a:bodyPr>
          <a:lstStyle/>
          <a:p>
            <a:r>
              <a:rPr lang="ar-SA" dirty="0" err="1" smtClean="0"/>
              <a:t>ت.م.ن</a:t>
            </a:r>
            <a:endParaRPr lang="ar-SA" dirty="0"/>
          </a:p>
        </p:txBody>
      </p:sp>
      <p:sp>
        <p:nvSpPr>
          <p:cNvPr id="5" name="مربع نص 4"/>
          <p:cNvSpPr txBox="1"/>
          <p:nvPr/>
        </p:nvSpPr>
        <p:spPr>
          <a:xfrm>
            <a:off x="7092280" y="4437112"/>
            <a:ext cx="1800200" cy="338554"/>
          </a:xfrm>
          <a:prstGeom prst="rect">
            <a:avLst/>
          </a:prstGeom>
          <a:noFill/>
        </p:spPr>
        <p:txBody>
          <a:bodyPr wrap="square" rtlCol="1">
            <a:spAutoFit/>
          </a:bodyPr>
          <a:lstStyle/>
          <a:p>
            <a:r>
              <a:rPr lang="ar-SA" sz="1600" dirty="0" smtClean="0"/>
              <a:t>الحد الأدنى فأكثر</a:t>
            </a:r>
            <a:endParaRPr lang="ar-SA" sz="1600" dirty="0"/>
          </a:p>
        </p:txBody>
      </p:sp>
      <p:cxnSp>
        <p:nvCxnSpPr>
          <p:cNvPr id="9" name="رابط مستقيم 8"/>
          <p:cNvCxnSpPr/>
          <p:nvPr/>
        </p:nvCxnSpPr>
        <p:spPr>
          <a:xfrm flipV="1">
            <a:off x="4303018" y="1753766"/>
            <a:ext cx="0" cy="2833573"/>
          </a:xfrm>
          <a:prstGeom prst="line">
            <a:avLst/>
          </a:prstGeom>
          <a:ln w="19050">
            <a:solidFill>
              <a:srgbClr val="BF2B9F"/>
            </a:solidFill>
            <a:prstDash val="dash"/>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1979712" y="1747416"/>
            <a:ext cx="2323306" cy="0"/>
          </a:xfrm>
          <a:prstGeom prst="line">
            <a:avLst/>
          </a:prstGeom>
          <a:ln w="19050">
            <a:solidFill>
              <a:srgbClr val="BF2B9F"/>
            </a:solidFill>
            <a:prstDash val="dash"/>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4069999" y="4559920"/>
            <a:ext cx="402537" cy="276999"/>
          </a:xfrm>
          <a:prstGeom prst="rect">
            <a:avLst/>
          </a:prstGeom>
          <a:noFill/>
        </p:spPr>
        <p:txBody>
          <a:bodyPr wrap="square" rtlCol="1">
            <a:spAutoFit/>
          </a:bodyPr>
          <a:lstStyle/>
          <a:p>
            <a:r>
              <a:rPr lang="en-US" sz="1200" dirty="0" smtClean="0">
                <a:solidFill>
                  <a:srgbClr val="BF2B9F"/>
                </a:solidFill>
              </a:rPr>
              <a:t>45</a:t>
            </a:r>
            <a:endParaRPr lang="ar-SA" sz="1200" dirty="0">
              <a:solidFill>
                <a:srgbClr val="BF2B9F"/>
              </a:solidFill>
            </a:endParaRPr>
          </a:p>
        </p:txBody>
      </p:sp>
      <p:sp>
        <p:nvSpPr>
          <p:cNvPr id="13" name="مربع نص 12"/>
          <p:cNvSpPr txBox="1"/>
          <p:nvPr/>
        </p:nvSpPr>
        <p:spPr>
          <a:xfrm>
            <a:off x="1653375" y="1583516"/>
            <a:ext cx="402537" cy="276999"/>
          </a:xfrm>
          <a:prstGeom prst="rect">
            <a:avLst/>
          </a:prstGeom>
          <a:noFill/>
        </p:spPr>
        <p:txBody>
          <a:bodyPr wrap="square" rtlCol="1">
            <a:spAutoFit/>
          </a:bodyPr>
          <a:lstStyle/>
          <a:p>
            <a:r>
              <a:rPr lang="en-US" sz="1200" dirty="0" smtClean="0">
                <a:solidFill>
                  <a:srgbClr val="BF2B9F"/>
                </a:solidFill>
              </a:rPr>
              <a:t>91</a:t>
            </a:r>
            <a:endParaRPr lang="ar-SA" sz="1200" dirty="0">
              <a:solidFill>
                <a:srgbClr val="BF2B9F"/>
              </a:solidFill>
            </a:endParaRPr>
          </a:p>
        </p:txBody>
      </p:sp>
      <p:cxnSp>
        <p:nvCxnSpPr>
          <p:cNvPr id="15" name="رابط مستقيم 14"/>
          <p:cNvCxnSpPr/>
          <p:nvPr/>
        </p:nvCxnSpPr>
        <p:spPr>
          <a:xfrm>
            <a:off x="1979712" y="3315464"/>
            <a:ext cx="3456384" cy="0"/>
          </a:xfrm>
          <a:prstGeom prst="line">
            <a:avLst/>
          </a:prstGeom>
          <a:ln w="28575">
            <a:solidFill>
              <a:srgbClr val="FFC000"/>
            </a:solidFill>
            <a:prstDash val="lgDash"/>
          </a:ln>
        </p:spPr>
        <p:style>
          <a:lnRef idx="2">
            <a:schemeClr val="accent4"/>
          </a:lnRef>
          <a:fillRef idx="0">
            <a:schemeClr val="accent4"/>
          </a:fillRef>
          <a:effectRef idx="1">
            <a:schemeClr val="accent4"/>
          </a:effectRef>
          <a:fontRef idx="minor">
            <a:schemeClr val="tx1"/>
          </a:fontRef>
        </p:style>
      </p:cxnSp>
      <p:cxnSp>
        <p:nvCxnSpPr>
          <p:cNvPr id="18" name="رابط مستقيم 17"/>
          <p:cNvCxnSpPr/>
          <p:nvPr/>
        </p:nvCxnSpPr>
        <p:spPr>
          <a:xfrm rot="5400000">
            <a:off x="4791807" y="3933428"/>
            <a:ext cx="1260000" cy="0"/>
          </a:xfrm>
          <a:prstGeom prst="line">
            <a:avLst/>
          </a:prstGeom>
          <a:ln w="28575">
            <a:solidFill>
              <a:srgbClr val="FFC000"/>
            </a:solidFill>
            <a:prstDash val="lgDash"/>
          </a:ln>
        </p:spPr>
        <p:style>
          <a:lnRef idx="2">
            <a:schemeClr val="accent4"/>
          </a:lnRef>
          <a:fillRef idx="0">
            <a:schemeClr val="accent4"/>
          </a:fillRef>
          <a:effectRef idx="1">
            <a:schemeClr val="accent4"/>
          </a:effectRef>
          <a:fontRef idx="minor">
            <a:schemeClr val="tx1"/>
          </a:fontRef>
        </p:style>
      </p:cxnSp>
      <p:sp>
        <p:nvSpPr>
          <p:cNvPr id="19" name="مربع نص 18"/>
          <p:cNvSpPr txBox="1"/>
          <p:nvPr/>
        </p:nvSpPr>
        <p:spPr>
          <a:xfrm>
            <a:off x="5153863" y="4521819"/>
            <a:ext cx="402537" cy="276999"/>
          </a:xfrm>
          <a:prstGeom prst="rect">
            <a:avLst/>
          </a:prstGeom>
          <a:noFill/>
        </p:spPr>
        <p:txBody>
          <a:bodyPr wrap="square" rtlCol="1">
            <a:spAutoFit/>
          </a:bodyPr>
          <a:lstStyle/>
          <a:p>
            <a:r>
              <a:rPr lang="en-US" sz="1200" dirty="0" smtClean="0">
                <a:solidFill>
                  <a:srgbClr val="FFC000"/>
                </a:solidFill>
              </a:rPr>
              <a:t>67</a:t>
            </a:r>
            <a:endParaRPr lang="ar-SA" sz="1200" dirty="0">
              <a:solidFill>
                <a:srgbClr val="FFC000"/>
              </a:solidFill>
            </a:endParaRPr>
          </a:p>
        </p:txBody>
      </p:sp>
      <p:sp>
        <p:nvSpPr>
          <p:cNvPr id="20" name="مستطيل 19"/>
          <p:cNvSpPr/>
          <p:nvPr/>
        </p:nvSpPr>
        <p:spPr>
          <a:xfrm>
            <a:off x="4706490" y="5157192"/>
            <a:ext cx="3932164" cy="576064"/>
          </a:xfrm>
          <a:prstGeom prst="rect">
            <a:avLst/>
          </a:prstGeom>
          <a:solidFill>
            <a:srgbClr val="BF2B9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rPr>
              <a:t>عدد الموظفين الذين  تصل الزيادة في أجورهم إلى </a:t>
            </a:r>
            <a:r>
              <a:rPr lang="ar-SA" sz="1600" b="1" dirty="0" smtClean="0">
                <a:solidFill>
                  <a:schemeClr val="bg1"/>
                </a:solidFill>
                <a:effectLst>
                  <a:outerShdw blurRad="38100" dist="38100" dir="2700000" algn="tl">
                    <a:srgbClr val="000000">
                      <a:alpha val="43137"/>
                    </a:srgbClr>
                  </a:outerShdw>
                </a:effectLst>
              </a:rPr>
              <a:t>45 فأكثر=</a:t>
            </a:r>
            <a:endParaRPr lang="ar-SA" sz="1600" b="1" dirty="0">
              <a:solidFill>
                <a:schemeClr val="bg1"/>
              </a:solidFill>
              <a:effectLst>
                <a:outerShdw blurRad="38100" dist="38100" dir="2700000" algn="tl">
                  <a:srgbClr val="000000">
                    <a:alpha val="43137"/>
                  </a:srgbClr>
                </a:outerShdw>
              </a:effectLst>
            </a:endParaRPr>
          </a:p>
        </p:txBody>
      </p:sp>
      <p:sp>
        <p:nvSpPr>
          <p:cNvPr id="21" name="شكل بيضاوي 20"/>
          <p:cNvSpPr/>
          <p:nvPr/>
        </p:nvSpPr>
        <p:spPr>
          <a:xfrm>
            <a:off x="1182414" y="5013176"/>
            <a:ext cx="2124080" cy="864096"/>
          </a:xfrm>
          <a:prstGeom prst="ellipse">
            <a:avLst/>
          </a:prstGeom>
          <a:solidFill>
            <a:srgbClr val="BF2B9F"/>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effectLst>
                  <a:outerShdw blurRad="38100" dist="38100" dir="2700000" algn="tl">
                    <a:srgbClr val="000000">
                      <a:alpha val="43137"/>
                    </a:srgbClr>
                  </a:outerShdw>
                </a:effectLst>
              </a:rPr>
              <a:t>91</a:t>
            </a:r>
            <a:r>
              <a:rPr lang="ar-SA" sz="1600" b="1" dirty="0" smtClean="0">
                <a:effectLst>
                  <a:outerShdw blurRad="38100" dist="38100" dir="2700000" algn="tl">
                    <a:srgbClr val="000000">
                      <a:alpha val="43137"/>
                    </a:srgbClr>
                  </a:outerShdw>
                </a:effectLst>
              </a:rPr>
              <a:t>عامل</a:t>
            </a:r>
            <a:endParaRPr lang="ar-SA" sz="1600" b="1" dirty="0">
              <a:effectLst>
                <a:outerShdw blurRad="38100" dist="38100" dir="2700000" algn="tl">
                  <a:srgbClr val="000000">
                    <a:alpha val="43137"/>
                  </a:srgbClr>
                </a:outerShdw>
              </a:effectLst>
            </a:endParaRPr>
          </a:p>
        </p:txBody>
      </p:sp>
      <p:sp>
        <p:nvSpPr>
          <p:cNvPr id="22" name="مستطيل 21"/>
          <p:cNvSpPr/>
          <p:nvPr/>
        </p:nvSpPr>
        <p:spPr>
          <a:xfrm>
            <a:off x="4696558" y="6093296"/>
            <a:ext cx="3932164"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rPr>
              <a:t>الحد الأدنى للزيادة الذي بلغه 40 </a:t>
            </a:r>
            <a:r>
              <a:rPr lang="ar-SA" sz="1600" b="1" dirty="0" smtClean="0">
                <a:solidFill>
                  <a:schemeClr val="bg1"/>
                </a:solidFill>
                <a:effectLst>
                  <a:outerShdw blurRad="38100" dist="38100" dir="2700000" algn="tl">
                    <a:srgbClr val="000000">
                      <a:alpha val="43137"/>
                    </a:srgbClr>
                  </a:outerShdw>
                </a:effectLst>
              </a:rPr>
              <a:t>عامل=</a:t>
            </a:r>
            <a:endParaRPr lang="ar-SA" sz="1600" b="1" dirty="0">
              <a:solidFill>
                <a:schemeClr val="bg1"/>
              </a:solidFill>
              <a:effectLst>
                <a:outerShdw blurRad="38100" dist="38100" dir="2700000" algn="tl">
                  <a:srgbClr val="000000">
                    <a:alpha val="43137"/>
                  </a:srgbClr>
                </a:outerShdw>
              </a:effectLst>
            </a:endParaRPr>
          </a:p>
        </p:txBody>
      </p:sp>
      <p:sp>
        <p:nvSpPr>
          <p:cNvPr id="23" name="شكل بيضاوي 22"/>
          <p:cNvSpPr/>
          <p:nvPr/>
        </p:nvSpPr>
        <p:spPr>
          <a:xfrm>
            <a:off x="1268515" y="5949280"/>
            <a:ext cx="2124080" cy="864096"/>
          </a:xfrm>
          <a:prstGeom prst="ellipse">
            <a:avLst/>
          </a:prstGeom>
          <a:solidFill>
            <a:srgbClr val="FFC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67</a:t>
            </a:r>
            <a:r>
              <a:rPr lang="ar-SA" sz="1600" b="1" dirty="0" smtClean="0">
                <a:effectLst>
                  <a:outerShdw blurRad="38100" dist="38100" dir="2700000" algn="tl">
                    <a:srgbClr val="000000">
                      <a:alpha val="43137"/>
                    </a:srgbClr>
                  </a:outerShdw>
                </a:effectLst>
              </a:rPr>
              <a:t>ريال</a:t>
            </a:r>
            <a:endParaRPr lang="ar-SA"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670242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12" dur="500"/>
                                        <p:tgtEl>
                                          <p:spTgt spid="2">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7" dur="500"/>
                                        <p:tgtEl>
                                          <p:spTgt spid="2">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8)">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ircle(out)">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animBg="1"/>
      <p:bldP spid="12" grpId="0"/>
      <p:bldP spid="13" grpId="0"/>
      <p:bldP spid="19" grpId="0"/>
      <p:bldP spid="20" grpId="0" animBg="1"/>
      <p:bldP spid="21" grpId="0" animBg="1"/>
      <p:bldP spid="22"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95536" y="1628800"/>
            <a:ext cx="8064896" cy="3384376"/>
          </a:xfrm>
          <a:prstGeom prst="rect">
            <a:avLst/>
          </a:prstGeom>
        </p:spPr>
        <p:style>
          <a:lnRef idx="1">
            <a:schemeClr val="accent2"/>
          </a:lnRef>
          <a:fillRef idx="2">
            <a:schemeClr val="accent2"/>
          </a:fillRef>
          <a:effectRef idx="1">
            <a:schemeClr val="accent2"/>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dk1"/>
                </a:solidFill>
                <a:effectLst>
                  <a:reflection blurRad="6350" stA="55000" endA="300" endPos="45500" dir="5400000" sy="-100000" algn="bl" rotWithShape="0"/>
                </a:effectLst>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marL="182880" indent="0" algn="ctr">
              <a:buNone/>
            </a:pPr>
            <a:r>
              <a:rPr lang="ar-SA" sz="3600" dirty="0" smtClean="0">
                <a:ln/>
                <a:solidFill>
                  <a:schemeClr val="tx2">
                    <a:lumMod val="50000"/>
                  </a:schemeClr>
                </a:solidFill>
                <a:effectLst/>
              </a:rPr>
              <a:t/>
            </a:r>
            <a:br>
              <a:rPr lang="ar-SA" sz="3600" dirty="0" smtClean="0">
                <a:ln/>
                <a:solidFill>
                  <a:schemeClr val="tx2">
                    <a:lumMod val="50000"/>
                  </a:schemeClr>
                </a:solidFill>
                <a:effectLst/>
              </a:rPr>
            </a:br>
            <a:r>
              <a:rPr lang="ar-SA" sz="3600" dirty="0" smtClean="0">
                <a:ln/>
                <a:solidFill>
                  <a:schemeClr val="tx2">
                    <a:lumMod val="50000"/>
                  </a:schemeClr>
                </a:solidFill>
                <a:effectLst/>
              </a:rPr>
              <a:t> </a:t>
            </a:r>
            <a:r>
              <a:rPr lang="ar-SA" sz="4800" dirty="0" smtClean="0">
                <a:ln/>
                <a:solidFill>
                  <a:schemeClr val="tx2">
                    <a:lumMod val="50000"/>
                  </a:schemeClr>
                </a:solidFill>
                <a:effectLst/>
                <a:cs typeface="PT Simple Bold Ruled" pitchFamily="2" charset="-78"/>
              </a:rPr>
              <a:t/>
            </a:r>
            <a:br>
              <a:rPr lang="ar-SA" sz="4800" dirty="0" smtClean="0">
                <a:ln/>
                <a:solidFill>
                  <a:schemeClr val="tx2">
                    <a:lumMod val="50000"/>
                  </a:schemeClr>
                </a:solidFill>
                <a:effectLst/>
                <a:cs typeface="PT Simple Bold Ruled" pitchFamily="2" charset="-78"/>
              </a:rPr>
            </a:br>
            <a:endParaRPr lang="ar-SA" sz="4800" dirty="0" smtClean="0">
              <a:ln/>
              <a:solidFill>
                <a:schemeClr val="tx2">
                  <a:lumMod val="50000"/>
                </a:schemeClr>
              </a:solidFill>
              <a:effectLst/>
              <a:cs typeface="PT Simple Bold Ruled" pitchFamily="2" charset="-78"/>
            </a:endParaRPr>
          </a:p>
          <a:p>
            <a:pPr marL="182880" indent="0" algn="ctr">
              <a:buFont typeface="Georgia" pitchFamily="18" charset="0"/>
              <a:buNone/>
            </a:pPr>
            <a:r>
              <a:rPr lang="ar-SA" sz="4800" dirty="0" smtClean="0">
                <a:ln/>
                <a:solidFill>
                  <a:schemeClr val="tx2">
                    <a:lumMod val="50000"/>
                  </a:schemeClr>
                </a:solidFill>
                <a:effectLst/>
                <a:cs typeface="PT Simple Bold Ruled" pitchFamily="2" charset="-78"/>
              </a:rPr>
              <a:t>المحاضرة الثالثة</a:t>
            </a:r>
            <a:endParaRPr lang="ar-SA" sz="3600" dirty="0">
              <a:ln/>
              <a:solidFill>
                <a:schemeClr val="tx2">
                  <a:lumMod val="50000"/>
                </a:schemeClr>
              </a:solidFill>
              <a:effectLst/>
              <a:cs typeface="PT Simple Bold Ruled" pitchFamily="2" charset="-78"/>
            </a:endParaRPr>
          </a:p>
        </p:txBody>
      </p:sp>
    </p:spTree>
    <p:extLst>
      <p:ext uri="{BB962C8B-B14F-4D97-AF65-F5344CB8AC3E}">
        <p14:creationId xmlns:p14="http://schemas.microsoft.com/office/powerpoint/2010/main" val="1896112027"/>
      </p:ext>
    </p:extLst>
  </p:cSld>
  <p:clrMapOvr>
    <a:masterClrMapping/>
  </p:clrMapOvr>
  <p:transition>
    <p:pull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5679256"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وصف البيانات</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مستطيل مستدير الزوايا 2"/>
          <p:cNvSpPr/>
          <p:nvPr/>
        </p:nvSpPr>
        <p:spPr>
          <a:xfrm>
            <a:off x="1681857" y="1484784"/>
            <a:ext cx="5472608" cy="792088"/>
          </a:xfrm>
          <a:prstGeom prst="roundRect">
            <a:avLst/>
          </a:prstGeom>
          <a:solidFill>
            <a:srgbClr val="FFFF00"/>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1">
                    <a:lumMod val="50000"/>
                  </a:schemeClr>
                </a:solidFill>
              </a:rPr>
              <a:t>المقاييس الإحصائية الوصفية</a:t>
            </a:r>
            <a:endParaRPr lang="ar-SA" b="1" dirty="0">
              <a:solidFill>
                <a:schemeClr val="accent1">
                  <a:lumMod val="50000"/>
                </a:schemeClr>
              </a:solidFill>
            </a:endParaRPr>
          </a:p>
        </p:txBody>
      </p:sp>
      <p:grpSp>
        <p:nvGrpSpPr>
          <p:cNvPr id="6" name="مجموعة 5"/>
          <p:cNvGrpSpPr/>
          <p:nvPr/>
        </p:nvGrpSpPr>
        <p:grpSpPr>
          <a:xfrm>
            <a:off x="1664320" y="2709267"/>
            <a:ext cx="5544616" cy="2880320"/>
            <a:chOff x="1664320" y="2709267"/>
            <a:chExt cx="5544616" cy="2880320"/>
          </a:xfrm>
        </p:grpSpPr>
        <p:sp>
          <p:nvSpPr>
            <p:cNvPr id="4" name="مخطط انسيابي: معالجة معرّفة مسبقاً 3"/>
            <p:cNvSpPr/>
            <p:nvPr/>
          </p:nvSpPr>
          <p:spPr>
            <a:xfrm>
              <a:off x="1664320" y="2709267"/>
              <a:ext cx="5544616" cy="2880320"/>
            </a:xfrm>
            <a:prstGeom prst="flowChartPredefinedProcess">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Arial" pitchFamily="34" charset="0"/>
                <a:buChar char="•"/>
              </a:pPr>
              <a:r>
                <a:rPr lang="ar-SA" sz="2400" b="1" dirty="0" smtClean="0">
                  <a:solidFill>
                    <a:schemeClr val="accent1">
                      <a:lumMod val="50000"/>
                    </a:schemeClr>
                  </a:solidFill>
                </a:rPr>
                <a:t>مقاييس النزعة المركزية.</a:t>
              </a:r>
            </a:p>
            <a:p>
              <a:pPr marL="285750" indent="-285750" algn="ctr">
                <a:buFont typeface="Arial" pitchFamily="34" charset="0"/>
                <a:buChar char="•"/>
              </a:pPr>
              <a:r>
                <a:rPr lang="ar-SA" sz="2400" b="1" dirty="0" smtClean="0">
                  <a:solidFill>
                    <a:schemeClr val="accent1">
                      <a:lumMod val="50000"/>
                    </a:schemeClr>
                  </a:solidFill>
                </a:rPr>
                <a:t>مقاييس التشتت.</a:t>
              </a:r>
            </a:p>
            <a:p>
              <a:pPr marL="285750" indent="-285750" algn="ctr">
                <a:buFont typeface="Arial" pitchFamily="34" charset="0"/>
                <a:buChar char="•"/>
              </a:pPr>
              <a:r>
                <a:rPr lang="ar-SA" sz="2400" b="1" dirty="0" smtClean="0">
                  <a:solidFill>
                    <a:schemeClr val="accent1">
                      <a:lumMod val="50000"/>
                    </a:schemeClr>
                  </a:solidFill>
                </a:rPr>
                <a:t>معاملات الالتواء.</a:t>
              </a:r>
            </a:p>
            <a:p>
              <a:pPr marL="285750" indent="-285750" algn="ctr">
                <a:buFont typeface="Arial" pitchFamily="34" charset="0"/>
                <a:buChar char="•"/>
              </a:pPr>
              <a:r>
                <a:rPr lang="ar-SA" sz="2400" b="1" dirty="0" smtClean="0">
                  <a:solidFill>
                    <a:schemeClr val="accent1">
                      <a:lumMod val="50000"/>
                    </a:schemeClr>
                  </a:solidFill>
                </a:rPr>
                <a:t>و غيرها.....</a:t>
              </a:r>
              <a:endParaRPr lang="ar-SA" sz="2400" b="1" dirty="0">
                <a:solidFill>
                  <a:schemeClr val="accent1">
                    <a:lumMod val="50000"/>
                  </a:schemeClr>
                </a:solidFill>
              </a:endParaRPr>
            </a:p>
          </p:txBody>
        </p:sp>
        <p:sp>
          <p:nvSpPr>
            <p:cNvPr id="5" name="مربع نص 4"/>
            <p:cNvSpPr txBox="1"/>
            <p:nvPr/>
          </p:nvSpPr>
          <p:spPr>
            <a:xfrm>
              <a:off x="6588224" y="3003798"/>
              <a:ext cx="492443" cy="2160240"/>
            </a:xfrm>
            <a:prstGeom prst="rect">
              <a:avLst/>
            </a:prstGeom>
            <a:noFill/>
            <a:ln>
              <a:noFill/>
            </a:ln>
          </p:spPr>
          <p:txBody>
            <a:bodyPr vert="vert270" wrap="square" rtlCol="1">
              <a:spAutoFit/>
            </a:bodyPr>
            <a:lstStyle/>
            <a:p>
              <a:pPr algn="ctr"/>
              <a:r>
                <a:rPr lang="ar-SA" sz="2000" b="1" dirty="0" smtClean="0">
                  <a:solidFill>
                    <a:srgbClr val="FF0000"/>
                  </a:solidFill>
                </a:rPr>
                <a:t>تشمل كل من</a:t>
              </a:r>
              <a:endParaRPr lang="ar-SA" sz="2000" b="1" dirty="0">
                <a:solidFill>
                  <a:srgbClr val="FF0000"/>
                </a:solidFill>
              </a:endParaRPr>
            </a:p>
          </p:txBody>
        </p:sp>
      </p:grpSp>
    </p:spTree>
    <p:extLst>
      <p:ext uri="{BB962C8B-B14F-4D97-AF65-F5344CB8AC3E}">
        <p14:creationId xmlns:p14="http://schemas.microsoft.com/office/powerpoint/2010/main" val="4396556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شروط المقياس الجيد</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مستطيل مستدير الزوايا 2"/>
          <p:cNvSpPr/>
          <p:nvPr/>
        </p:nvSpPr>
        <p:spPr>
          <a:xfrm>
            <a:off x="1187624" y="2003884"/>
            <a:ext cx="6264696" cy="3672408"/>
          </a:xfrm>
          <a:prstGeom prst="roundRect">
            <a:avLst/>
          </a:prstGeo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path path="circle">
              <a:fillToRect l="50000" t="50000" r="50000" b="50000"/>
            </a:path>
            <a:tileRect/>
          </a:gradFill>
        </p:spPr>
        <p:style>
          <a:lnRef idx="0">
            <a:schemeClr val="accent4"/>
          </a:lnRef>
          <a:fillRef idx="3">
            <a:schemeClr val="accent4"/>
          </a:fillRef>
          <a:effectRef idx="3">
            <a:schemeClr val="accent4"/>
          </a:effectRef>
          <a:fontRef idx="minor">
            <a:schemeClr val="lt1"/>
          </a:fontRef>
        </p:style>
        <p:txBody>
          <a:bodyPr rtlCol="1" anchor="ctr"/>
          <a:lstStyle/>
          <a:p>
            <a:pPr marL="457200" indent="-457200">
              <a:buFont typeface="Arial" pitchFamily="34" charset="0"/>
              <a:buChar char="•"/>
            </a:pPr>
            <a:r>
              <a:rPr lang="ar-SA" sz="2400" b="1" dirty="0">
                <a:solidFill>
                  <a:srgbClr val="391207"/>
                </a:solidFill>
                <a:latin typeface="Hacen Sahafa" pitchFamily="2" charset="-78"/>
                <a:cs typeface="Hacen Sahafa" pitchFamily="2" charset="-78"/>
              </a:rPr>
              <a:t>أن </a:t>
            </a:r>
            <a:r>
              <a:rPr lang="ar-SA" sz="2400" b="1" dirty="0" smtClean="0">
                <a:solidFill>
                  <a:srgbClr val="391207"/>
                </a:solidFill>
                <a:latin typeface="Hacen Sahafa" pitchFamily="2" charset="-78"/>
                <a:cs typeface="Hacen Sahafa" pitchFamily="2" charset="-78"/>
              </a:rPr>
              <a:t> يتم تحديد قيمته بالضبط و لا تترك للتقدير الشخصي.</a:t>
            </a:r>
          </a:p>
          <a:p>
            <a:pPr marL="457200" indent="-457200">
              <a:buFont typeface="Arial" pitchFamily="34" charset="0"/>
              <a:buChar char="•"/>
            </a:pPr>
            <a:r>
              <a:rPr lang="ar-SA" sz="2400" b="1" dirty="0" smtClean="0">
                <a:solidFill>
                  <a:srgbClr val="391207"/>
                </a:solidFill>
                <a:latin typeface="Hacen Sahafa" pitchFamily="2" charset="-78"/>
                <a:cs typeface="Hacen Sahafa" pitchFamily="2" charset="-78"/>
              </a:rPr>
              <a:t>أن تدخل في حسابه جميع المشاهدات و البيانات.</a:t>
            </a:r>
          </a:p>
          <a:p>
            <a:pPr marL="457200" indent="-457200">
              <a:buFont typeface="Arial" pitchFamily="34" charset="0"/>
              <a:buChar char="•"/>
            </a:pPr>
            <a:r>
              <a:rPr lang="ar-SA" sz="2400" b="1" dirty="0" smtClean="0">
                <a:solidFill>
                  <a:srgbClr val="391207"/>
                </a:solidFill>
                <a:latin typeface="Hacen Sahafa" pitchFamily="2" charset="-78"/>
                <a:cs typeface="Hacen Sahafa" pitchFamily="2" charset="-78"/>
              </a:rPr>
              <a:t>سهولة فهمه و حسابه.</a:t>
            </a:r>
          </a:p>
          <a:p>
            <a:pPr marL="457200" indent="-457200">
              <a:buFont typeface="Arial" pitchFamily="34" charset="0"/>
              <a:buChar char="•"/>
            </a:pPr>
            <a:r>
              <a:rPr lang="ar-SA" sz="2400" b="1" dirty="0" smtClean="0">
                <a:solidFill>
                  <a:srgbClr val="391207"/>
                </a:solidFill>
                <a:latin typeface="Hacen Sahafa" pitchFamily="2" charset="-78"/>
                <a:cs typeface="Hacen Sahafa" pitchFamily="2" charset="-78"/>
              </a:rPr>
              <a:t>قابليته للتعامل الجبري.</a:t>
            </a:r>
          </a:p>
          <a:p>
            <a:pPr marL="457200" indent="-457200">
              <a:buFont typeface="Arial" pitchFamily="34" charset="0"/>
              <a:buChar char="•"/>
            </a:pPr>
            <a:r>
              <a:rPr lang="ar-SA" sz="2400" b="1" dirty="0" smtClean="0">
                <a:solidFill>
                  <a:srgbClr val="391207"/>
                </a:solidFill>
                <a:latin typeface="Hacen Sahafa" pitchFamily="2" charset="-78"/>
                <a:cs typeface="Hacen Sahafa" pitchFamily="2" charset="-78"/>
              </a:rPr>
              <a:t>عدم تأثره بالقيم الشاذة.</a:t>
            </a:r>
            <a:endParaRPr lang="ar-SA" sz="2400" b="1" dirty="0">
              <a:solidFill>
                <a:srgbClr val="391207"/>
              </a:solidFill>
              <a:latin typeface="Hacen Sahafa" pitchFamily="2" charset="-78"/>
              <a:cs typeface="Hacen Sahafa" pitchFamily="2" charset="-78"/>
            </a:endParaRPr>
          </a:p>
        </p:txBody>
      </p:sp>
    </p:spTree>
    <p:extLst>
      <p:ext uri="{BB962C8B-B14F-4D97-AF65-F5344CB8AC3E}">
        <p14:creationId xmlns:p14="http://schemas.microsoft.com/office/powerpoint/2010/main" val="34862738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right)">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righ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righ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righ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righ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right)">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ubTitle" idx="4294967295"/>
          </p:nvPr>
        </p:nvSpPr>
        <p:spPr>
          <a:xfrm>
            <a:off x="1601670" y="1538287"/>
            <a:ext cx="5886654" cy="3996929"/>
          </a:xfrm>
        </p:spPr>
        <p:txBody>
          <a:bodyPr/>
          <a:lstStyle/>
          <a:p>
            <a:pPr algn="just" rtl="1" eaLnBrk="1" hangingPunct="1">
              <a:buFont typeface="Wingdings" pitchFamily="2" charset="2"/>
              <a:buNone/>
            </a:pPr>
            <a:r>
              <a:rPr lang="ar-SA" b="1" dirty="0">
                <a:solidFill>
                  <a:srgbClr val="FF0000"/>
                </a:solidFill>
              </a:rPr>
              <a:t> </a:t>
            </a:r>
            <a:r>
              <a:rPr lang="ar-SA" sz="2700" dirty="0">
                <a:solidFill>
                  <a:srgbClr val="FF0000"/>
                </a:solidFill>
              </a:rPr>
              <a:t>البيانات</a:t>
            </a:r>
          </a:p>
          <a:p>
            <a:pPr algn="just" rtl="1" eaLnBrk="1" hangingPunct="1">
              <a:buFont typeface="Wingdings" pitchFamily="2" charset="2"/>
              <a:buNone/>
            </a:pPr>
            <a:r>
              <a:rPr lang="ar-SA" sz="2700" dirty="0">
                <a:solidFill>
                  <a:srgbClr val="FF0000"/>
                </a:solidFill>
              </a:rPr>
              <a:t> </a:t>
            </a:r>
            <a:r>
              <a:rPr lang="ar-SA" dirty="0"/>
              <a:t>البيانات هي مجموعة من المشاهدات أو الملاحظات التي تؤخذ اثناء دراسة معينة.</a:t>
            </a:r>
          </a:p>
          <a:p>
            <a:pPr algn="just" rtl="1" eaLnBrk="1" hangingPunct="1">
              <a:buFont typeface="Wingdings" pitchFamily="2" charset="2"/>
              <a:buNone/>
            </a:pPr>
            <a:r>
              <a:rPr lang="ar-SA" sz="2700" dirty="0">
                <a:solidFill>
                  <a:srgbClr val="FF0000"/>
                </a:solidFill>
              </a:rPr>
              <a:t>المتغير</a:t>
            </a:r>
          </a:p>
          <a:p>
            <a:pPr algn="just" rtl="1" eaLnBrk="1" hangingPunct="1">
              <a:buFont typeface="Wingdings" pitchFamily="2" charset="2"/>
              <a:buNone/>
            </a:pPr>
            <a:r>
              <a:rPr lang="ar-SA" sz="2700" dirty="0">
                <a:solidFill>
                  <a:srgbClr val="FF0000"/>
                </a:solidFill>
              </a:rPr>
              <a:t> </a:t>
            </a:r>
            <a:r>
              <a:rPr lang="ar-SA" dirty="0"/>
              <a:t>المتغير هو صفة او خاصية تتغير أو تختلف مع الوقت او بين عناصر المجتمع المراد دراسته (صفة الوزن-صفة الطول-صفة فصيلة الدم).</a:t>
            </a:r>
          </a:p>
          <a:p>
            <a:pPr algn="just" rtl="1" eaLnBrk="1" hangingPunct="1">
              <a:buFont typeface="Wingdings" pitchFamily="2" charset="2"/>
              <a:buNone/>
            </a:pPr>
            <a:endParaRPr lang="ar-SA" sz="2400" dirty="0">
              <a:solidFill>
                <a:srgbClr val="FF0000"/>
              </a:solidFill>
            </a:endParaRPr>
          </a:p>
          <a:p>
            <a:pPr algn="just" rtl="1" eaLnBrk="1" hangingPunct="1">
              <a:buFont typeface="Wingdings" pitchFamily="2" charset="2"/>
              <a:buNone/>
            </a:pPr>
            <a:endParaRPr lang="ar-SA" sz="2400" dirty="0">
              <a:solidFill>
                <a:srgbClr val="FF0000"/>
              </a:solidFill>
            </a:endParaRPr>
          </a:p>
          <a:p>
            <a:pPr algn="just" rtl="1" eaLnBrk="1" hangingPunct="1">
              <a:buFont typeface="Wingdings" pitchFamily="2" charset="2"/>
              <a:buNone/>
            </a:pPr>
            <a:endParaRPr lang="ar-SA" sz="2400" dirty="0">
              <a:solidFill>
                <a:srgbClr val="FF0000"/>
              </a:solidFill>
            </a:endParaRPr>
          </a:p>
          <a:p>
            <a:pPr algn="just" rtl="1" eaLnBrk="1" hangingPunct="1">
              <a:buFont typeface="Wingdings" pitchFamily="2" charset="2"/>
              <a:buNone/>
            </a:pPr>
            <a:endParaRPr lang="ar-SA" sz="2400" dirty="0">
              <a:solidFill>
                <a:srgbClr val="FF0000"/>
              </a:solidFill>
            </a:endParaRPr>
          </a:p>
          <a:p>
            <a:pPr algn="just" rtl="1" eaLnBrk="1" hangingPunct="1">
              <a:buFont typeface="Wingdings" pitchFamily="2" charset="2"/>
              <a:buNone/>
            </a:pPr>
            <a:endParaRPr lang="ar-SA" sz="2400" dirty="0">
              <a:solidFill>
                <a:srgbClr val="FF0000"/>
              </a:solidFill>
            </a:endParaRPr>
          </a:p>
          <a:p>
            <a:pPr algn="just" rtl="1" eaLnBrk="1" hangingPunct="1">
              <a:buFont typeface="Wingdings" pitchFamily="2" charset="2"/>
              <a:buNone/>
            </a:pPr>
            <a:endParaRPr lang="en-US" dirty="0"/>
          </a:p>
        </p:txBody>
      </p:sp>
      <p:sp>
        <p:nvSpPr>
          <p:cNvPr id="13315" name="Rectangle 3"/>
          <p:cNvSpPr>
            <a:spLocks noChangeArrowheads="1"/>
          </p:cNvSpPr>
          <p:nvPr/>
        </p:nvSpPr>
        <p:spPr bwMode="auto">
          <a:xfrm>
            <a:off x="1143000" y="1107283"/>
            <a:ext cx="56578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rtl="0" fontAlgn="auto">
              <a:spcBef>
                <a:spcPts val="0"/>
              </a:spcBef>
              <a:spcAft>
                <a:spcPts val="0"/>
              </a:spcAft>
            </a:pPr>
            <a:endParaRPr lang="en-US" b="1">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7</a:t>
            </a:fld>
            <a:endParaRPr lang="en-US" altLang="en-US">
              <a:solidFill>
                <a:prstClr val="black">
                  <a:tint val="75000"/>
                </a:prstClr>
              </a:solidFill>
            </a:endParaRPr>
          </a:p>
        </p:txBody>
      </p:sp>
    </p:spTree>
    <p:extLst>
      <p:ext uri="{BB962C8B-B14F-4D97-AF65-F5344CB8AC3E}">
        <p14:creationId xmlns:p14="http://schemas.microsoft.com/office/powerpoint/2010/main" val="244788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557040" y="332656"/>
            <a:ext cx="4887168" cy="792088"/>
          </a:xfrm>
          <a:prstGeom prst="rect">
            <a:avLst/>
          </a:prstGeom>
          <a:ln/>
        </p:spPr>
        <p:style>
          <a:lnRef idx="0">
            <a:schemeClr val="accent3"/>
          </a:lnRef>
          <a:fillRef idx="3">
            <a:schemeClr val="accent3"/>
          </a:fillRef>
          <a:effectRef idx="3">
            <a:schemeClr val="accent3"/>
          </a:effectRef>
          <a:fontRef idx="minor">
            <a:schemeClr val="lt1"/>
          </a:fontRef>
        </p:style>
        <p:txBody>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pPr marL="0" indent="0" algn="ctr">
              <a:buFont typeface="Georgia" pitchFamily="18" charset="0"/>
              <a:buNone/>
            </a:pPr>
            <a:r>
              <a:rPr lang="ar-SA" sz="3200" dirty="0" smtClean="0">
                <a:effectLst>
                  <a:outerShdw blurRad="38100" dist="38100" dir="2700000" algn="tl">
                    <a:srgbClr val="000000">
                      <a:alpha val="43137"/>
                    </a:srgbClr>
                  </a:outerShdw>
                  <a:reflection blurRad="6350" stA="55000" endA="300" endPos="45500" dir="5400000" sy="-100000" algn="bl" rotWithShape="0"/>
                </a:effectLst>
              </a:rPr>
              <a:t>مقاييس النزعة المركزية</a:t>
            </a:r>
            <a:endParaRPr lang="ar-SA" sz="3200" dirty="0">
              <a:effectLst>
                <a:outerShdw blurRad="38100" dist="38100" dir="2700000" algn="tl">
                  <a:srgbClr val="000000">
                    <a:alpha val="43137"/>
                  </a:srgbClr>
                </a:outerShdw>
                <a:reflection blurRad="6350" stA="55000" endA="300" endPos="45500" dir="5400000" sy="-100000" algn="bl" rotWithShape="0"/>
              </a:effectLst>
            </a:endParaRPr>
          </a:p>
        </p:txBody>
      </p:sp>
      <p:sp>
        <p:nvSpPr>
          <p:cNvPr id="4" name="مخطط انسيابي: محطة طرفية 3"/>
          <p:cNvSpPr/>
          <p:nvPr/>
        </p:nvSpPr>
        <p:spPr>
          <a:xfrm>
            <a:off x="6804248" y="411932"/>
            <a:ext cx="1512168" cy="68407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أولاً</a:t>
            </a:r>
            <a:endParaRPr lang="ar-SA" sz="2400" b="1" dirty="0">
              <a:solidFill>
                <a:srgbClr val="FF0000"/>
              </a:solidFill>
            </a:endParaRPr>
          </a:p>
        </p:txBody>
      </p:sp>
      <p:sp>
        <p:nvSpPr>
          <p:cNvPr id="5" name="مستطيل مستدير الزوايا 4"/>
          <p:cNvSpPr/>
          <p:nvPr/>
        </p:nvSpPr>
        <p:spPr>
          <a:xfrm>
            <a:off x="1331640" y="1556792"/>
            <a:ext cx="6768752" cy="1152128"/>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b="1" dirty="0" smtClean="0">
                <a:effectLst>
                  <a:outerShdw blurRad="38100" dist="38100" dir="2700000" algn="tl">
                    <a:srgbClr val="000000">
                      <a:alpha val="43137"/>
                    </a:srgbClr>
                  </a:outerShdw>
                </a:effectLst>
              </a:rPr>
              <a:t>القيم التي تقترب منها أو تتركز حولها أو تتوزع بالقرب منها معظم البيانات</a:t>
            </a:r>
            <a:endParaRPr lang="ar-SA" sz="2400" b="1" dirty="0">
              <a:effectLst>
                <a:outerShdw blurRad="38100" dist="38100" dir="2700000" algn="tl">
                  <a:srgbClr val="000000">
                    <a:alpha val="43137"/>
                  </a:srgbClr>
                </a:outerShdw>
              </a:effectLst>
            </a:endParaRPr>
          </a:p>
        </p:txBody>
      </p:sp>
      <p:graphicFrame>
        <p:nvGraphicFramePr>
          <p:cNvPr id="6" name="رسم تخطيطي 5"/>
          <p:cNvGraphicFramePr/>
          <p:nvPr>
            <p:extLst/>
          </p:nvPr>
        </p:nvGraphicFramePr>
        <p:xfrm>
          <a:off x="1331640"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51600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6">
                                            <p:graphicEl>
                                              <a:dgm id="{3CCC5700-E892-4651-A18C-9DD6AC952428}"/>
                                            </p:graphicEl>
                                          </p:spTgt>
                                        </p:tgtEl>
                                        <p:attrNameLst>
                                          <p:attrName>style.visibility</p:attrName>
                                        </p:attrNameLst>
                                      </p:cBhvr>
                                      <p:to>
                                        <p:strVal val="visible"/>
                                      </p:to>
                                    </p:set>
                                    <p:animEffect transition="in" filter="barn(inHorizontal)">
                                      <p:cBhvr>
                                        <p:cTn id="24" dur="500"/>
                                        <p:tgtEl>
                                          <p:spTgt spid="6">
                                            <p:graphicEl>
                                              <a:dgm id="{3CCC5700-E892-4651-A18C-9DD6AC952428}"/>
                                            </p:graphic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6">
                                            <p:graphicEl>
                                              <a:dgm id="{34363187-DA86-400C-80F6-4AFD7865281A}"/>
                                            </p:graphicEl>
                                          </p:spTgt>
                                        </p:tgtEl>
                                        <p:attrNameLst>
                                          <p:attrName>style.visibility</p:attrName>
                                        </p:attrNameLst>
                                      </p:cBhvr>
                                      <p:to>
                                        <p:strVal val="visible"/>
                                      </p:to>
                                    </p:set>
                                    <p:animEffect transition="in" filter="barn(inHorizontal)">
                                      <p:cBhvr>
                                        <p:cTn id="27" dur="500"/>
                                        <p:tgtEl>
                                          <p:spTgt spid="6">
                                            <p:graphicEl>
                                              <a:dgm id="{34363187-DA86-400C-80F6-4AFD7865281A}"/>
                                            </p:graphic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6">
                                            <p:graphicEl>
                                              <a:dgm id="{C25FE170-9B02-441B-B53A-1B1542C83945}"/>
                                            </p:graphicEl>
                                          </p:spTgt>
                                        </p:tgtEl>
                                        <p:attrNameLst>
                                          <p:attrName>style.visibility</p:attrName>
                                        </p:attrNameLst>
                                      </p:cBhvr>
                                      <p:to>
                                        <p:strVal val="visible"/>
                                      </p:to>
                                    </p:set>
                                    <p:animEffect transition="in" filter="barn(inHorizontal)">
                                      <p:cBhvr>
                                        <p:cTn id="30" dur="500"/>
                                        <p:tgtEl>
                                          <p:spTgt spid="6">
                                            <p:graphicEl>
                                              <a:dgm id="{C25FE170-9B02-441B-B53A-1B1542C8394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6">
                                            <p:graphicEl>
                                              <a:dgm id="{9F2B8670-234F-4121-84CC-861F33FEA2B7}"/>
                                            </p:graphicEl>
                                          </p:spTgt>
                                        </p:tgtEl>
                                        <p:attrNameLst>
                                          <p:attrName>style.visibility</p:attrName>
                                        </p:attrNameLst>
                                      </p:cBhvr>
                                      <p:to>
                                        <p:strVal val="visible"/>
                                      </p:to>
                                    </p:set>
                                    <p:animEffect transition="in" filter="barn(inHorizontal)">
                                      <p:cBhvr>
                                        <p:cTn id="35" dur="500"/>
                                        <p:tgtEl>
                                          <p:spTgt spid="6">
                                            <p:graphicEl>
                                              <a:dgm id="{9F2B8670-234F-4121-84CC-861F33FEA2B7}"/>
                                            </p:graphicEl>
                                          </p:spTgt>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6">
                                            <p:graphicEl>
                                              <a:dgm id="{F3F56575-D320-46ED-9A20-210E3547D206}"/>
                                            </p:graphicEl>
                                          </p:spTgt>
                                        </p:tgtEl>
                                        <p:attrNameLst>
                                          <p:attrName>style.visibility</p:attrName>
                                        </p:attrNameLst>
                                      </p:cBhvr>
                                      <p:to>
                                        <p:strVal val="visible"/>
                                      </p:to>
                                    </p:set>
                                    <p:animEffect transition="in" filter="barn(inHorizontal)">
                                      <p:cBhvr>
                                        <p:cTn id="38" dur="500"/>
                                        <p:tgtEl>
                                          <p:spTgt spid="6">
                                            <p:graphicEl>
                                              <a:dgm id="{F3F56575-D320-46ED-9A20-210E3547D206}"/>
                                            </p:graphicEl>
                                          </p:spTgt>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6">
                                            <p:graphicEl>
                                              <a:dgm id="{BE493CD5-4F55-4D10-8A82-2C849C50CD99}"/>
                                            </p:graphicEl>
                                          </p:spTgt>
                                        </p:tgtEl>
                                        <p:attrNameLst>
                                          <p:attrName>style.visibility</p:attrName>
                                        </p:attrNameLst>
                                      </p:cBhvr>
                                      <p:to>
                                        <p:strVal val="visible"/>
                                      </p:to>
                                    </p:set>
                                    <p:animEffect transition="in" filter="barn(inHorizontal)">
                                      <p:cBhvr>
                                        <p:cTn id="41" dur="500"/>
                                        <p:tgtEl>
                                          <p:spTgt spid="6">
                                            <p:graphicEl>
                                              <a:dgm id="{BE493CD5-4F55-4D10-8A82-2C849C50CD99}"/>
                                            </p:graphicEl>
                                          </p:spTgt>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6">
                                            <p:graphicEl>
                                              <a:dgm id="{B58C678B-793A-48E2-8AC8-048643FA49EF}"/>
                                            </p:graphicEl>
                                          </p:spTgt>
                                        </p:tgtEl>
                                        <p:attrNameLst>
                                          <p:attrName>style.visibility</p:attrName>
                                        </p:attrNameLst>
                                      </p:cBhvr>
                                      <p:to>
                                        <p:strVal val="visible"/>
                                      </p:to>
                                    </p:set>
                                    <p:animEffect transition="in" filter="barn(inHorizontal)">
                                      <p:cBhvr>
                                        <p:cTn id="44" dur="500"/>
                                        <p:tgtEl>
                                          <p:spTgt spid="6">
                                            <p:graphicEl>
                                              <a:dgm id="{B58C678B-793A-48E2-8AC8-048643FA49E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6">
                                            <p:graphicEl>
                                              <a:dgm id="{2B16A56E-02E0-410C-9639-06FF933B0BEF}"/>
                                            </p:graphicEl>
                                          </p:spTgt>
                                        </p:tgtEl>
                                        <p:attrNameLst>
                                          <p:attrName>style.visibility</p:attrName>
                                        </p:attrNameLst>
                                      </p:cBhvr>
                                      <p:to>
                                        <p:strVal val="visible"/>
                                      </p:to>
                                    </p:set>
                                    <p:animEffect transition="in" filter="barn(inHorizontal)">
                                      <p:cBhvr>
                                        <p:cTn id="49" dur="500"/>
                                        <p:tgtEl>
                                          <p:spTgt spid="6">
                                            <p:graphicEl>
                                              <a:dgm id="{2B16A56E-02E0-410C-9639-06FF933B0BEF}"/>
                                            </p:graphicEl>
                                          </p:spTgt>
                                        </p:tgtEl>
                                      </p:cBhvr>
                                    </p:animEffect>
                                  </p:childTnLst>
                                </p:cTn>
                              </p:par>
                              <p:par>
                                <p:cTn id="50" presetID="16" presetClass="entr" presetSubtype="26" fill="hold" grpId="0" nodeType="withEffect">
                                  <p:stCondLst>
                                    <p:cond delay="0"/>
                                  </p:stCondLst>
                                  <p:childTnLst>
                                    <p:set>
                                      <p:cBhvr>
                                        <p:cTn id="51" dur="1" fill="hold">
                                          <p:stCondLst>
                                            <p:cond delay="0"/>
                                          </p:stCondLst>
                                        </p:cTn>
                                        <p:tgtEl>
                                          <p:spTgt spid="6">
                                            <p:graphicEl>
                                              <a:dgm id="{3015BEC6-C25B-4175-828E-EB8AABFF9655}"/>
                                            </p:graphicEl>
                                          </p:spTgt>
                                        </p:tgtEl>
                                        <p:attrNameLst>
                                          <p:attrName>style.visibility</p:attrName>
                                        </p:attrNameLst>
                                      </p:cBhvr>
                                      <p:to>
                                        <p:strVal val="visible"/>
                                      </p:to>
                                    </p:set>
                                    <p:animEffect transition="in" filter="barn(inHorizontal)">
                                      <p:cBhvr>
                                        <p:cTn id="52" dur="500"/>
                                        <p:tgtEl>
                                          <p:spTgt spid="6">
                                            <p:graphicEl>
                                              <a:dgm id="{3015BEC6-C25B-4175-828E-EB8AABFF9655}"/>
                                            </p:graphicEl>
                                          </p:spTgt>
                                        </p:tgtEl>
                                      </p:cBhvr>
                                    </p:animEffect>
                                  </p:childTnLst>
                                </p:cTn>
                              </p:par>
                              <p:par>
                                <p:cTn id="53" presetID="16" presetClass="entr" presetSubtype="26" fill="hold" grpId="0" nodeType="withEffect">
                                  <p:stCondLst>
                                    <p:cond delay="0"/>
                                  </p:stCondLst>
                                  <p:childTnLst>
                                    <p:set>
                                      <p:cBhvr>
                                        <p:cTn id="54" dur="1" fill="hold">
                                          <p:stCondLst>
                                            <p:cond delay="0"/>
                                          </p:stCondLst>
                                        </p:cTn>
                                        <p:tgtEl>
                                          <p:spTgt spid="6">
                                            <p:graphicEl>
                                              <a:dgm id="{7481638C-6C00-435B-9B49-F3285C9A47CF}"/>
                                            </p:graphicEl>
                                          </p:spTgt>
                                        </p:tgtEl>
                                        <p:attrNameLst>
                                          <p:attrName>style.visibility</p:attrName>
                                        </p:attrNameLst>
                                      </p:cBhvr>
                                      <p:to>
                                        <p:strVal val="visible"/>
                                      </p:to>
                                    </p:set>
                                    <p:animEffect transition="in" filter="barn(inHorizontal)">
                                      <p:cBhvr>
                                        <p:cTn id="55" dur="500"/>
                                        <p:tgtEl>
                                          <p:spTgt spid="6">
                                            <p:graphicEl>
                                              <a:dgm id="{7481638C-6C00-435B-9B49-F3285C9A47CF}"/>
                                            </p:graphicEl>
                                          </p:spTgt>
                                        </p:tgtEl>
                                      </p:cBhvr>
                                    </p:animEffect>
                                  </p:childTnLst>
                                </p:cTn>
                              </p:par>
                              <p:par>
                                <p:cTn id="56" presetID="16" presetClass="entr" presetSubtype="26" fill="hold" grpId="0" nodeType="withEffect">
                                  <p:stCondLst>
                                    <p:cond delay="0"/>
                                  </p:stCondLst>
                                  <p:childTnLst>
                                    <p:set>
                                      <p:cBhvr>
                                        <p:cTn id="57" dur="1" fill="hold">
                                          <p:stCondLst>
                                            <p:cond delay="0"/>
                                          </p:stCondLst>
                                        </p:cTn>
                                        <p:tgtEl>
                                          <p:spTgt spid="6">
                                            <p:graphicEl>
                                              <a:dgm id="{DA056BF1-60E2-4E42-8D04-190D44698AEA}"/>
                                            </p:graphicEl>
                                          </p:spTgt>
                                        </p:tgtEl>
                                        <p:attrNameLst>
                                          <p:attrName>style.visibility</p:attrName>
                                        </p:attrNameLst>
                                      </p:cBhvr>
                                      <p:to>
                                        <p:strVal val="visible"/>
                                      </p:to>
                                    </p:set>
                                    <p:animEffect transition="in" filter="barn(inHorizontal)">
                                      <p:cBhvr>
                                        <p:cTn id="58" dur="500"/>
                                        <p:tgtEl>
                                          <p:spTgt spid="6">
                                            <p:graphicEl>
                                              <a:dgm id="{DA056BF1-60E2-4E42-8D04-190D44698AEA}"/>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6">
                                            <p:graphicEl>
                                              <a:dgm id="{B6C0BC09-155E-400D-883D-5CD81732F7C4}"/>
                                            </p:graphicEl>
                                          </p:spTgt>
                                        </p:tgtEl>
                                        <p:attrNameLst>
                                          <p:attrName>style.visibility</p:attrName>
                                        </p:attrNameLst>
                                      </p:cBhvr>
                                      <p:to>
                                        <p:strVal val="visible"/>
                                      </p:to>
                                    </p:set>
                                    <p:animEffect transition="in" filter="barn(inHorizontal)">
                                      <p:cBhvr>
                                        <p:cTn id="63" dur="500"/>
                                        <p:tgtEl>
                                          <p:spTgt spid="6">
                                            <p:graphicEl>
                                              <a:dgm id="{B6C0BC09-155E-400D-883D-5CD81732F7C4}"/>
                                            </p:graphicEl>
                                          </p:spTgt>
                                        </p:tgtEl>
                                      </p:cBhvr>
                                    </p:animEffect>
                                  </p:childTnLst>
                                </p:cTn>
                              </p:par>
                              <p:par>
                                <p:cTn id="64" presetID="16" presetClass="entr" presetSubtype="26" fill="hold" grpId="0" nodeType="withEffect">
                                  <p:stCondLst>
                                    <p:cond delay="0"/>
                                  </p:stCondLst>
                                  <p:childTnLst>
                                    <p:set>
                                      <p:cBhvr>
                                        <p:cTn id="65" dur="1" fill="hold">
                                          <p:stCondLst>
                                            <p:cond delay="0"/>
                                          </p:stCondLst>
                                        </p:cTn>
                                        <p:tgtEl>
                                          <p:spTgt spid="6">
                                            <p:graphicEl>
                                              <a:dgm id="{3BEB8A69-D39C-42E6-A7B1-3697E7EE8608}"/>
                                            </p:graphicEl>
                                          </p:spTgt>
                                        </p:tgtEl>
                                        <p:attrNameLst>
                                          <p:attrName>style.visibility</p:attrName>
                                        </p:attrNameLst>
                                      </p:cBhvr>
                                      <p:to>
                                        <p:strVal val="visible"/>
                                      </p:to>
                                    </p:set>
                                    <p:animEffect transition="in" filter="barn(inHorizontal)">
                                      <p:cBhvr>
                                        <p:cTn id="66" dur="500"/>
                                        <p:tgtEl>
                                          <p:spTgt spid="6">
                                            <p:graphicEl>
                                              <a:dgm id="{3BEB8A69-D39C-42E6-A7B1-3697E7EE8608}"/>
                                            </p:graphicEl>
                                          </p:spTgt>
                                        </p:tgtEl>
                                      </p:cBhvr>
                                    </p:animEffect>
                                  </p:childTnLst>
                                </p:cTn>
                              </p:par>
                              <p:par>
                                <p:cTn id="67" presetID="16" presetClass="entr" presetSubtype="26" fill="hold" grpId="0" nodeType="withEffect">
                                  <p:stCondLst>
                                    <p:cond delay="0"/>
                                  </p:stCondLst>
                                  <p:childTnLst>
                                    <p:set>
                                      <p:cBhvr>
                                        <p:cTn id="68" dur="1" fill="hold">
                                          <p:stCondLst>
                                            <p:cond delay="0"/>
                                          </p:stCondLst>
                                        </p:cTn>
                                        <p:tgtEl>
                                          <p:spTgt spid="6">
                                            <p:graphicEl>
                                              <a:dgm id="{5D5A81B2-E870-45A2-8AC6-B7E5296FC0A4}"/>
                                            </p:graphicEl>
                                          </p:spTgt>
                                        </p:tgtEl>
                                        <p:attrNameLst>
                                          <p:attrName>style.visibility</p:attrName>
                                        </p:attrNameLst>
                                      </p:cBhvr>
                                      <p:to>
                                        <p:strVal val="visible"/>
                                      </p:to>
                                    </p:set>
                                    <p:animEffect transition="in" filter="barn(inHorizontal)">
                                      <p:cBhvr>
                                        <p:cTn id="69" dur="500"/>
                                        <p:tgtEl>
                                          <p:spTgt spid="6">
                                            <p:graphicEl>
                                              <a:dgm id="{5D5A81B2-E870-45A2-8AC6-B7E5296FC0A4}"/>
                                            </p:graphicEl>
                                          </p:spTgt>
                                        </p:tgtEl>
                                      </p:cBhvr>
                                    </p:animEffect>
                                  </p:childTnLst>
                                </p:cTn>
                              </p:par>
                              <p:par>
                                <p:cTn id="70" presetID="16" presetClass="entr" presetSubtype="26" fill="hold" grpId="0" nodeType="withEffect">
                                  <p:stCondLst>
                                    <p:cond delay="0"/>
                                  </p:stCondLst>
                                  <p:childTnLst>
                                    <p:set>
                                      <p:cBhvr>
                                        <p:cTn id="71" dur="1" fill="hold">
                                          <p:stCondLst>
                                            <p:cond delay="0"/>
                                          </p:stCondLst>
                                        </p:cTn>
                                        <p:tgtEl>
                                          <p:spTgt spid="6">
                                            <p:graphicEl>
                                              <a:dgm id="{02827FE3-3869-4733-9875-837A060C5F98}"/>
                                            </p:graphicEl>
                                          </p:spTgt>
                                        </p:tgtEl>
                                        <p:attrNameLst>
                                          <p:attrName>style.visibility</p:attrName>
                                        </p:attrNameLst>
                                      </p:cBhvr>
                                      <p:to>
                                        <p:strVal val="visible"/>
                                      </p:to>
                                    </p:set>
                                    <p:animEffect transition="in" filter="barn(inHorizontal)">
                                      <p:cBhvr>
                                        <p:cTn id="72" dur="500"/>
                                        <p:tgtEl>
                                          <p:spTgt spid="6">
                                            <p:graphicEl>
                                              <a:dgm id="{02827FE3-3869-4733-9875-837A060C5F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Graphic spid="6"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الوسط الحسابي ( المتوسط )</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mc:AlternateContent xmlns:mc="http://schemas.openxmlformats.org/markup-compatibility/2006" xmlns:a14="http://schemas.microsoft.com/office/drawing/2010/main">
        <mc:Choice Requires="a14">
          <p:sp>
            <p:nvSpPr>
              <p:cNvPr id="5" name="مجسم مشطوف الحواف 4"/>
              <p:cNvSpPr/>
              <p:nvPr/>
            </p:nvSpPr>
            <p:spPr>
              <a:xfrm>
                <a:off x="1079612" y="2564904"/>
                <a:ext cx="6840760" cy="2952328"/>
              </a:xfrm>
              <a:prstGeom prst="bevel">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rPr>
                  <a:t>الوسط الحسابي لمجموعة من البيانات هو حاصل جمع هذه البيانات مقسوماً على عددها.</a:t>
                </a:r>
              </a:p>
              <a:p>
                <a:pPr algn="ctr">
                  <a:lnSpc>
                    <a:spcPct val="150000"/>
                  </a:lnSpc>
                </a:pPr>
                <a:r>
                  <a:rPr lang="ar-SA" sz="2400" b="1" dirty="0" smtClean="0">
                    <a:solidFill>
                      <a:schemeClr val="bg1"/>
                    </a:solidFill>
                    <a:effectLst>
                      <a:outerShdw blurRad="38100" dist="38100" dir="2700000" algn="tl">
                        <a:srgbClr val="000000">
                          <a:alpha val="43137"/>
                        </a:srgbClr>
                      </a:outerShdw>
                    </a:effectLst>
                  </a:rPr>
                  <a:t>يرمز بالرمز   </a:t>
                </a:r>
                <a14:m>
                  <m:oMath xmlns:m="http://schemas.openxmlformats.org/officeDocument/2006/math">
                    <m:r>
                      <a:rPr lang="ar-SA" sz="2400" b="1" i="1" smtClean="0">
                        <a:solidFill>
                          <a:schemeClr val="tx1">
                            <a:lumMod val="95000"/>
                            <a:lumOff val="5000"/>
                          </a:schemeClr>
                        </a:solidFill>
                        <a:effectLst/>
                        <a:latin typeface="Cambria Math"/>
                        <a:ea typeface="Cambria Math"/>
                      </a:rPr>
                      <m:t>𝝁</m:t>
                    </m:r>
                    <m:r>
                      <a:rPr lang="ar-SA" sz="2400" b="1" i="1" smtClean="0">
                        <a:solidFill>
                          <a:schemeClr val="tx1">
                            <a:lumMod val="95000"/>
                            <a:lumOff val="5000"/>
                          </a:schemeClr>
                        </a:solidFill>
                        <a:effectLst>
                          <a:outerShdw blurRad="38100" dist="38100" dir="2700000" algn="tl">
                            <a:srgbClr val="000000">
                              <a:alpha val="43137"/>
                            </a:srgbClr>
                          </a:outerShdw>
                        </a:effectLst>
                        <a:latin typeface="Cambria Math"/>
                        <a:ea typeface="Cambria Math"/>
                      </a:rPr>
                      <m:t> </m:t>
                    </m:r>
                  </m:oMath>
                </a14:m>
                <a:r>
                  <a:rPr lang="ar-SA" sz="2400" b="1" dirty="0" smtClean="0">
                    <a:solidFill>
                      <a:schemeClr val="tx1">
                        <a:lumMod val="95000"/>
                        <a:lumOff val="5000"/>
                      </a:schemeClr>
                    </a:solidFill>
                    <a:effectLst>
                      <a:outerShdw blurRad="38100" dist="38100" dir="2700000" algn="tl">
                        <a:srgbClr val="000000">
                          <a:alpha val="43137"/>
                        </a:srgbClr>
                      </a:outerShdw>
                    </a:effectLst>
                  </a:rPr>
                  <a:t> </a:t>
                </a:r>
                <a:r>
                  <a:rPr lang="ar-SA" sz="2400" b="1" dirty="0" smtClean="0">
                    <a:solidFill>
                      <a:schemeClr val="bg1"/>
                    </a:solidFill>
                    <a:effectLst>
                      <a:outerShdw blurRad="38100" dist="38100" dir="2700000" algn="tl">
                        <a:srgbClr val="000000">
                          <a:alpha val="43137"/>
                        </a:srgbClr>
                      </a:outerShdw>
                    </a:effectLst>
                  </a:rPr>
                  <a:t>  لمتوسط المجتمع.</a:t>
                </a:r>
              </a:p>
              <a:p>
                <a:pPr algn="ctr">
                  <a:lnSpc>
                    <a:spcPct val="150000"/>
                  </a:lnSpc>
                </a:pPr>
                <a:r>
                  <a:rPr lang="ar-SA" sz="2400" b="1" dirty="0" smtClean="0">
                    <a:solidFill>
                      <a:schemeClr val="bg1"/>
                    </a:solidFill>
                    <a:effectLst>
                      <a:outerShdw blurRad="38100" dist="38100" dir="2700000" algn="tl">
                        <a:srgbClr val="000000">
                          <a:alpha val="43137"/>
                        </a:srgbClr>
                      </a:outerShdw>
                    </a:effectLst>
                  </a:rPr>
                  <a:t>و يرمز بالرمز </a:t>
                </a:r>
                <a14:m>
                  <m:oMath xmlns:m="http://schemas.openxmlformats.org/officeDocument/2006/math">
                    <m:acc>
                      <m:accPr>
                        <m:chr m:val="̅"/>
                        <m:ctrlPr>
                          <a:rPr lang="ar-SA" sz="24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chemeClr val="tx1">
                                <a:lumMod val="95000"/>
                                <a:lumOff val="5000"/>
                              </a:schemeClr>
                            </a:solidFill>
                            <a:effectLst>
                              <a:outerShdw blurRad="38100" dist="38100" dir="2700000" algn="tl">
                                <a:srgbClr val="000000">
                                  <a:alpha val="43137"/>
                                </a:srgbClr>
                              </a:outerShdw>
                            </a:effectLst>
                            <a:latin typeface="Cambria Math" panose="02040503050406030204" pitchFamily="18" charset="0"/>
                          </a:rPr>
                          <m:t>𝑿</m:t>
                        </m:r>
                      </m:e>
                    </m:acc>
                  </m:oMath>
                </a14:m>
                <a:r>
                  <a:rPr lang="ar-SA" sz="2400" b="1" dirty="0" smtClean="0">
                    <a:solidFill>
                      <a:schemeClr val="tx1">
                        <a:lumMod val="95000"/>
                        <a:lumOff val="5000"/>
                      </a:schemeClr>
                    </a:solidFill>
                    <a:effectLst>
                      <a:outerShdw blurRad="38100" dist="38100" dir="2700000" algn="tl">
                        <a:srgbClr val="000000">
                          <a:alpha val="43137"/>
                        </a:srgbClr>
                      </a:outerShdw>
                    </a:effectLst>
                  </a:rPr>
                  <a:t> </a:t>
                </a:r>
                <a:r>
                  <a:rPr lang="ar-SA" sz="2400" b="1" dirty="0" smtClean="0">
                    <a:solidFill>
                      <a:schemeClr val="bg1"/>
                    </a:solidFill>
                    <a:effectLst>
                      <a:outerShdw blurRad="38100" dist="38100" dir="2700000" algn="tl">
                        <a:srgbClr val="000000">
                          <a:alpha val="43137"/>
                        </a:srgbClr>
                      </a:outerShdw>
                    </a:effectLst>
                  </a:rPr>
                  <a:t>    لمتوسط العينة.</a:t>
                </a:r>
                <a:endParaRPr lang="ar-SA" sz="2400" b="1" dirty="0">
                  <a:solidFill>
                    <a:schemeClr val="bg1"/>
                  </a:solidFill>
                  <a:effectLst>
                    <a:outerShdw blurRad="38100" dist="38100" dir="2700000" algn="tl">
                      <a:srgbClr val="000000">
                        <a:alpha val="43137"/>
                      </a:srgbClr>
                    </a:outerShdw>
                  </a:effectLst>
                </a:endParaRPr>
              </a:p>
            </p:txBody>
          </p:sp>
        </mc:Choice>
        <mc:Fallback xmlns="">
          <p:sp>
            <p:nvSpPr>
              <p:cNvPr id="5" name="مجسم مشطوف الحواف 4"/>
              <p:cNvSpPr>
                <a:spLocks noRot="1" noChangeAspect="1" noMove="1" noResize="1" noEditPoints="1" noAdjustHandles="1" noChangeArrowheads="1" noChangeShapeType="1" noTextEdit="1"/>
              </p:cNvSpPr>
              <p:nvPr/>
            </p:nvSpPr>
            <p:spPr>
              <a:xfrm>
                <a:off x="1079612" y="2564904"/>
                <a:ext cx="6840760" cy="2952328"/>
              </a:xfrm>
              <a:prstGeom prst="bevel">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262271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anim calcmode="lin" valueType="num">
                                      <p:cBhvr>
                                        <p:cTn id="14" dur="1000" fill="hold"/>
                                        <p:tgtEl>
                                          <p:spTgt spid="5">
                                            <p:bg/>
                                          </p:spTgt>
                                        </p:tgtEl>
                                        <p:attrNameLst>
                                          <p:attrName>ppt_x</p:attrName>
                                        </p:attrNameLst>
                                      </p:cBhvr>
                                      <p:tavLst>
                                        <p:tav tm="0">
                                          <p:val>
                                            <p:strVal val="#ppt_x"/>
                                          </p:val>
                                        </p:tav>
                                        <p:tav tm="100000">
                                          <p:val>
                                            <p:strVal val="#ppt_x"/>
                                          </p:val>
                                        </p:tav>
                                      </p:tavLst>
                                    </p:anim>
                                    <p:anim calcmode="lin" valueType="num">
                                      <p:cBhvr>
                                        <p:cTn id="1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1000"/>
                                        <p:tgtEl>
                                          <p:spTgt spid="5">
                                            <p:txEl>
                                              <p:pRg st="2" end="2"/>
                                            </p:txEl>
                                          </p:spTgt>
                                        </p:tgtEl>
                                      </p:cBhvr>
                                    </p:animEffect>
                                    <p:anim calcmode="lin" valueType="num">
                                      <p:cBhvr>
                                        <p:cTn id="3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الوسط الحسابي</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mc:AlternateContent xmlns:mc="http://schemas.openxmlformats.org/markup-compatibility/2006" xmlns:a14="http://schemas.microsoft.com/office/drawing/2010/main">
        <mc:Choice Requires="a14">
          <p:sp>
            <p:nvSpPr>
              <p:cNvPr id="5" name="مجسم مشطوف الحواف 4"/>
              <p:cNvSpPr/>
              <p:nvPr/>
            </p:nvSpPr>
            <p:spPr>
              <a:xfrm>
                <a:off x="1079612" y="2564904"/>
                <a:ext cx="4500500" cy="1656184"/>
              </a:xfrm>
              <a:prstGeom prst="bevel">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b="1" dirty="0" smtClean="0">
                    <a:solidFill>
                      <a:schemeClr val="bg1"/>
                    </a:solidFill>
                    <a:effectLst>
                      <a:outerShdw blurRad="38100" dist="38100" dir="2700000" algn="tl">
                        <a:srgbClr val="000000">
                          <a:alpha val="43137"/>
                        </a:srgbClr>
                      </a:outerShdw>
                    </a:effectLst>
                  </a:rPr>
                  <a:t>الوسط الحسابي يعطى بالعلاقة:</a:t>
                </a:r>
              </a:p>
              <a:p>
                <a:pPr algn="ctr"/>
                <a:endParaRPr lang="ar-SA" b="1" dirty="0" smtClean="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ar-SA" b="1" i="1" smtClean="0">
                          <a:solidFill>
                            <a:schemeClr val="bg1"/>
                          </a:solidFill>
                          <a:effectLst>
                            <a:outerShdw blurRad="38100" dist="38100" dir="2700000" algn="tl">
                              <a:srgbClr val="000000">
                                <a:alpha val="43137"/>
                              </a:srgbClr>
                            </a:outerShdw>
                          </a:effectLst>
                          <a:latin typeface="Cambria Math"/>
                          <a:ea typeface="Cambria Math"/>
                        </a:rPr>
                        <m:t>𝝁</m:t>
                      </m:r>
                      <m:r>
                        <a:rPr lang="en-US" b="1" i="1" smtClean="0">
                          <a:solidFill>
                            <a:schemeClr val="bg1"/>
                          </a:solidFill>
                          <a:effectLst>
                            <a:outerShdw blurRad="38100" dist="38100" dir="2700000" algn="tl">
                              <a:srgbClr val="000000">
                                <a:alpha val="43137"/>
                              </a:srgbClr>
                            </a:outerShdw>
                          </a:effectLst>
                          <a:latin typeface="Cambria Math"/>
                          <a:ea typeface="Cambria Math"/>
                        </a:rPr>
                        <m:t>= </m:t>
                      </m:r>
                      <m:f>
                        <m:fPr>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fPr>
                        <m:num>
                          <m:nary>
                            <m:naryPr>
                              <m:chr m:val="∑"/>
                              <m:subHide m:val="on"/>
                              <m:supHide m:val="on"/>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naryPr>
                            <m:sub/>
                            <m:sup/>
                            <m:e>
                              <m:r>
                                <a:rPr lang="en-US" b="1" i="1" smtClean="0">
                                  <a:solidFill>
                                    <a:schemeClr val="bg1"/>
                                  </a:solidFill>
                                  <a:effectLst>
                                    <a:outerShdw blurRad="38100" dist="38100" dir="2700000" algn="tl">
                                      <a:srgbClr val="000000">
                                        <a:alpha val="43137"/>
                                      </a:srgbClr>
                                    </a:outerShdw>
                                  </a:effectLst>
                                  <a:latin typeface="Cambria Math"/>
                                  <a:ea typeface="Cambria Math"/>
                                </a:rPr>
                                <m:t>𝑿</m:t>
                              </m:r>
                            </m:e>
                          </m:nary>
                        </m:num>
                        <m:den>
                          <m:r>
                            <a:rPr lang="en-US" b="1" i="1" smtClean="0">
                              <a:solidFill>
                                <a:schemeClr val="bg1"/>
                              </a:solidFill>
                              <a:effectLst>
                                <a:outerShdw blurRad="38100" dist="38100" dir="2700000" algn="tl">
                                  <a:srgbClr val="000000">
                                    <a:alpha val="43137"/>
                                  </a:srgbClr>
                                </a:outerShdw>
                              </a:effectLst>
                              <a:latin typeface="Cambria Math"/>
                              <a:ea typeface="Cambria Math"/>
                            </a:rPr>
                            <m:t>𝑵</m:t>
                          </m:r>
                        </m:den>
                      </m:f>
                      <m:r>
                        <a:rPr lang="en-US" b="1" i="1" smtClean="0">
                          <a:solidFill>
                            <a:schemeClr val="bg1"/>
                          </a:solidFill>
                          <a:effectLst>
                            <a:outerShdw blurRad="38100" dist="38100" dir="2700000" algn="tl">
                              <a:srgbClr val="000000">
                                <a:alpha val="43137"/>
                              </a:srgbClr>
                            </a:outerShdw>
                          </a:effectLst>
                          <a:latin typeface="Cambria Math"/>
                          <a:ea typeface="Cambria Math"/>
                        </a:rPr>
                        <m:t>= </m:t>
                      </m:r>
                      <m:f>
                        <m:fPr>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fPr>
                        <m:num>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𝑿</m:t>
                              </m:r>
                            </m:e>
                            <m:sub>
                              <m:r>
                                <a:rPr lang="ar-SA" b="1" i="1">
                                  <a:solidFill>
                                    <a:schemeClr val="bg1"/>
                                  </a:solidFill>
                                  <a:effectLst>
                                    <a:outerShdw blurRad="38100" dist="38100" dir="2700000" algn="tl">
                                      <a:srgbClr val="000000">
                                        <a:alpha val="43137"/>
                                      </a:srgbClr>
                                    </a:outerShdw>
                                  </a:effectLst>
                                  <a:latin typeface="Cambria Math"/>
                                </a:rPr>
                                <m:t>𝟏</m:t>
                              </m:r>
                            </m:sub>
                          </m:sSub>
                          <m:r>
                            <a:rPr lang="ar-SA" b="1" i="1" smtClean="0">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𝑿</m:t>
                              </m:r>
                            </m:e>
                            <m:sub>
                              <m:r>
                                <a:rPr lang="en-US" b="1" i="1">
                                  <a:solidFill>
                                    <a:schemeClr val="bg1"/>
                                  </a:solidFill>
                                  <a:effectLst>
                                    <a:outerShdw blurRad="38100" dist="38100" dir="2700000" algn="tl">
                                      <a:srgbClr val="000000">
                                        <a:alpha val="43137"/>
                                      </a:srgbClr>
                                    </a:outerShdw>
                                  </a:effectLst>
                                  <a:latin typeface="Cambria Math"/>
                                </a:rPr>
                                <m:t>𝟐</m:t>
                              </m:r>
                            </m:sub>
                          </m:sSub>
                          <m:r>
                            <a:rPr lang="en-US" b="1" i="1" smtClean="0">
                              <a:solidFill>
                                <a:schemeClr val="bg1"/>
                              </a:solidFill>
                              <a:effectLst>
                                <a:outerShdw blurRad="38100" dist="38100" dir="2700000" algn="tl">
                                  <a:srgbClr val="000000">
                                    <a:alpha val="43137"/>
                                  </a:srgbClr>
                                </a:outerShdw>
                              </a:effectLst>
                              <a:latin typeface="Cambria Math"/>
                            </a:rPr>
                            <m:t>+</m:t>
                          </m:r>
                          <m:r>
                            <a:rPr lang="en-US" b="1" i="1">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𝑿</m:t>
                              </m:r>
                            </m:e>
                            <m:sub>
                              <m:r>
                                <a:rPr lang="en-US" b="1" i="1">
                                  <a:solidFill>
                                    <a:schemeClr val="bg1"/>
                                  </a:solidFill>
                                  <a:effectLst>
                                    <a:outerShdw blurRad="38100" dist="38100" dir="2700000" algn="tl">
                                      <a:srgbClr val="000000">
                                        <a:alpha val="43137"/>
                                      </a:srgbClr>
                                    </a:outerShdw>
                                  </a:effectLst>
                                  <a:latin typeface="Cambria Math"/>
                                </a:rPr>
                                <m:t>𝑵</m:t>
                              </m:r>
                            </m:sub>
                          </m:sSub>
                        </m:num>
                        <m:den>
                          <m:r>
                            <a:rPr lang="en-US" b="1" i="1" smtClean="0">
                              <a:solidFill>
                                <a:schemeClr val="bg1"/>
                              </a:solidFill>
                              <a:effectLst>
                                <a:outerShdw blurRad="38100" dist="38100" dir="2700000" algn="tl">
                                  <a:srgbClr val="000000">
                                    <a:alpha val="43137"/>
                                  </a:srgbClr>
                                </a:outerShdw>
                              </a:effectLst>
                              <a:latin typeface="Cambria Math"/>
                              <a:ea typeface="Cambria Math"/>
                            </a:rPr>
                            <m:t>𝑵</m:t>
                          </m:r>
                        </m:den>
                      </m:f>
                      <m:r>
                        <a:rPr lang="en-US" b="1" i="1" smtClean="0">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b="1" dirty="0">
                  <a:solidFill>
                    <a:schemeClr val="bg1"/>
                  </a:solidFill>
                  <a:effectLst>
                    <a:outerShdw blurRad="38100" dist="38100" dir="2700000" algn="tl">
                      <a:srgbClr val="000000">
                        <a:alpha val="43137"/>
                      </a:srgbClr>
                    </a:outerShdw>
                  </a:effectLst>
                </a:endParaRPr>
              </a:p>
            </p:txBody>
          </p:sp>
        </mc:Choice>
        <mc:Fallback xmlns="">
          <p:sp>
            <p:nvSpPr>
              <p:cNvPr id="5" name="مجسم مشطوف الحواف 4"/>
              <p:cNvSpPr>
                <a:spLocks noRot="1" noChangeAspect="1" noMove="1" noResize="1" noEditPoints="1" noAdjustHandles="1" noChangeArrowheads="1" noChangeShapeType="1" noTextEdit="1"/>
              </p:cNvSpPr>
              <p:nvPr/>
            </p:nvSpPr>
            <p:spPr>
              <a:xfrm>
                <a:off x="1079612" y="2564904"/>
                <a:ext cx="4500500" cy="1656184"/>
              </a:xfrm>
              <a:prstGeom prst="bevel">
                <a:avLst/>
              </a:prstGeom>
              <a:blipFill rotWithShape="0">
                <a:blip r:embed="rId2"/>
                <a:stretch>
                  <a:fillRect/>
                </a:stretch>
              </a:blipFill>
            </p:spPr>
            <p:txBody>
              <a:bodyPr/>
              <a:lstStyle/>
              <a:p>
                <a:r>
                  <a:rPr lang="en-US">
                    <a:noFill/>
                  </a:rPr>
                  <a:t> </a:t>
                </a:r>
              </a:p>
            </p:txBody>
          </p:sp>
        </mc:Fallback>
      </mc:AlternateContent>
      <p:sp>
        <p:nvSpPr>
          <p:cNvPr id="3" name="مربع نص 2"/>
          <p:cNvSpPr txBox="1"/>
          <p:nvPr/>
        </p:nvSpPr>
        <p:spPr>
          <a:xfrm>
            <a:off x="2445682" y="1743199"/>
            <a:ext cx="4108619" cy="461665"/>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SA" sz="2400" b="1" dirty="0" smtClean="0"/>
              <a:t>البيانات الغير مبوبة</a:t>
            </a:r>
            <a:endParaRPr lang="ar-SA" sz="2400" b="1" dirty="0"/>
          </a:p>
        </p:txBody>
      </p:sp>
      <mc:AlternateContent xmlns:mc="http://schemas.openxmlformats.org/markup-compatibility/2006" xmlns:a14="http://schemas.microsoft.com/office/drawing/2010/main">
        <mc:Choice Requires="a14">
          <p:sp>
            <p:nvSpPr>
              <p:cNvPr id="6" name="وسيلة شرح مع سهم إلى اليسار 5"/>
              <p:cNvSpPr/>
              <p:nvPr/>
            </p:nvSpPr>
            <p:spPr>
              <a:xfrm>
                <a:off x="6084168" y="2564904"/>
                <a:ext cx="2808312" cy="1440160"/>
              </a:xfrm>
              <a:prstGeom prst="leftArrowCallout">
                <a:avLst>
                  <a:gd name="adj1" fmla="val 25000"/>
                  <a:gd name="adj2" fmla="val 23352"/>
                  <a:gd name="adj3" fmla="val 43129"/>
                  <a:gd name="adj4" fmla="val 6497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chemeClr val="tx1"/>
                    </a:solidFill>
                  </a:rPr>
                  <a:t>إذا كانت </a:t>
                </a:r>
              </a:p>
              <a:p>
                <a:pPr algn="ctr"/>
                <a14:m>
                  <m:oMathPara xmlns:m="http://schemas.openxmlformats.org/officeDocument/2006/math">
                    <m:oMathParaPr>
                      <m:jc m:val="centerGroup"/>
                    </m:oMathParaPr>
                    <m:oMath xmlns:m="http://schemas.openxmlformats.org/officeDocument/2006/math">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𝑿</m:t>
                          </m:r>
                        </m:e>
                        <m:sub>
                          <m:r>
                            <a:rPr lang="ar-SA" sz="2000" b="1" i="1" smtClean="0">
                              <a:solidFill>
                                <a:schemeClr val="tx1"/>
                              </a:solidFill>
                              <a:latin typeface="Cambria Math"/>
                            </a:rPr>
                            <m:t>𝟏</m:t>
                          </m:r>
                        </m:sub>
                      </m:sSub>
                      <m:r>
                        <a:rPr lang="en-US" sz="2000" b="1" i="1" smtClean="0">
                          <a:solidFill>
                            <a:schemeClr val="tx1"/>
                          </a:solidFill>
                          <a:latin typeface="Cambria Math"/>
                        </a:rPr>
                        <m:t>,</m:t>
                      </m:r>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𝑿</m:t>
                          </m:r>
                        </m:e>
                        <m:sub>
                          <m:r>
                            <a:rPr lang="en-US" sz="2000" b="1" i="1" smtClean="0">
                              <a:solidFill>
                                <a:schemeClr val="tx1"/>
                              </a:solidFill>
                              <a:latin typeface="Cambria Math"/>
                            </a:rPr>
                            <m:t>𝟐</m:t>
                          </m:r>
                        </m:sub>
                      </m:sSub>
                      <m:r>
                        <a:rPr lang="en-US" sz="2000" b="1" i="1" smtClean="0">
                          <a:solidFill>
                            <a:schemeClr val="tx1"/>
                          </a:solidFill>
                          <a:latin typeface="Cambria Math"/>
                        </a:rPr>
                        <m:t>,….</m:t>
                      </m:r>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𝑿</m:t>
                          </m:r>
                        </m:e>
                        <m:sub>
                          <m:r>
                            <a:rPr lang="en-US" sz="2000" b="1" i="1" smtClean="0">
                              <a:solidFill>
                                <a:schemeClr val="tx1"/>
                              </a:solidFill>
                              <a:latin typeface="Cambria Math"/>
                            </a:rPr>
                            <m:t>𝑵</m:t>
                          </m:r>
                        </m:sub>
                      </m:sSub>
                    </m:oMath>
                  </m:oMathPara>
                </a14:m>
                <a:endParaRPr lang="ar-SA" sz="2000" b="1" dirty="0" smtClean="0">
                  <a:solidFill>
                    <a:schemeClr val="tx1"/>
                  </a:solidFill>
                </a:endParaRPr>
              </a:p>
              <a:p>
                <a:pPr algn="ctr"/>
                <a:r>
                  <a:rPr lang="ar-SA" sz="2000" b="1" dirty="0" smtClean="0">
                    <a:solidFill>
                      <a:schemeClr val="tx1"/>
                    </a:solidFill>
                  </a:rPr>
                  <a:t>تمثل بيانات مجتمع ما</a:t>
                </a:r>
                <a:endParaRPr lang="ar-SA" sz="2000" b="1" dirty="0">
                  <a:solidFill>
                    <a:schemeClr val="tx1"/>
                  </a:solidFill>
                </a:endParaRPr>
              </a:p>
            </p:txBody>
          </p:sp>
        </mc:Choice>
        <mc:Fallback xmlns="">
          <p:sp>
            <p:nvSpPr>
              <p:cNvPr id="6" name="وسيلة شرح مع سهم إلى اليسار 5"/>
              <p:cNvSpPr>
                <a:spLocks noRot="1" noChangeAspect="1" noMove="1" noResize="1" noEditPoints="1" noAdjustHandles="1" noChangeArrowheads="1" noChangeShapeType="1" noTextEdit="1"/>
              </p:cNvSpPr>
              <p:nvPr/>
            </p:nvSpPr>
            <p:spPr>
              <a:xfrm>
                <a:off x="6084168" y="2564904"/>
                <a:ext cx="2808312" cy="1440160"/>
              </a:xfrm>
              <a:prstGeom prst="leftArrowCallout">
                <a:avLst>
                  <a:gd name="adj1" fmla="val 25000"/>
                  <a:gd name="adj2" fmla="val 23352"/>
                  <a:gd name="adj3" fmla="val 43129"/>
                  <a:gd name="adj4" fmla="val 64977"/>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مجسم مشطوف الحواف 6"/>
              <p:cNvSpPr/>
              <p:nvPr/>
            </p:nvSpPr>
            <p:spPr>
              <a:xfrm>
                <a:off x="1079612" y="4653136"/>
                <a:ext cx="4500500" cy="1656184"/>
              </a:xfrm>
              <a:prstGeom prst="bevel">
                <a:avLst/>
              </a:prstGeom>
              <a:solidFill>
                <a:srgbClr val="FF0066"/>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SA" b="1" dirty="0" smtClean="0">
                    <a:solidFill>
                      <a:schemeClr val="bg1"/>
                    </a:solidFill>
                    <a:effectLst>
                      <a:outerShdw blurRad="38100" dist="38100" dir="2700000" algn="tl">
                        <a:srgbClr val="000000">
                          <a:alpha val="43137"/>
                        </a:srgbClr>
                      </a:outerShdw>
                    </a:effectLst>
                  </a:rPr>
                  <a:t>الوسط الحسابي يعطى بالعلاقة:</a:t>
                </a:r>
              </a:p>
              <a:p>
                <a:pPr algn="ctr"/>
                <a:endParaRPr lang="ar-SA" b="1" dirty="0" smtClean="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acc>
                        <m:accPr>
                          <m:chr m:val="̅"/>
                          <m:ctrlPr>
                            <a:rPr lang="ar-SA"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accPr>
                        <m:e>
                          <m:r>
                            <a:rPr lang="en-US" b="1" i="1" smtClean="0">
                              <a:solidFill>
                                <a:schemeClr val="bg1"/>
                              </a:solidFill>
                              <a:effectLst>
                                <a:outerShdw blurRad="38100" dist="38100" dir="2700000" algn="tl">
                                  <a:srgbClr val="000000">
                                    <a:alpha val="43137"/>
                                  </a:srgbClr>
                                </a:outerShdw>
                              </a:effectLst>
                              <a:latin typeface="Cambria Math"/>
                              <a:ea typeface="Cambria Math"/>
                            </a:rPr>
                            <m:t>𝒙</m:t>
                          </m:r>
                        </m:e>
                      </m:acc>
                      <m:r>
                        <a:rPr lang="en-US" b="1" i="1" smtClean="0">
                          <a:solidFill>
                            <a:schemeClr val="bg1"/>
                          </a:solidFill>
                          <a:effectLst>
                            <a:outerShdw blurRad="38100" dist="38100" dir="2700000" algn="tl">
                              <a:srgbClr val="000000">
                                <a:alpha val="43137"/>
                              </a:srgbClr>
                            </a:outerShdw>
                          </a:effectLst>
                          <a:latin typeface="Cambria Math"/>
                          <a:ea typeface="Cambria Math"/>
                        </a:rPr>
                        <m:t>= </m:t>
                      </m:r>
                      <m:f>
                        <m:fPr>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fPr>
                        <m:num>
                          <m:nary>
                            <m:naryPr>
                              <m:chr m:val="∑"/>
                              <m:subHide m:val="on"/>
                              <m:supHide m:val="on"/>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naryPr>
                            <m:sub/>
                            <m:sup/>
                            <m:e>
                              <m:r>
                                <a:rPr lang="en-US" b="1" i="1" smtClean="0">
                                  <a:solidFill>
                                    <a:schemeClr val="bg1"/>
                                  </a:solidFill>
                                  <a:effectLst>
                                    <a:outerShdw blurRad="38100" dist="38100" dir="2700000" algn="tl">
                                      <a:srgbClr val="000000">
                                        <a:alpha val="43137"/>
                                      </a:srgbClr>
                                    </a:outerShdw>
                                  </a:effectLst>
                                  <a:latin typeface="Cambria Math"/>
                                  <a:ea typeface="Cambria Math"/>
                                </a:rPr>
                                <m:t>𝒙</m:t>
                              </m:r>
                            </m:e>
                          </m:nary>
                        </m:num>
                        <m:den>
                          <m:r>
                            <a:rPr lang="en-US" b="1" i="1" smtClean="0">
                              <a:solidFill>
                                <a:schemeClr val="bg1"/>
                              </a:solidFill>
                              <a:effectLst>
                                <a:outerShdw blurRad="38100" dist="38100" dir="2700000" algn="tl">
                                  <a:srgbClr val="000000">
                                    <a:alpha val="43137"/>
                                  </a:srgbClr>
                                </a:outerShdw>
                              </a:effectLst>
                              <a:latin typeface="Cambria Math"/>
                              <a:ea typeface="Cambria Math"/>
                            </a:rPr>
                            <m:t>𝑵</m:t>
                          </m:r>
                        </m:den>
                      </m:f>
                      <m:r>
                        <a:rPr lang="en-US" b="1" i="1" smtClean="0">
                          <a:solidFill>
                            <a:schemeClr val="bg1"/>
                          </a:solidFill>
                          <a:effectLst>
                            <a:outerShdw blurRad="38100" dist="38100" dir="2700000" algn="tl">
                              <a:srgbClr val="000000">
                                <a:alpha val="43137"/>
                              </a:srgbClr>
                            </a:outerShdw>
                          </a:effectLst>
                          <a:latin typeface="Cambria Math"/>
                          <a:ea typeface="Cambria Math"/>
                        </a:rPr>
                        <m:t>= </m:t>
                      </m:r>
                      <m:f>
                        <m:fPr>
                          <m:ctrlPr>
                            <a:rPr lang="en-US" b="1"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fPr>
                        <m:num>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chemeClr val="bg1"/>
                                  </a:solidFill>
                                  <a:effectLst>
                                    <a:outerShdw blurRad="38100" dist="38100" dir="2700000" algn="tl">
                                      <a:srgbClr val="000000">
                                        <a:alpha val="43137"/>
                                      </a:srgbClr>
                                    </a:outerShdw>
                                  </a:effectLst>
                                  <a:latin typeface="Cambria Math"/>
                                </a:rPr>
                                <m:t>𝒙</m:t>
                              </m:r>
                            </m:e>
                            <m:sub>
                              <m:r>
                                <a:rPr lang="ar-SA" b="1" i="1">
                                  <a:solidFill>
                                    <a:schemeClr val="bg1"/>
                                  </a:solidFill>
                                  <a:effectLst>
                                    <a:outerShdw blurRad="38100" dist="38100" dir="2700000" algn="tl">
                                      <a:srgbClr val="000000">
                                        <a:alpha val="43137"/>
                                      </a:srgbClr>
                                    </a:outerShdw>
                                  </a:effectLst>
                                  <a:latin typeface="Cambria Math"/>
                                </a:rPr>
                                <m:t>𝟏</m:t>
                              </m:r>
                            </m:sub>
                          </m:sSub>
                          <m:r>
                            <a:rPr lang="ar-SA" b="1" i="1" smtClean="0">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chemeClr val="bg1"/>
                                  </a:solidFill>
                                  <a:effectLst>
                                    <a:outerShdw blurRad="38100" dist="38100" dir="2700000" algn="tl">
                                      <a:srgbClr val="000000">
                                        <a:alpha val="43137"/>
                                      </a:srgbClr>
                                    </a:outerShdw>
                                  </a:effectLst>
                                  <a:latin typeface="Cambria Math"/>
                                </a:rPr>
                                <m:t>𝒙</m:t>
                              </m:r>
                            </m:e>
                            <m:sub>
                              <m:r>
                                <a:rPr lang="en-US" b="1" i="1">
                                  <a:solidFill>
                                    <a:schemeClr val="bg1"/>
                                  </a:solidFill>
                                  <a:effectLst>
                                    <a:outerShdw blurRad="38100" dist="38100" dir="2700000" algn="tl">
                                      <a:srgbClr val="000000">
                                        <a:alpha val="43137"/>
                                      </a:srgbClr>
                                    </a:outerShdw>
                                  </a:effectLst>
                                  <a:latin typeface="Cambria Math"/>
                                </a:rPr>
                                <m:t>𝟐</m:t>
                              </m:r>
                            </m:sub>
                          </m:sSub>
                          <m:r>
                            <a:rPr lang="en-US" b="1" i="1" smtClean="0">
                              <a:solidFill>
                                <a:schemeClr val="bg1"/>
                              </a:solidFill>
                              <a:effectLst>
                                <a:outerShdw blurRad="38100" dist="38100" dir="2700000" algn="tl">
                                  <a:srgbClr val="000000">
                                    <a:alpha val="43137"/>
                                  </a:srgbClr>
                                </a:outerShdw>
                              </a:effectLst>
                              <a:latin typeface="Cambria Math"/>
                            </a:rPr>
                            <m:t>+</m:t>
                          </m:r>
                          <m:r>
                            <a:rPr lang="en-US" b="1" i="1">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chemeClr val="bg1"/>
                                  </a:solidFill>
                                  <a:effectLst>
                                    <a:outerShdw blurRad="38100" dist="38100" dir="2700000" algn="tl">
                                      <a:srgbClr val="000000">
                                        <a:alpha val="43137"/>
                                      </a:srgbClr>
                                    </a:outerShdw>
                                  </a:effectLst>
                                  <a:latin typeface="Cambria Math"/>
                                </a:rPr>
                                <m:t>𝒙</m:t>
                              </m:r>
                            </m:e>
                            <m:sub>
                              <m:r>
                                <a:rPr lang="en-US" b="1" i="1">
                                  <a:solidFill>
                                    <a:schemeClr val="bg1"/>
                                  </a:solidFill>
                                  <a:effectLst>
                                    <a:outerShdw blurRad="38100" dist="38100" dir="2700000" algn="tl">
                                      <a:srgbClr val="000000">
                                        <a:alpha val="43137"/>
                                      </a:srgbClr>
                                    </a:outerShdw>
                                  </a:effectLst>
                                  <a:latin typeface="Cambria Math"/>
                                </a:rPr>
                                <m:t>𝑵</m:t>
                              </m:r>
                            </m:sub>
                          </m:sSub>
                        </m:num>
                        <m:den>
                          <m:r>
                            <a:rPr lang="en-US" b="1" i="1" smtClean="0">
                              <a:solidFill>
                                <a:schemeClr val="bg1"/>
                              </a:solidFill>
                              <a:effectLst>
                                <a:outerShdw blurRad="38100" dist="38100" dir="2700000" algn="tl">
                                  <a:srgbClr val="000000">
                                    <a:alpha val="43137"/>
                                  </a:srgbClr>
                                </a:outerShdw>
                              </a:effectLst>
                              <a:latin typeface="Cambria Math"/>
                              <a:ea typeface="Cambria Math"/>
                            </a:rPr>
                            <m:t>𝑵</m:t>
                          </m:r>
                        </m:den>
                      </m:f>
                      <m:r>
                        <a:rPr lang="en-US" b="1" i="1" smtClean="0">
                          <a:solidFill>
                            <a:schemeClr val="bg1"/>
                          </a:solidFill>
                          <a:effectLst>
                            <a:outerShdw blurRad="38100" dist="38100" dir="2700000" algn="tl">
                              <a:srgbClr val="000000">
                                <a:alpha val="43137"/>
                              </a:srgbClr>
                            </a:outerShdw>
                          </a:effectLst>
                          <a:latin typeface="Cambria Math"/>
                          <a:ea typeface="Cambria Math"/>
                        </a:rPr>
                        <m:t> </m:t>
                      </m:r>
                    </m:oMath>
                  </m:oMathPara>
                </a14:m>
                <a:endParaRPr lang="ar-SA" b="1" dirty="0">
                  <a:solidFill>
                    <a:schemeClr val="bg1"/>
                  </a:solidFill>
                  <a:effectLst>
                    <a:outerShdw blurRad="38100" dist="38100" dir="2700000" algn="tl">
                      <a:srgbClr val="000000">
                        <a:alpha val="43137"/>
                      </a:srgbClr>
                    </a:outerShdw>
                  </a:effectLst>
                </a:endParaRPr>
              </a:p>
            </p:txBody>
          </p:sp>
        </mc:Choice>
        <mc:Fallback xmlns="">
          <p:sp>
            <p:nvSpPr>
              <p:cNvPr id="7" name="مجسم مشطوف الحواف 6"/>
              <p:cNvSpPr>
                <a:spLocks noRot="1" noChangeAspect="1" noMove="1" noResize="1" noEditPoints="1" noAdjustHandles="1" noChangeArrowheads="1" noChangeShapeType="1" noTextEdit="1"/>
              </p:cNvSpPr>
              <p:nvPr/>
            </p:nvSpPr>
            <p:spPr>
              <a:xfrm>
                <a:off x="1079612" y="4653136"/>
                <a:ext cx="4500500" cy="1656184"/>
              </a:xfrm>
              <a:prstGeom prst="bevel">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وسيلة شرح مع سهم إلى اليسار 7"/>
              <p:cNvSpPr/>
              <p:nvPr/>
            </p:nvSpPr>
            <p:spPr>
              <a:xfrm>
                <a:off x="6084168" y="4653136"/>
                <a:ext cx="2808312" cy="1440160"/>
              </a:xfrm>
              <a:prstGeom prst="leftArrowCallout">
                <a:avLst>
                  <a:gd name="adj1" fmla="val 25000"/>
                  <a:gd name="adj2" fmla="val 23352"/>
                  <a:gd name="adj3" fmla="val 43129"/>
                  <a:gd name="adj4" fmla="val 64977"/>
                </a:avLst>
              </a:prstGeom>
              <a:solidFill>
                <a:srgbClr val="FFCCCC"/>
              </a:solidFill>
              <a:ln>
                <a:solidFill>
                  <a:srgbClr val="BF2B9F"/>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chemeClr val="tx1"/>
                    </a:solidFill>
                  </a:rPr>
                  <a:t>إذا كانت </a:t>
                </a:r>
              </a:p>
              <a:p>
                <a:pPr algn="ctr"/>
                <a14:m>
                  <m:oMathPara xmlns:m="http://schemas.openxmlformats.org/officeDocument/2006/math">
                    <m:oMathParaPr>
                      <m:jc m:val="centerGroup"/>
                    </m:oMathParaPr>
                    <m:oMath xmlns:m="http://schemas.openxmlformats.org/officeDocument/2006/math">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𝒙</m:t>
                          </m:r>
                        </m:e>
                        <m:sub>
                          <m:r>
                            <a:rPr lang="ar-SA" sz="2000" b="1" i="1" smtClean="0">
                              <a:solidFill>
                                <a:schemeClr val="tx1"/>
                              </a:solidFill>
                              <a:latin typeface="Cambria Math"/>
                            </a:rPr>
                            <m:t>𝟏</m:t>
                          </m:r>
                        </m:sub>
                      </m:sSub>
                      <m:r>
                        <a:rPr lang="en-US" sz="2000" b="1" i="1" smtClean="0">
                          <a:solidFill>
                            <a:schemeClr val="tx1"/>
                          </a:solidFill>
                          <a:latin typeface="Cambria Math"/>
                        </a:rPr>
                        <m:t>,</m:t>
                      </m:r>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𝒙</m:t>
                          </m:r>
                        </m:e>
                        <m:sub>
                          <m:r>
                            <a:rPr lang="en-US" sz="2000" b="1" i="1" smtClean="0">
                              <a:solidFill>
                                <a:schemeClr val="tx1"/>
                              </a:solidFill>
                              <a:latin typeface="Cambria Math"/>
                            </a:rPr>
                            <m:t>𝟐</m:t>
                          </m:r>
                        </m:sub>
                      </m:sSub>
                      <m:r>
                        <a:rPr lang="en-US" sz="2000" b="1" i="1" smtClean="0">
                          <a:solidFill>
                            <a:schemeClr val="tx1"/>
                          </a:solidFill>
                          <a:latin typeface="Cambria Math"/>
                        </a:rPr>
                        <m:t>,….</m:t>
                      </m:r>
                      <m:sSub>
                        <m:sSubPr>
                          <m:ctrlPr>
                            <a:rPr lang="ar-SA" sz="2000" b="1" i="1" smtClean="0">
                              <a:solidFill>
                                <a:schemeClr val="tx1"/>
                              </a:solidFill>
                              <a:latin typeface="Cambria Math" panose="02040503050406030204" pitchFamily="18" charset="0"/>
                            </a:rPr>
                          </m:ctrlPr>
                        </m:sSubPr>
                        <m:e>
                          <m:r>
                            <a:rPr lang="en-US" sz="2000" b="1" i="1" smtClean="0">
                              <a:solidFill>
                                <a:schemeClr val="tx1"/>
                              </a:solidFill>
                              <a:latin typeface="Cambria Math"/>
                            </a:rPr>
                            <m:t>𝒙</m:t>
                          </m:r>
                        </m:e>
                        <m:sub>
                          <m:r>
                            <a:rPr lang="en-US" sz="2000" b="1" i="1" smtClean="0">
                              <a:solidFill>
                                <a:schemeClr val="tx1"/>
                              </a:solidFill>
                              <a:latin typeface="Cambria Math"/>
                            </a:rPr>
                            <m:t>𝑵</m:t>
                          </m:r>
                        </m:sub>
                      </m:sSub>
                    </m:oMath>
                  </m:oMathPara>
                </a14:m>
                <a:endParaRPr lang="ar-SA" sz="2000" b="1" dirty="0" smtClean="0">
                  <a:solidFill>
                    <a:schemeClr val="tx1"/>
                  </a:solidFill>
                </a:endParaRPr>
              </a:p>
              <a:p>
                <a:pPr algn="ctr"/>
                <a:r>
                  <a:rPr lang="ar-SA" sz="2000" b="1" dirty="0" smtClean="0">
                    <a:solidFill>
                      <a:schemeClr val="tx1"/>
                    </a:solidFill>
                  </a:rPr>
                  <a:t>تمثل بيانات عينة من المجتمع</a:t>
                </a:r>
                <a:endParaRPr lang="ar-SA" sz="2000" b="1" dirty="0">
                  <a:solidFill>
                    <a:schemeClr val="tx1"/>
                  </a:solidFill>
                </a:endParaRPr>
              </a:p>
            </p:txBody>
          </p:sp>
        </mc:Choice>
        <mc:Fallback xmlns="">
          <p:sp>
            <p:nvSpPr>
              <p:cNvPr id="8" name="وسيلة شرح مع سهم إلى اليسار 7"/>
              <p:cNvSpPr>
                <a:spLocks noRot="1" noChangeAspect="1" noMove="1" noResize="1" noEditPoints="1" noAdjustHandles="1" noChangeArrowheads="1" noChangeShapeType="1" noTextEdit="1"/>
              </p:cNvSpPr>
              <p:nvPr/>
            </p:nvSpPr>
            <p:spPr>
              <a:xfrm>
                <a:off x="6084168" y="4653136"/>
                <a:ext cx="2808312" cy="1440160"/>
              </a:xfrm>
              <a:prstGeom prst="leftArrowCallout">
                <a:avLst>
                  <a:gd name="adj1" fmla="val 25000"/>
                  <a:gd name="adj2" fmla="val 23352"/>
                  <a:gd name="adj3" fmla="val 43129"/>
                  <a:gd name="adj4" fmla="val 64977"/>
                </a:avLst>
              </a:prstGeom>
              <a:blipFill rotWithShape="0">
                <a:blip r:embed="rId5"/>
                <a:stretch>
                  <a:fillRect/>
                </a:stretch>
              </a:blipFill>
              <a:ln>
                <a:solidFill>
                  <a:srgbClr val="BF2B9F"/>
                </a:solidFill>
              </a:ln>
            </p:spPr>
            <p:txBody>
              <a:bodyPr/>
              <a:lstStyle/>
              <a:p>
                <a:r>
                  <a:rPr lang="en-US">
                    <a:noFill/>
                  </a:rPr>
                  <a:t> </a:t>
                </a:r>
              </a:p>
            </p:txBody>
          </p:sp>
        </mc:Fallback>
      </mc:AlternateContent>
    </p:spTree>
    <p:extLst>
      <p:ext uri="{BB962C8B-B14F-4D97-AF65-F5344CB8AC3E}">
        <p14:creationId xmlns:p14="http://schemas.microsoft.com/office/powerpoint/2010/main" val="301451841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1000"/>
                                        <p:tgtEl>
                                          <p:spTgt spid="5">
                                            <p:bg/>
                                          </p:spTgt>
                                        </p:tgtEl>
                                      </p:cBhvr>
                                    </p:animEffect>
                                    <p:anim calcmode="lin" valueType="num">
                                      <p:cBhvr>
                                        <p:cTn id="25" dur="1000" fill="hold"/>
                                        <p:tgtEl>
                                          <p:spTgt spid="5">
                                            <p:bg/>
                                          </p:spTgt>
                                        </p:tgtEl>
                                        <p:attrNameLst>
                                          <p:attrName>ppt_x</p:attrName>
                                        </p:attrNameLst>
                                      </p:cBhvr>
                                      <p:tavLst>
                                        <p:tav tm="0">
                                          <p:val>
                                            <p:strVal val="#ppt_x"/>
                                          </p:val>
                                        </p:tav>
                                        <p:tav tm="100000">
                                          <p:val>
                                            <p:strVal val="#ppt_x"/>
                                          </p:val>
                                        </p:tav>
                                      </p:tavLst>
                                    </p:anim>
                                    <p:anim calcmode="lin" valueType="num">
                                      <p:cBhvr>
                                        <p:cTn id="2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bg/>
                                          </p:spTgt>
                                        </p:tgtEl>
                                        <p:attrNameLst>
                                          <p:attrName>style.visibility</p:attrName>
                                        </p:attrNameLst>
                                      </p:cBhvr>
                                      <p:to>
                                        <p:strVal val="visible"/>
                                      </p:to>
                                    </p:set>
                                    <p:animEffect transition="in" filter="fade">
                                      <p:cBhvr>
                                        <p:cTn id="51" dur="1000"/>
                                        <p:tgtEl>
                                          <p:spTgt spid="7">
                                            <p:bg/>
                                          </p:spTgt>
                                        </p:tgtEl>
                                      </p:cBhvr>
                                    </p:animEffect>
                                    <p:anim calcmode="lin" valueType="num">
                                      <p:cBhvr>
                                        <p:cTn id="52" dur="1000" fill="hold"/>
                                        <p:tgtEl>
                                          <p:spTgt spid="7">
                                            <p:bg/>
                                          </p:spTgt>
                                        </p:tgtEl>
                                        <p:attrNameLst>
                                          <p:attrName>ppt_x</p:attrName>
                                        </p:attrNameLst>
                                      </p:cBhvr>
                                      <p:tavLst>
                                        <p:tav tm="0">
                                          <p:val>
                                            <p:strVal val="#ppt_x"/>
                                          </p:val>
                                        </p:tav>
                                        <p:tav tm="100000">
                                          <p:val>
                                            <p:strVal val="#ppt_x"/>
                                          </p:val>
                                        </p:tav>
                                      </p:tavLst>
                                    </p:anim>
                                    <p:anim calcmode="lin" valueType="num">
                                      <p:cBhvr>
                                        <p:cTn id="5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fade">
                                      <p:cBhvr>
                                        <p:cTn id="58" dur="1000"/>
                                        <p:tgtEl>
                                          <p:spTgt spid="7">
                                            <p:txEl>
                                              <p:pRg st="0" end="0"/>
                                            </p:txEl>
                                          </p:spTgt>
                                        </p:tgtEl>
                                      </p:cBhvr>
                                    </p:animEffect>
                                    <p:anim calcmode="lin" valueType="num">
                                      <p:cBhvr>
                                        <p:cTn id="5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fade">
                                      <p:cBhvr>
                                        <p:cTn id="65" dur="1000"/>
                                        <p:tgtEl>
                                          <p:spTgt spid="7">
                                            <p:txEl>
                                              <p:pRg st="2" end="2"/>
                                            </p:txEl>
                                          </p:spTgt>
                                        </p:tgtEl>
                                      </p:cBhvr>
                                    </p:animEffect>
                                    <p:anim calcmode="lin" valueType="num">
                                      <p:cBhvr>
                                        <p:cTn id="6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3" grpId="0" animBg="1"/>
      <p:bldP spid="6" grpId="0" animBg="1"/>
      <p:bldP spid="7" grpId="0" build="p"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7092280" y="74531"/>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latin typeface="Hacen Samra" pitchFamily="2" charset="-78"/>
                <a:cs typeface="Hacen Samra" pitchFamily="2" charset="-78"/>
              </a:rPr>
              <a:t>أمثلة</a:t>
            </a:r>
            <a:endParaRPr lang="ar-SA" sz="12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323528" y="404664"/>
            <a:ext cx="655272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dirty="0" smtClean="0">
                <a:solidFill>
                  <a:schemeClr val="tx2">
                    <a:lumMod val="75000"/>
                  </a:schemeClr>
                </a:solidFill>
                <a:latin typeface="Hacen Lebanon" pitchFamily="2" charset="-78"/>
                <a:cs typeface="Hacen Lebanon" pitchFamily="2" charset="-78"/>
              </a:rPr>
              <a:t>البيانات التالية تمثل عدد أيام الغياب خلال ربع السنة لعينة عشوائية من الموظفين, أوجدي الوسط الحسابي</a:t>
            </a:r>
          </a:p>
          <a:p>
            <a:r>
              <a:rPr lang="en-US" sz="2000" dirty="0" smtClean="0">
                <a:solidFill>
                  <a:schemeClr val="tx2">
                    <a:lumMod val="75000"/>
                  </a:schemeClr>
                </a:solidFill>
                <a:latin typeface="Hacen Lebanon" pitchFamily="2" charset="-78"/>
                <a:cs typeface="Hacen Lebanon" pitchFamily="2" charset="-78"/>
              </a:rPr>
              <a:t>6	9	5	7	3	2	10</a:t>
            </a:r>
            <a:endParaRPr lang="ar-SA" sz="2000" dirty="0">
              <a:solidFill>
                <a:schemeClr val="tx2">
                  <a:lumMod val="75000"/>
                </a:schemeClr>
              </a:solidFill>
              <a:latin typeface="Hacen Lebanon" pitchFamily="2" charset="-78"/>
              <a:cs typeface="Hacen Lebanon" pitchFamily="2" charset="-78"/>
            </a:endParaRPr>
          </a:p>
        </p:txBody>
      </p:sp>
      <mc:AlternateContent xmlns:mc="http://schemas.openxmlformats.org/markup-compatibility/2006" xmlns:a14="http://schemas.microsoft.com/office/drawing/2010/main">
        <mc:Choice Requires="a14">
          <p:sp>
            <p:nvSpPr>
              <p:cNvPr id="4" name="مربع نص 3"/>
              <p:cNvSpPr txBox="1"/>
              <p:nvPr/>
            </p:nvSpPr>
            <p:spPr>
              <a:xfrm>
                <a:off x="806971" y="1916832"/>
                <a:ext cx="7416824" cy="82945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smtClean="0">
                          <a:solidFill>
                            <a:schemeClr val="tx2">
                              <a:lumMod val="75000"/>
                            </a:schemeClr>
                          </a:solidFill>
                          <a:latin typeface="Cambria Math"/>
                          <a:cs typeface="Hacen Lebanon" pitchFamily="2" charset="-78"/>
                        </a:rPr>
                        <m:t> </m:t>
                      </m:r>
                      <m:acc>
                        <m:accPr>
                          <m:chr m:val="̅"/>
                          <m:ctrlPr>
                            <a:rPr lang="ar-SA" sz="2000" b="1" i="1" smtClean="0">
                              <a:solidFill>
                                <a:schemeClr val="tx2">
                                  <a:lumMod val="75000"/>
                                </a:schemeClr>
                              </a:solidFill>
                              <a:latin typeface="Cambria Math" panose="02040503050406030204" pitchFamily="18" charset="0"/>
                              <a:cs typeface="Hacen Lebanon" pitchFamily="2" charset="-78"/>
                            </a:rPr>
                          </m:ctrlPr>
                        </m:accPr>
                        <m:e>
                          <m:r>
                            <a:rPr lang="en-US" sz="2000" b="1" i="1" smtClean="0">
                              <a:solidFill>
                                <a:schemeClr val="tx2">
                                  <a:lumMod val="75000"/>
                                </a:schemeClr>
                              </a:solidFill>
                              <a:latin typeface="Cambria Math"/>
                              <a:cs typeface="Hacen Lebanon" pitchFamily="2" charset="-78"/>
                            </a:rPr>
                            <m:t>𝒙</m:t>
                          </m:r>
                        </m:e>
                      </m:acc>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ar-SA" sz="2000" b="1" i="1" smtClean="0">
                              <a:solidFill>
                                <a:schemeClr val="tx2">
                                  <a:lumMod val="75000"/>
                                </a:schemeClr>
                              </a:solidFill>
                              <a:latin typeface="Cambria Math"/>
                              <a:cs typeface="Hacen Lebanon" pitchFamily="2" charset="-78"/>
                            </a:rPr>
                            <m:t>البيانات</m:t>
                          </m:r>
                          <m:r>
                            <a:rPr lang="ar-SA" sz="2000" b="1" i="1" smtClean="0">
                              <a:solidFill>
                                <a:schemeClr val="tx2">
                                  <a:lumMod val="75000"/>
                                </a:schemeClr>
                              </a:solidFill>
                              <a:latin typeface="Cambria Math"/>
                              <a:cs typeface="Hacen Lebanon" pitchFamily="2" charset="-78"/>
                            </a:rPr>
                            <m:t> </m:t>
                          </m:r>
                          <m:r>
                            <a:rPr lang="ar-SA" sz="2000" b="1" i="1" smtClean="0">
                              <a:solidFill>
                                <a:schemeClr val="tx2">
                                  <a:lumMod val="75000"/>
                                </a:schemeClr>
                              </a:solidFill>
                              <a:latin typeface="Cambria Math"/>
                              <a:cs typeface="Hacen Lebanon" pitchFamily="2" charset="-78"/>
                            </a:rPr>
                            <m:t>مجموع</m:t>
                          </m:r>
                        </m:num>
                        <m:den>
                          <m:r>
                            <a:rPr lang="ar-SA" sz="2000" b="1" i="1" smtClean="0">
                              <a:solidFill>
                                <a:schemeClr val="tx2">
                                  <a:lumMod val="75000"/>
                                </a:schemeClr>
                              </a:solidFill>
                              <a:latin typeface="Cambria Math"/>
                              <a:cs typeface="Hacen Lebanon" pitchFamily="2" charset="-78"/>
                            </a:rPr>
                            <m:t>عددها</m:t>
                          </m:r>
                        </m:den>
                      </m:f>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en-US" sz="2000" b="1" i="1" smtClean="0">
                              <a:solidFill>
                                <a:schemeClr val="tx2">
                                  <a:lumMod val="75000"/>
                                </a:schemeClr>
                              </a:solidFill>
                              <a:latin typeface="Cambria Math"/>
                              <a:cs typeface="Hacen Lebanon" pitchFamily="2" charset="-78"/>
                            </a:rPr>
                            <m:t>𝟏𝟎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𝟐</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𝟑</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𝟕</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𝟓</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𝟗</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𝟔</m:t>
                          </m:r>
                        </m:num>
                        <m:den>
                          <m:r>
                            <a:rPr lang="en-US" sz="2000" b="1" i="1" smtClean="0">
                              <a:solidFill>
                                <a:schemeClr val="tx2">
                                  <a:lumMod val="75000"/>
                                </a:schemeClr>
                              </a:solidFill>
                              <a:latin typeface="Cambria Math"/>
                              <a:cs typeface="Hacen Lebanon" pitchFamily="2" charset="-78"/>
                            </a:rPr>
                            <m:t>𝟕</m:t>
                          </m:r>
                        </m:den>
                      </m:f>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en-US" sz="2000" b="1" i="1" smtClean="0">
                              <a:solidFill>
                                <a:schemeClr val="tx2">
                                  <a:lumMod val="75000"/>
                                </a:schemeClr>
                              </a:solidFill>
                              <a:latin typeface="Cambria Math"/>
                              <a:cs typeface="Hacen Lebanon" pitchFamily="2" charset="-78"/>
                            </a:rPr>
                            <m:t>𝟒𝟐</m:t>
                          </m:r>
                        </m:num>
                        <m:den>
                          <m:r>
                            <a:rPr lang="en-US" sz="2000" b="1" i="1" smtClean="0">
                              <a:solidFill>
                                <a:schemeClr val="tx2">
                                  <a:lumMod val="75000"/>
                                </a:schemeClr>
                              </a:solidFill>
                              <a:latin typeface="Cambria Math"/>
                              <a:cs typeface="Hacen Lebanon" pitchFamily="2" charset="-78"/>
                            </a:rPr>
                            <m:t>𝟕</m:t>
                          </m:r>
                        </m:den>
                      </m:f>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𝟔</m:t>
                      </m:r>
                      <m:r>
                        <a:rPr lang="ar-SA" sz="2000" b="1" i="1" smtClean="0">
                          <a:solidFill>
                            <a:schemeClr val="tx2">
                              <a:lumMod val="75000"/>
                            </a:schemeClr>
                          </a:solidFill>
                          <a:latin typeface="Cambria Math"/>
                          <a:cs typeface="Hacen Lebanon" pitchFamily="2" charset="-78"/>
                        </a:rPr>
                        <m:t>  </m:t>
                      </m:r>
                      <m:r>
                        <a:rPr lang="ar-SA" sz="2000" b="1" i="1" smtClean="0">
                          <a:solidFill>
                            <a:schemeClr val="tx2">
                              <a:lumMod val="75000"/>
                            </a:schemeClr>
                          </a:solidFill>
                          <a:latin typeface="Cambria Math"/>
                          <a:cs typeface="Hacen Lebanon" pitchFamily="2" charset="-78"/>
                        </a:rPr>
                        <m:t>أيام</m:t>
                      </m:r>
                      <m:r>
                        <a:rPr lang="ar-SA" sz="2000" b="1" i="1" smtClean="0">
                          <a:solidFill>
                            <a:schemeClr val="tx2">
                              <a:lumMod val="75000"/>
                            </a:schemeClr>
                          </a:solidFill>
                          <a:latin typeface="Cambria Math"/>
                          <a:cs typeface="Hacen Lebanon" pitchFamily="2" charset="-78"/>
                        </a:rPr>
                        <m:t> </m:t>
                      </m:r>
                    </m:oMath>
                  </m:oMathPara>
                </a14:m>
                <a:endParaRPr lang="ar-SA" sz="2000" b="1" dirty="0">
                  <a:solidFill>
                    <a:schemeClr val="tx2">
                      <a:lumMod val="75000"/>
                    </a:schemeClr>
                  </a:solidFill>
                  <a:latin typeface="Hacen Lebanon" pitchFamily="2" charset="-78"/>
                  <a:cs typeface="Hacen Lebanon" pitchFamily="2" charset="-78"/>
                </a:endParaRPr>
              </a:p>
            </p:txBody>
          </p:sp>
        </mc:Choice>
        <mc:Fallback xmlns="">
          <p:sp>
            <p:nvSpPr>
              <p:cNvPr id="4" name="مربع نص 3"/>
              <p:cNvSpPr txBox="1">
                <a:spLocks noRot="1" noChangeAspect="1" noMove="1" noResize="1" noEditPoints="1" noAdjustHandles="1" noChangeArrowheads="1" noChangeShapeType="1" noTextEdit="1"/>
              </p:cNvSpPr>
              <p:nvPr/>
            </p:nvSpPr>
            <p:spPr>
              <a:xfrm>
                <a:off x="806971" y="1916832"/>
                <a:ext cx="7416824" cy="829458"/>
              </a:xfrm>
              <a:prstGeom prst="rect">
                <a:avLst/>
              </a:prstGeom>
              <a:blipFill rotWithShape="0">
                <a:blip r:embed="rId2"/>
                <a:stretch>
                  <a:fillRect/>
                </a:stretch>
              </a:blipFill>
            </p:spPr>
            <p:txBody>
              <a:bodyPr/>
              <a:lstStyle/>
              <a:p>
                <a:r>
                  <a:rPr lang="en-US">
                    <a:noFill/>
                  </a:rPr>
                  <a:t> </a:t>
                </a:r>
              </a:p>
            </p:txBody>
          </p:sp>
        </mc:Fallback>
      </mc:AlternateContent>
      <p:sp>
        <p:nvSpPr>
          <p:cNvPr id="5" name="مربع نص 4"/>
          <p:cNvSpPr txBox="1"/>
          <p:nvPr/>
        </p:nvSpPr>
        <p:spPr>
          <a:xfrm>
            <a:off x="323528" y="3356992"/>
            <a:ext cx="6552728"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dirty="0" smtClean="0">
                <a:solidFill>
                  <a:schemeClr val="tx2">
                    <a:lumMod val="75000"/>
                  </a:schemeClr>
                </a:solidFill>
                <a:latin typeface="Hacen Lebanon" pitchFamily="2" charset="-78"/>
                <a:cs typeface="Hacen Lebanon" pitchFamily="2" charset="-78"/>
              </a:rPr>
              <a:t>شركة لديها </a:t>
            </a:r>
            <a:r>
              <a:rPr lang="en-US" sz="2000" dirty="0" smtClean="0">
                <a:solidFill>
                  <a:schemeClr val="tx2">
                    <a:lumMod val="75000"/>
                  </a:schemeClr>
                </a:solidFill>
                <a:latin typeface="Hacen Lebanon" pitchFamily="2" charset="-78"/>
                <a:cs typeface="Hacen Lebanon" pitchFamily="2" charset="-78"/>
              </a:rPr>
              <a:t>6</a:t>
            </a:r>
            <a:r>
              <a:rPr lang="ar-SA" sz="2000" dirty="0" smtClean="0">
                <a:solidFill>
                  <a:schemeClr val="tx2">
                    <a:lumMod val="75000"/>
                  </a:schemeClr>
                </a:solidFill>
                <a:latin typeface="Hacen Lebanon" pitchFamily="2" charset="-78"/>
                <a:cs typeface="Hacen Lebanon" pitchFamily="2" charset="-78"/>
              </a:rPr>
              <a:t> مصانع في مناطق مختلفة لإنتاج منتج معين سعتها الإنتاجية كما يلي </a:t>
            </a:r>
          </a:p>
          <a:p>
            <a:pPr algn="ctr"/>
            <a:r>
              <a:rPr lang="en-US" sz="2000" dirty="0" smtClean="0">
                <a:solidFill>
                  <a:schemeClr val="tx2">
                    <a:lumMod val="75000"/>
                  </a:schemeClr>
                </a:solidFill>
                <a:latin typeface="Hacen Lebanon" pitchFamily="2" charset="-78"/>
                <a:cs typeface="Hacen Lebanon" pitchFamily="2" charset="-78"/>
              </a:rPr>
              <a:t>1000	3000	2000	1000	2500	1200</a:t>
            </a:r>
            <a:endParaRPr lang="ar-SA" sz="2000" dirty="0" smtClean="0">
              <a:solidFill>
                <a:schemeClr val="tx2">
                  <a:lumMod val="75000"/>
                </a:schemeClr>
              </a:solidFill>
              <a:latin typeface="Hacen Lebanon" pitchFamily="2" charset="-78"/>
              <a:cs typeface="Hacen Lebanon" pitchFamily="2" charset="-78"/>
            </a:endParaRPr>
          </a:p>
          <a:p>
            <a:pPr algn="ctr"/>
            <a:r>
              <a:rPr lang="ar-SA" sz="2000" dirty="0" smtClean="0">
                <a:solidFill>
                  <a:schemeClr val="tx2">
                    <a:lumMod val="75000"/>
                  </a:schemeClr>
                </a:solidFill>
                <a:latin typeface="Hacen Lebanon" pitchFamily="2" charset="-78"/>
                <a:cs typeface="Hacen Lebanon" pitchFamily="2" charset="-78"/>
              </a:rPr>
              <a:t>أوجدي الوسط الحسابي لإنتاج الشركة الكلي</a:t>
            </a:r>
            <a:endParaRPr lang="ar-SA" sz="2000" dirty="0">
              <a:solidFill>
                <a:schemeClr val="tx2">
                  <a:lumMod val="75000"/>
                </a:schemeClr>
              </a:solidFill>
              <a:latin typeface="Hacen Lebanon" pitchFamily="2" charset="-78"/>
              <a:cs typeface="Hacen Lebanon" pitchFamily="2" charset="-78"/>
            </a:endParaRPr>
          </a:p>
        </p:txBody>
      </p:sp>
      <mc:AlternateContent xmlns:mc="http://schemas.openxmlformats.org/markup-compatibility/2006" xmlns:a14="http://schemas.microsoft.com/office/drawing/2010/main">
        <mc:Choice Requires="a14">
          <p:sp>
            <p:nvSpPr>
              <p:cNvPr id="6" name="مربع نص 5"/>
              <p:cNvSpPr txBox="1"/>
              <p:nvPr/>
            </p:nvSpPr>
            <p:spPr>
              <a:xfrm>
                <a:off x="539552" y="5085184"/>
                <a:ext cx="7757417" cy="1406026"/>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2">
                              <a:lumMod val="75000"/>
                            </a:schemeClr>
                          </a:solidFill>
                          <a:latin typeface="Cambria Math"/>
                          <a:ea typeface="Cambria Math"/>
                          <a:cs typeface="Hacen Lebanon" pitchFamily="2" charset="-78"/>
                        </a:rPr>
                        <m:t>𝝁</m:t>
                      </m:r>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ar-SA" sz="2000" b="1" i="1" smtClean="0">
                              <a:solidFill>
                                <a:schemeClr val="tx2">
                                  <a:lumMod val="75000"/>
                                </a:schemeClr>
                              </a:solidFill>
                              <a:latin typeface="Cambria Math"/>
                              <a:cs typeface="Hacen Lebanon" pitchFamily="2" charset="-78"/>
                            </a:rPr>
                            <m:t>البيانات</m:t>
                          </m:r>
                          <m:r>
                            <a:rPr lang="ar-SA" sz="2000" b="1" i="1" smtClean="0">
                              <a:solidFill>
                                <a:schemeClr val="tx2">
                                  <a:lumMod val="75000"/>
                                </a:schemeClr>
                              </a:solidFill>
                              <a:latin typeface="Cambria Math"/>
                              <a:cs typeface="Hacen Lebanon" pitchFamily="2" charset="-78"/>
                            </a:rPr>
                            <m:t> </m:t>
                          </m:r>
                          <m:r>
                            <a:rPr lang="ar-SA" sz="2000" b="1" i="1" smtClean="0">
                              <a:solidFill>
                                <a:schemeClr val="tx2">
                                  <a:lumMod val="75000"/>
                                </a:schemeClr>
                              </a:solidFill>
                              <a:latin typeface="Cambria Math"/>
                              <a:cs typeface="Hacen Lebanon" pitchFamily="2" charset="-78"/>
                            </a:rPr>
                            <m:t>مجموع</m:t>
                          </m:r>
                        </m:num>
                        <m:den>
                          <m:r>
                            <a:rPr lang="ar-SA" sz="2000" b="1" i="1" smtClean="0">
                              <a:solidFill>
                                <a:schemeClr val="tx2">
                                  <a:lumMod val="75000"/>
                                </a:schemeClr>
                              </a:solidFill>
                              <a:latin typeface="Cambria Math"/>
                              <a:cs typeface="Hacen Lebanon" pitchFamily="2" charset="-78"/>
                            </a:rPr>
                            <m:t>عددها</m:t>
                          </m:r>
                        </m:den>
                      </m:f>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en-US" sz="2000" b="1" i="1" smtClean="0">
                              <a:solidFill>
                                <a:schemeClr val="tx2">
                                  <a:lumMod val="75000"/>
                                </a:schemeClr>
                              </a:solidFill>
                              <a:latin typeface="Cambria Math"/>
                              <a:cs typeface="Hacen Lebanon" pitchFamily="2" charset="-78"/>
                            </a:rPr>
                            <m:t>𝟏𝟐𝟎𝟎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𝟐𝟓𝟎𝟎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𝟏𝟎𝟎𝟎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𝟐𝟎𝟎𝟎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𝟑𝟎𝟎𝟎</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𝟏𝟎𝟎𝟎</m:t>
                          </m:r>
                        </m:num>
                        <m:den>
                          <m:r>
                            <a:rPr lang="en-US" sz="2000" b="1" i="1" smtClean="0">
                              <a:solidFill>
                                <a:schemeClr val="tx2">
                                  <a:lumMod val="75000"/>
                                </a:schemeClr>
                              </a:solidFill>
                              <a:latin typeface="Cambria Math"/>
                              <a:cs typeface="Hacen Lebanon" pitchFamily="2" charset="-78"/>
                            </a:rPr>
                            <m:t>𝟔</m:t>
                          </m:r>
                        </m:den>
                      </m:f>
                      <m:r>
                        <a:rPr lang="en-US" sz="2000" b="1" i="1" smtClean="0">
                          <a:solidFill>
                            <a:schemeClr val="tx2">
                              <a:lumMod val="75000"/>
                            </a:schemeClr>
                          </a:solidFill>
                          <a:latin typeface="Cambria Math"/>
                          <a:cs typeface="Hacen Lebanon" pitchFamily="2" charset="-78"/>
                        </a:rPr>
                        <m:t>= </m:t>
                      </m:r>
                      <m:f>
                        <m:fPr>
                          <m:ctrlPr>
                            <a:rPr lang="en-US" sz="2000" b="1" i="1" smtClean="0">
                              <a:solidFill>
                                <a:schemeClr val="tx2">
                                  <a:lumMod val="75000"/>
                                </a:schemeClr>
                              </a:solidFill>
                              <a:latin typeface="Cambria Math" panose="02040503050406030204" pitchFamily="18" charset="0"/>
                              <a:cs typeface="Hacen Lebanon" pitchFamily="2" charset="-78"/>
                            </a:rPr>
                          </m:ctrlPr>
                        </m:fPr>
                        <m:num>
                          <m:r>
                            <a:rPr lang="en-US" sz="2000" b="1" i="1" smtClean="0">
                              <a:solidFill>
                                <a:schemeClr val="tx2">
                                  <a:lumMod val="75000"/>
                                </a:schemeClr>
                              </a:solidFill>
                              <a:latin typeface="Cambria Math"/>
                              <a:cs typeface="Hacen Lebanon" pitchFamily="2" charset="-78"/>
                            </a:rPr>
                            <m:t>𝟏𝟎𝟕𝟎𝟎</m:t>
                          </m:r>
                        </m:num>
                        <m:den>
                          <m:r>
                            <a:rPr lang="en-US" sz="2000" b="1" i="1" smtClean="0">
                              <a:solidFill>
                                <a:schemeClr val="tx2">
                                  <a:lumMod val="75000"/>
                                </a:schemeClr>
                              </a:solidFill>
                              <a:latin typeface="Cambria Math"/>
                              <a:cs typeface="Hacen Lebanon" pitchFamily="2" charset="-78"/>
                            </a:rPr>
                            <m:t>𝟔</m:t>
                          </m:r>
                        </m:den>
                      </m:f>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𝟏𝟕𝟖𝟑</m:t>
                      </m:r>
                      <m:r>
                        <a:rPr lang="en-US" sz="2000" b="1" i="1" smtClean="0">
                          <a:solidFill>
                            <a:schemeClr val="tx2">
                              <a:lumMod val="75000"/>
                            </a:schemeClr>
                          </a:solidFill>
                          <a:latin typeface="Cambria Math"/>
                          <a:cs typeface="Hacen Lebanon" pitchFamily="2" charset="-78"/>
                        </a:rPr>
                        <m:t>.</m:t>
                      </m:r>
                      <m:r>
                        <a:rPr lang="en-US" sz="2000" b="1" i="1" smtClean="0">
                          <a:solidFill>
                            <a:schemeClr val="tx2">
                              <a:lumMod val="75000"/>
                            </a:schemeClr>
                          </a:solidFill>
                          <a:latin typeface="Cambria Math"/>
                          <a:cs typeface="Hacen Lebanon" pitchFamily="2" charset="-78"/>
                        </a:rPr>
                        <m:t>𝟑</m:t>
                      </m:r>
                      <m:r>
                        <a:rPr lang="ar-SA" sz="2000" b="1" i="1" smtClean="0">
                          <a:solidFill>
                            <a:schemeClr val="tx2">
                              <a:lumMod val="75000"/>
                            </a:schemeClr>
                          </a:solidFill>
                          <a:latin typeface="Cambria Math"/>
                          <a:cs typeface="Hacen Lebanon" pitchFamily="2" charset="-78"/>
                        </a:rPr>
                        <m:t> </m:t>
                      </m:r>
                      <m:r>
                        <a:rPr lang="ar-SA" sz="2000" b="1" i="1" smtClean="0">
                          <a:solidFill>
                            <a:schemeClr val="tx2">
                              <a:lumMod val="75000"/>
                            </a:schemeClr>
                          </a:solidFill>
                          <a:latin typeface="Cambria Math"/>
                          <a:cs typeface="Hacen Lebanon" pitchFamily="2" charset="-78"/>
                        </a:rPr>
                        <m:t>وحدة</m:t>
                      </m:r>
                    </m:oMath>
                  </m:oMathPara>
                </a14:m>
                <a:endParaRPr lang="ar-SA" sz="2000" b="1" dirty="0">
                  <a:solidFill>
                    <a:schemeClr val="tx2">
                      <a:lumMod val="75000"/>
                    </a:schemeClr>
                  </a:solidFill>
                  <a:latin typeface="Hacen Lebanon" pitchFamily="2" charset="-78"/>
                  <a:cs typeface="Hacen Lebanon" pitchFamily="2" charset="-78"/>
                </a:endParaRPr>
              </a:p>
            </p:txBody>
          </p:sp>
        </mc:Choice>
        <mc:Fallback xmlns="">
          <p:sp>
            <p:nvSpPr>
              <p:cNvPr id="6" name="مربع نص 5"/>
              <p:cNvSpPr txBox="1">
                <a:spLocks noRot="1" noChangeAspect="1" noMove="1" noResize="1" noEditPoints="1" noAdjustHandles="1" noChangeArrowheads="1" noChangeShapeType="1" noTextEdit="1"/>
              </p:cNvSpPr>
              <p:nvPr/>
            </p:nvSpPr>
            <p:spPr>
              <a:xfrm>
                <a:off x="539552" y="5085184"/>
                <a:ext cx="7757417" cy="1406026"/>
              </a:xfrm>
              <a:prstGeom prst="rect">
                <a:avLst/>
              </a:prstGeom>
              <a:blipFill rotWithShape="0">
                <a:blip r:embed="rId3"/>
                <a:stretch>
                  <a:fillRect/>
                </a:stretch>
              </a:blipFill>
            </p:spPr>
            <p:txBody>
              <a:bodyPr/>
              <a:lstStyle/>
              <a:p>
                <a:r>
                  <a:rPr lang="en-US">
                    <a:noFill/>
                  </a:rPr>
                  <a:t> </a:t>
                </a:r>
              </a:p>
            </p:txBody>
          </p:sp>
        </mc:Fallback>
      </mc:AlternateContent>
      <p:sp>
        <p:nvSpPr>
          <p:cNvPr id="7" name="وسيلة شرح مع سهم إلى اليسار واليمين 6"/>
          <p:cNvSpPr/>
          <p:nvPr/>
        </p:nvSpPr>
        <p:spPr>
          <a:xfrm rot="5098618">
            <a:off x="6705038" y="3057310"/>
            <a:ext cx="2430666" cy="1732201"/>
          </a:xfrm>
          <a:prstGeom prst="lef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1600" b="1" dirty="0" smtClean="0">
                <a:solidFill>
                  <a:schemeClr val="bg2">
                    <a:lumMod val="10000"/>
                  </a:schemeClr>
                </a:solidFill>
              </a:rPr>
              <a:t>قد يساوي المتوسط إحدى القيم و قد يكون مختلف</a:t>
            </a:r>
            <a:endParaRPr lang="ar-SA" sz="1600" b="1" dirty="0">
              <a:solidFill>
                <a:schemeClr val="bg2">
                  <a:lumMod val="10000"/>
                </a:schemeClr>
              </a:solidFill>
            </a:endParaRPr>
          </a:p>
        </p:txBody>
      </p:sp>
    </p:spTree>
    <p:extLst>
      <p:ext uri="{BB962C8B-B14F-4D97-AF65-F5344CB8AC3E}">
        <p14:creationId xmlns:p14="http://schemas.microsoft.com/office/powerpoint/2010/main" val="344537587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332656"/>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الوسط الحسابي</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مربع نص 2"/>
          <p:cNvSpPr txBox="1"/>
          <p:nvPr/>
        </p:nvSpPr>
        <p:spPr>
          <a:xfrm>
            <a:off x="2459771" y="1268760"/>
            <a:ext cx="4108619" cy="461665"/>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SA" sz="2400" b="1" dirty="0" smtClean="0"/>
              <a:t>البيانات المبوبة</a:t>
            </a:r>
            <a:endParaRPr lang="ar-SA" sz="2400" b="1" dirty="0"/>
          </a:p>
        </p:txBody>
      </p:sp>
      <mc:AlternateContent xmlns:mc="http://schemas.openxmlformats.org/markup-compatibility/2006" xmlns:a14="http://schemas.microsoft.com/office/drawing/2010/main">
        <mc:Choice Requires="a14">
          <p:graphicFrame>
            <p:nvGraphicFramePr>
              <p:cNvPr id="4" name="جدول 3"/>
              <p:cNvGraphicFramePr>
                <a:graphicFrameLocks noGrp="1"/>
              </p:cNvGraphicFramePr>
              <p:nvPr>
                <p:extLst/>
              </p:nvPr>
            </p:nvGraphicFramePr>
            <p:xfrm>
              <a:off x="2195736" y="1916832"/>
              <a:ext cx="2088232" cy="3960441"/>
            </p:xfrm>
            <a:graphic>
              <a:graphicData uri="http://schemas.openxmlformats.org/drawingml/2006/table">
                <a:tbl>
                  <a:tblPr rtl="1" firstRow="1" bandRow="1">
                    <a:tableStyleId>{0505E3EF-67EA-436B-97B2-0124C06EBD24}</a:tableStyleId>
                  </a:tblPr>
                  <a:tblGrid>
                    <a:gridCol w="1037104"/>
                    <a:gridCol w="1051128"/>
                  </a:tblGrid>
                  <a:tr h="762595">
                    <a:tc>
                      <a:txBody>
                        <a:bodyPr/>
                        <a:lstStyle/>
                        <a:p>
                          <a:pPr algn="ctr" rtl="1"/>
                          <a:r>
                            <a:rPr lang="ar-SA" sz="1600" dirty="0" smtClean="0"/>
                            <a:t>التكرار</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𝒊</m:t>
                                    </m:r>
                                  </m:sub>
                                </m:sSub>
                              </m:oMath>
                            </m:oMathPara>
                          </a14:m>
                          <a:endParaRPr lang="ar-SA" sz="1600" dirty="0"/>
                        </a:p>
                      </a:txBody>
                      <a:tcPr anchor="ctr"/>
                    </a:tc>
                    <a:tc>
                      <a:txBody>
                        <a:bodyPr/>
                        <a:lstStyle/>
                        <a:p>
                          <a:pPr algn="ctr" rtl="1"/>
                          <a:r>
                            <a:rPr lang="ar-SA" sz="1600" dirty="0" smtClean="0"/>
                            <a:t>الفئات</a:t>
                          </a:r>
                          <a:endParaRPr lang="ar-SA" sz="1600" dirty="0"/>
                        </a:p>
                      </a:txBody>
                      <a:tcPr anchor="ctr"/>
                    </a:tc>
                  </a:tr>
                  <a:tr h="50839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𝟏</m:t>
                                    </m:r>
                                  </m:sub>
                                </m:sSub>
                              </m:oMath>
                            </m:oMathPara>
                          </a14:m>
                          <a:endParaRPr lang="ar-SA" sz="1600" dirty="0"/>
                        </a:p>
                      </a:txBody>
                      <a:tcPr anchor="ctr"/>
                    </a:tc>
                    <a:tc>
                      <a:txBody>
                        <a:bodyPr/>
                        <a:lstStyle/>
                        <a:p>
                          <a:pPr algn="ctr" rtl="1"/>
                          <a:r>
                            <a:rPr lang="en-US" sz="1600" dirty="0" smtClean="0"/>
                            <a:t>a</a:t>
                          </a:r>
                          <a:r>
                            <a:rPr lang="en-US" sz="1600" baseline="0" dirty="0" smtClean="0"/>
                            <a:t>—</a:t>
                          </a:r>
                          <a:endParaRPr lang="ar-SA" sz="1600" dirty="0"/>
                        </a:p>
                      </a:txBody>
                      <a:tcPr anchor="ctr"/>
                    </a:tc>
                  </a:tr>
                  <a:tr h="571945">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𝟐</m:t>
                                    </m:r>
                                  </m:sub>
                                </m:sSub>
                              </m:oMath>
                            </m:oMathPara>
                          </a14:m>
                          <a:endParaRPr lang="ar-SA" sz="1600" dirty="0"/>
                        </a:p>
                      </a:txBody>
                      <a:tcPr anchor="ctr"/>
                    </a:tc>
                    <a:tc>
                      <a:txBody>
                        <a:bodyPr/>
                        <a:lstStyle/>
                        <a:p>
                          <a:pPr algn="ctr" rtl="1"/>
                          <a:r>
                            <a:rPr lang="en-US" sz="1600" dirty="0" smtClean="0"/>
                            <a:t>b</a:t>
                          </a:r>
                          <a:r>
                            <a:rPr lang="en-US" sz="1600" baseline="0" dirty="0" smtClean="0"/>
                            <a:t>—</a:t>
                          </a:r>
                          <a:endParaRPr lang="ar-SA" sz="1600" dirty="0"/>
                        </a:p>
                      </a:txBody>
                      <a:tcPr anchor="ctr"/>
                    </a:tc>
                  </a:tr>
                  <a:tr h="486717">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𝟑</m:t>
                                    </m:r>
                                  </m:sub>
                                </m:sSub>
                              </m:oMath>
                            </m:oMathPara>
                          </a14:m>
                          <a:endParaRPr lang="ar-SA" sz="1600" dirty="0"/>
                        </a:p>
                      </a:txBody>
                      <a:tcPr anchor="ctr"/>
                    </a:tc>
                    <a:tc>
                      <a:txBody>
                        <a:bodyPr/>
                        <a:lstStyle/>
                        <a:p>
                          <a:pPr algn="ctr" rtl="1"/>
                          <a:r>
                            <a:rPr lang="en-US" sz="1600" dirty="0" smtClean="0"/>
                            <a:t>c</a:t>
                          </a:r>
                          <a:r>
                            <a:rPr lang="en-US" sz="1600" baseline="0" dirty="0" smtClean="0"/>
                            <a:t>—</a:t>
                          </a:r>
                          <a:endParaRPr lang="ar-SA" sz="1600" dirty="0"/>
                        </a:p>
                      </a:txBody>
                      <a:tcPr anchor="ctr"/>
                    </a:tc>
                  </a:tr>
                  <a:tr h="486717">
                    <a:tc>
                      <a:txBody>
                        <a:bodyPr/>
                        <a:lstStyle/>
                        <a:p>
                          <a:pPr algn="ctr" rtl="1"/>
                          <a:endParaRPr lang="ar-SA" sz="1600" dirty="0"/>
                        </a:p>
                      </a:txBody>
                      <a:tcPr anchor="ctr"/>
                    </a:tc>
                    <a:tc>
                      <a:txBody>
                        <a:bodyPr/>
                        <a:lstStyle/>
                        <a:p>
                          <a:pPr algn="ctr" rtl="1"/>
                          <a:endParaRPr lang="ar-SA" sz="1600" dirty="0"/>
                        </a:p>
                      </a:txBody>
                      <a:tcPr anchor="ctr"/>
                    </a:tc>
                  </a:tr>
                  <a:tr h="635675">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𝒌</m:t>
                                    </m:r>
                                  </m:sub>
                                </m:sSub>
                              </m:oMath>
                            </m:oMathPara>
                          </a14:m>
                          <a:endParaRPr lang="ar-SA" sz="1600" dirty="0"/>
                        </a:p>
                      </a:txBody>
                      <a:tcPr anchor="ctr"/>
                    </a:tc>
                    <a:tc>
                      <a:txBody>
                        <a:bodyPr/>
                        <a:lstStyle/>
                        <a:p>
                          <a:pPr algn="ctr" rtl="1"/>
                          <a:r>
                            <a:rPr lang="en-US" sz="1600" baseline="0" dirty="0" smtClean="0"/>
                            <a:t>f—</a:t>
                          </a:r>
                          <a:endParaRPr lang="ar-SA" sz="1600" dirty="0"/>
                        </a:p>
                      </a:txBody>
                      <a:tcPr anchor="ctr"/>
                    </a:tc>
                  </a:tr>
                  <a:tr h="508396">
                    <a:tc>
                      <a:txBody>
                        <a:bodyPr/>
                        <a:lstStyle/>
                        <a:p>
                          <a:pPr algn="ctr" rtl="1"/>
                          <a14:m>
                            <m:oMathPara xmlns:m="http://schemas.openxmlformats.org/officeDocument/2006/math">
                              <m:oMathParaPr>
                                <m:jc m:val="centerGroup"/>
                              </m:oMathParaPr>
                              <m:oMath xmlns:m="http://schemas.openxmlformats.org/officeDocument/2006/math">
                                <m:r>
                                  <m:rPr>
                                    <m:nor/>
                                  </m:rPr>
                                  <a:rPr lang="ar-SA" sz="1600" dirty="0" smtClean="0"/>
                                  <m:t>∑</m:t>
                                </m:r>
                                <m:r>
                                  <a:rPr lang="en-US" sz="1600" smtClean="0">
                                    <a:latin typeface="Cambria Math"/>
                                  </a:rPr>
                                  <m:t>𝒇</m:t>
                                </m:r>
                                <m:r>
                                  <a:rPr lang="en-US" sz="1600" smtClean="0">
                                    <a:latin typeface="Cambria Math"/>
                                  </a:rPr>
                                  <m:t>=</m:t>
                                </m:r>
                                <m:r>
                                  <a:rPr lang="en-US" sz="1600" smtClean="0">
                                    <a:latin typeface="Cambria Math"/>
                                  </a:rPr>
                                  <m:t>𝑵</m:t>
                                </m:r>
                              </m:oMath>
                            </m:oMathPara>
                          </a14:m>
                          <a:endParaRPr lang="ar-SA" sz="1600" dirty="0"/>
                        </a:p>
                      </a:txBody>
                      <a:tcPr anchor="ctr">
                        <a:solidFill>
                          <a:srgbClr val="00CC00"/>
                        </a:solidFill>
                      </a:tcPr>
                    </a:tc>
                    <a:tc>
                      <a:txBody>
                        <a:bodyPr/>
                        <a:lstStyle/>
                        <a:p>
                          <a:pPr algn="ctr" rtl="1"/>
                          <a14:m>
                            <m:oMathPara xmlns:m="http://schemas.openxmlformats.org/officeDocument/2006/math">
                              <m:oMathParaPr>
                                <m:jc m:val="centerGroup"/>
                              </m:oMathParaPr>
                              <m:oMath xmlns:m="http://schemas.openxmlformats.org/officeDocument/2006/math">
                                <m:r>
                                  <m:rPr>
                                    <m:nor/>
                                  </m:rPr>
                                  <a:rPr lang="ar-SA" sz="1600" dirty="0" smtClean="0"/>
                                  <m:t>∑</m:t>
                                </m:r>
                              </m:oMath>
                            </m:oMathPara>
                          </a14:m>
                          <a:endParaRPr lang="ar-SA" sz="1600" dirty="0"/>
                        </a:p>
                      </a:txBody>
                      <a:tcPr anchor="ctr"/>
                    </a:tc>
                  </a:tr>
                </a:tbl>
              </a:graphicData>
            </a:graphic>
          </p:graphicFrame>
        </mc:Choice>
        <mc:Fallback xmlns="">
          <p:graphicFrame>
            <p:nvGraphicFramePr>
              <p:cNvPr id="4" name="جدول 3"/>
              <p:cNvGraphicFramePr>
                <a:graphicFrameLocks noGrp="1"/>
              </p:cNvGraphicFramePr>
              <p:nvPr>
                <p:extLst/>
              </p:nvPr>
            </p:nvGraphicFramePr>
            <p:xfrm>
              <a:off x="2195736" y="1916832"/>
              <a:ext cx="2088232" cy="3960441"/>
            </p:xfrm>
            <a:graphic>
              <a:graphicData uri="http://schemas.openxmlformats.org/drawingml/2006/table">
                <a:tbl>
                  <a:tblPr rtl="1" firstRow="1" bandRow="1">
                    <a:tableStyleId>{0505E3EF-67EA-436B-97B2-0124C06EBD24}</a:tableStyleId>
                  </a:tblPr>
                  <a:tblGrid>
                    <a:gridCol w="1037104"/>
                    <a:gridCol w="1051128"/>
                  </a:tblGrid>
                  <a:tr h="762595">
                    <a:tc>
                      <a:txBody>
                        <a:bodyPr/>
                        <a:lstStyle/>
                        <a:p>
                          <a:endParaRPr lang="en-US"/>
                        </a:p>
                      </a:txBody>
                      <a:tcPr anchor="ctr">
                        <a:blipFill rotWithShape="0">
                          <a:blip r:embed="rId2"/>
                          <a:stretch>
                            <a:fillRect l="-588" t="-800" r="-102941" b="-422400"/>
                          </a:stretch>
                        </a:blipFill>
                      </a:tcPr>
                    </a:tc>
                    <a:tc>
                      <a:txBody>
                        <a:bodyPr/>
                        <a:lstStyle/>
                        <a:p>
                          <a:pPr algn="ctr" rtl="1"/>
                          <a:r>
                            <a:rPr lang="ar-SA" sz="1600" dirty="0" smtClean="0"/>
                            <a:t>الفئات</a:t>
                          </a:r>
                          <a:endParaRPr lang="ar-SA" sz="1600" dirty="0"/>
                        </a:p>
                      </a:txBody>
                      <a:tcPr anchor="ctr"/>
                    </a:tc>
                  </a:tr>
                  <a:tr h="508396">
                    <a:tc>
                      <a:txBody>
                        <a:bodyPr/>
                        <a:lstStyle/>
                        <a:p>
                          <a:endParaRPr lang="en-US"/>
                        </a:p>
                      </a:txBody>
                      <a:tcPr anchor="ctr">
                        <a:blipFill rotWithShape="0">
                          <a:blip r:embed="rId2"/>
                          <a:stretch>
                            <a:fillRect l="-588" t="-150000" r="-102941" b="-528571"/>
                          </a:stretch>
                        </a:blipFill>
                      </a:tcPr>
                    </a:tc>
                    <a:tc>
                      <a:txBody>
                        <a:bodyPr/>
                        <a:lstStyle/>
                        <a:p>
                          <a:pPr algn="ctr" rtl="1"/>
                          <a:r>
                            <a:rPr lang="en-US" sz="1600" dirty="0" smtClean="0"/>
                            <a:t>a</a:t>
                          </a:r>
                          <a:r>
                            <a:rPr lang="en-US" sz="1600" baseline="0" dirty="0" smtClean="0"/>
                            <a:t>—</a:t>
                          </a:r>
                          <a:endParaRPr lang="ar-SA" sz="1600" dirty="0"/>
                        </a:p>
                      </a:txBody>
                      <a:tcPr anchor="ctr"/>
                    </a:tc>
                  </a:tr>
                  <a:tr h="571945">
                    <a:tc>
                      <a:txBody>
                        <a:bodyPr/>
                        <a:lstStyle/>
                        <a:p>
                          <a:endParaRPr lang="en-US"/>
                        </a:p>
                      </a:txBody>
                      <a:tcPr anchor="ctr">
                        <a:blipFill rotWithShape="0">
                          <a:blip r:embed="rId2"/>
                          <a:stretch>
                            <a:fillRect l="-588" t="-223404" r="-102941" b="-372340"/>
                          </a:stretch>
                        </a:blipFill>
                      </a:tcPr>
                    </a:tc>
                    <a:tc>
                      <a:txBody>
                        <a:bodyPr/>
                        <a:lstStyle/>
                        <a:p>
                          <a:pPr algn="ctr" rtl="1"/>
                          <a:r>
                            <a:rPr lang="en-US" sz="1600" dirty="0" smtClean="0"/>
                            <a:t>b</a:t>
                          </a:r>
                          <a:r>
                            <a:rPr lang="en-US" sz="1600" baseline="0" dirty="0" smtClean="0"/>
                            <a:t>—</a:t>
                          </a:r>
                          <a:endParaRPr lang="ar-SA" sz="1600" dirty="0"/>
                        </a:p>
                      </a:txBody>
                      <a:tcPr anchor="ctr"/>
                    </a:tc>
                  </a:tr>
                  <a:tr h="486717">
                    <a:tc>
                      <a:txBody>
                        <a:bodyPr/>
                        <a:lstStyle/>
                        <a:p>
                          <a:endParaRPr lang="en-US"/>
                        </a:p>
                      </a:txBody>
                      <a:tcPr anchor="ctr">
                        <a:blipFill rotWithShape="0">
                          <a:blip r:embed="rId2"/>
                          <a:stretch>
                            <a:fillRect l="-588" t="-380000" r="-102941" b="-337500"/>
                          </a:stretch>
                        </a:blipFill>
                      </a:tcPr>
                    </a:tc>
                    <a:tc>
                      <a:txBody>
                        <a:bodyPr/>
                        <a:lstStyle/>
                        <a:p>
                          <a:pPr algn="ctr" rtl="1"/>
                          <a:r>
                            <a:rPr lang="en-US" sz="1600" dirty="0" smtClean="0"/>
                            <a:t>c</a:t>
                          </a:r>
                          <a:r>
                            <a:rPr lang="en-US" sz="1600" baseline="0" dirty="0" smtClean="0"/>
                            <a:t>—</a:t>
                          </a:r>
                          <a:endParaRPr lang="ar-SA" sz="1600" dirty="0"/>
                        </a:p>
                      </a:txBody>
                      <a:tcPr anchor="ctr"/>
                    </a:tc>
                  </a:tr>
                  <a:tr h="486717">
                    <a:tc>
                      <a:txBody>
                        <a:bodyPr/>
                        <a:lstStyle/>
                        <a:p>
                          <a:pPr algn="ctr" rtl="1"/>
                          <a:endParaRPr lang="ar-SA" sz="1600" dirty="0"/>
                        </a:p>
                      </a:txBody>
                      <a:tcPr anchor="ctr"/>
                    </a:tc>
                    <a:tc>
                      <a:txBody>
                        <a:bodyPr/>
                        <a:lstStyle/>
                        <a:p>
                          <a:pPr algn="ctr" rtl="1"/>
                          <a:endParaRPr lang="ar-SA" sz="1600" dirty="0"/>
                        </a:p>
                      </a:txBody>
                      <a:tcPr anchor="ctr"/>
                    </a:tc>
                  </a:tr>
                  <a:tr h="635675">
                    <a:tc>
                      <a:txBody>
                        <a:bodyPr/>
                        <a:lstStyle/>
                        <a:p>
                          <a:endParaRPr lang="en-US"/>
                        </a:p>
                      </a:txBody>
                      <a:tcPr anchor="ctr">
                        <a:blipFill rotWithShape="0">
                          <a:blip r:embed="rId2"/>
                          <a:stretch>
                            <a:fillRect l="-588" t="-446154" r="-102941" b="-82692"/>
                          </a:stretch>
                        </a:blipFill>
                      </a:tcPr>
                    </a:tc>
                    <a:tc>
                      <a:txBody>
                        <a:bodyPr/>
                        <a:lstStyle/>
                        <a:p>
                          <a:pPr algn="ctr" rtl="1"/>
                          <a:r>
                            <a:rPr lang="en-US" sz="1600" baseline="0" dirty="0" smtClean="0"/>
                            <a:t>f—</a:t>
                          </a:r>
                          <a:endParaRPr lang="ar-SA" sz="1600" dirty="0"/>
                        </a:p>
                      </a:txBody>
                      <a:tcPr anchor="ctr"/>
                    </a:tc>
                  </a:tr>
                  <a:tr h="508396">
                    <a:tc>
                      <a:txBody>
                        <a:bodyPr/>
                        <a:lstStyle/>
                        <a:p>
                          <a:endParaRPr lang="en-US"/>
                        </a:p>
                      </a:txBody>
                      <a:tcPr anchor="ctr">
                        <a:blipFill rotWithShape="0">
                          <a:blip r:embed="rId2"/>
                          <a:stretch>
                            <a:fillRect l="-588" t="-676190" r="-102941" b="-2381"/>
                          </a:stretch>
                        </a:blipFill>
                      </a:tcPr>
                    </a:tc>
                    <a:tc>
                      <a:txBody>
                        <a:bodyPr/>
                        <a:lstStyle/>
                        <a:p>
                          <a:endParaRPr lang="en-US"/>
                        </a:p>
                      </a:txBody>
                      <a:tcPr anchor="ctr">
                        <a:blipFill rotWithShape="0">
                          <a:blip r:embed="rId2"/>
                          <a:stretch>
                            <a:fillRect l="-98844" t="-676190" r="-1156" b="-2381"/>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وسيلة شرح بيضاوية 4"/>
              <p:cNvSpPr/>
              <p:nvPr/>
            </p:nvSpPr>
            <p:spPr>
              <a:xfrm>
                <a:off x="107504" y="2060848"/>
                <a:ext cx="1800200" cy="1656184"/>
              </a:xfrm>
              <a:prstGeom prst="wedgeEllipseCallout">
                <a:avLst>
                  <a:gd name="adj1" fmla="val 89300"/>
                  <a:gd name="adj2" fmla="val 1910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4F3348"/>
                    </a:solidFill>
                  </a:rPr>
                  <a:t>نحسب طول الفئة</a:t>
                </a:r>
              </a:p>
              <a:p>
                <a:pPr algn="ctr"/>
                <a14:m>
                  <m:oMathPara xmlns:m="http://schemas.openxmlformats.org/officeDocument/2006/math">
                    <m:oMathParaPr>
                      <m:jc m:val="centerGroup"/>
                    </m:oMathParaPr>
                    <m:oMath xmlns:m="http://schemas.openxmlformats.org/officeDocument/2006/math">
                      <m:r>
                        <a:rPr lang="en-US" sz="1600" b="1" i="1" smtClean="0">
                          <a:solidFill>
                            <a:srgbClr val="4F3348"/>
                          </a:solidFill>
                          <a:latin typeface="Cambria Math"/>
                        </a:rPr>
                        <m:t>𝒉</m:t>
                      </m:r>
                      <m:r>
                        <a:rPr lang="en-US" sz="1600" b="1" i="1" smtClean="0">
                          <a:solidFill>
                            <a:srgbClr val="4F3348"/>
                          </a:solidFill>
                          <a:latin typeface="Cambria Math"/>
                        </a:rPr>
                        <m:t>=</m:t>
                      </m:r>
                      <m:r>
                        <a:rPr lang="en-US" sz="1600" b="1" i="1" smtClean="0">
                          <a:solidFill>
                            <a:srgbClr val="4F3348"/>
                          </a:solidFill>
                          <a:latin typeface="Cambria Math"/>
                        </a:rPr>
                        <m:t>𝒃</m:t>
                      </m:r>
                      <m:r>
                        <a:rPr lang="en-US" sz="1600" b="1" i="1" smtClean="0">
                          <a:solidFill>
                            <a:srgbClr val="4F3348"/>
                          </a:solidFill>
                          <a:latin typeface="Cambria Math"/>
                        </a:rPr>
                        <m:t>−</m:t>
                      </m:r>
                      <m:r>
                        <a:rPr lang="en-US" sz="1600" b="1" i="1" smtClean="0">
                          <a:solidFill>
                            <a:srgbClr val="4F3348"/>
                          </a:solidFill>
                          <a:latin typeface="Cambria Math"/>
                        </a:rPr>
                        <m:t>𝒂</m:t>
                      </m:r>
                    </m:oMath>
                  </m:oMathPara>
                </a14:m>
                <a:endParaRPr lang="ar-SA" sz="1600" b="1" dirty="0" smtClean="0">
                  <a:solidFill>
                    <a:srgbClr val="4F3348"/>
                  </a:solidFill>
                </a:endParaRPr>
              </a:p>
            </p:txBody>
          </p:sp>
        </mc:Choice>
        <mc:Fallback xmlns="">
          <p:sp>
            <p:nvSpPr>
              <p:cNvPr id="5" name="وسيلة شرح بيضاوية 4"/>
              <p:cNvSpPr>
                <a:spLocks noRot="1" noChangeAspect="1" noMove="1" noResize="1" noEditPoints="1" noAdjustHandles="1" noChangeArrowheads="1" noChangeShapeType="1" noTextEdit="1"/>
              </p:cNvSpPr>
              <p:nvPr/>
            </p:nvSpPr>
            <p:spPr>
              <a:xfrm>
                <a:off x="107504" y="2060848"/>
                <a:ext cx="1800200" cy="1656184"/>
              </a:xfrm>
              <a:prstGeom prst="wedgeEllipseCallout">
                <a:avLst>
                  <a:gd name="adj1" fmla="val 89300"/>
                  <a:gd name="adj2" fmla="val 19107"/>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جدول 5"/>
              <p:cNvGraphicFramePr>
                <a:graphicFrameLocks noGrp="1"/>
              </p:cNvGraphicFramePr>
              <p:nvPr>
                <p:extLst/>
              </p:nvPr>
            </p:nvGraphicFramePr>
            <p:xfrm>
              <a:off x="4283968" y="1916832"/>
              <a:ext cx="1224136" cy="3971677"/>
            </p:xfrm>
            <a:graphic>
              <a:graphicData uri="http://schemas.openxmlformats.org/drawingml/2006/table">
                <a:tbl>
                  <a:tblPr rtl="1" firstRow="1" bandRow="1">
                    <a:tableStyleId>{0505E3EF-67EA-436B-97B2-0124C06EBD24}</a:tableStyleId>
                  </a:tblPr>
                  <a:tblGrid>
                    <a:gridCol w="1224136"/>
                  </a:tblGrid>
                  <a:tr h="733744">
                    <a:tc>
                      <a:txBody>
                        <a:bodyPr/>
                        <a:lstStyle/>
                        <a:p>
                          <a:pPr algn="ctr" rtl="1"/>
                          <a:r>
                            <a:rPr lang="ar-SA" sz="1400" b="1" dirty="0" smtClean="0"/>
                            <a:t>مراكز الفئات</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𝒊</m:t>
                                    </m:r>
                                  </m:sub>
                                </m:sSub>
                              </m:oMath>
                            </m:oMathPara>
                          </a14:m>
                          <a:endParaRPr lang="ar-SA" sz="1600" dirty="0"/>
                        </a:p>
                      </a:txBody>
                      <a:tcPr anchor="ctr"/>
                    </a:tc>
                  </a:tr>
                  <a:tr h="514769">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𝟏</m:t>
                                    </m:r>
                                  </m:sub>
                                </m:sSub>
                              </m:oMath>
                            </m:oMathPara>
                          </a14:m>
                          <a:endParaRPr lang="ar-SA" sz="1600" dirty="0"/>
                        </a:p>
                      </a:txBody>
                      <a:tcPr anchor="ctr"/>
                    </a:tc>
                  </a:tr>
                  <a:tr h="579115">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𝟐</m:t>
                                    </m:r>
                                  </m:sub>
                                </m:sSub>
                              </m:oMath>
                            </m:oMathPara>
                          </a14:m>
                          <a:endParaRPr lang="ar-SA" sz="1600" dirty="0"/>
                        </a:p>
                      </a:txBody>
                      <a:tcPr anchor="ctr"/>
                    </a:tc>
                  </a:tr>
                  <a:tr h="492818">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𝟑</m:t>
                                    </m:r>
                                  </m:sub>
                                </m:sSub>
                              </m:oMath>
                            </m:oMathPara>
                          </a14:m>
                          <a:endParaRPr lang="ar-SA" sz="1600" dirty="0"/>
                        </a:p>
                      </a:txBody>
                      <a:tcPr anchor="ctr"/>
                    </a:tc>
                  </a:tr>
                  <a:tr h="492818">
                    <a:tc>
                      <a:txBody>
                        <a:bodyPr/>
                        <a:lstStyle/>
                        <a:p>
                          <a:pPr algn="ctr" rtl="1"/>
                          <a:endParaRPr lang="ar-SA" sz="1600" dirty="0"/>
                        </a:p>
                      </a:txBody>
                      <a:tcPr anchor="ctr"/>
                    </a:tc>
                  </a:tr>
                  <a:tr h="64364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𝒌</m:t>
                                    </m:r>
                                  </m:sub>
                                </m:sSub>
                              </m:oMath>
                            </m:oMathPara>
                          </a14:m>
                          <a:endParaRPr lang="ar-SA" sz="1600" dirty="0"/>
                        </a:p>
                      </a:txBody>
                      <a:tcPr anchor="ctr"/>
                    </a:tc>
                  </a:tr>
                  <a:tr h="514769">
                    <a:tc>
                      <a:txBody>
                        <a:bodyPr/>
                        <a:lstStyle/>
                        <a:p>
                          <a:pPr algn="ctr" rtl="1"/>
                          <a:endParaRPr lang="ar-SA" sz="1600" b="1" i="1" dirty="0"/>
                        </a:p>
                      </a:txBody>
                      <a:tcPr anchor="ctr"/>
                    </a:tc>
                  </a:tr>
                </a:tbl>
              </a:graphicData>
            </a:graphic>
          </p:graphicFrame>
        </mc:Choice>
        <mc:Fallback xmlns="">
          <p:graphicFrame>
            <p:nvGraphicFramePr>
              <p:cNvPr id="6" name="جدول 5"/>
              <p:cNvGraphicFramePr>
                <a:graphicFrameLocks noGrp="1"/>
              </p:cNvGraphicFramePr>
              <p:nvPr>
                <p:extLst/>
              </p:nvPr>
            </p:nvGraphicFramePr>
            <p:xfrm>
              <a:off x="4283968" y="1916832"/>
              <a:ext cx="1224136" cy="3971677"/>
            </p:xfrm>
            <a:graphic>
              <a:graphicData uri="http://schemas.openxmlformats.org/drawingml/2006/table">
                <a:tbl>
                  <a:tblPr rtl="1" firstRow="1" bandRow="1">
                    <a:tableStyleId>{0505E3EF-67EA-436B-97B2-0124C06EBD24}</a:tableStyleId>
                  </a:tblPr>
                  <a:tblGrid>
                    <a:gridCol w="1224136"/>
                  </a:tblGrid>
                  <a:tr h="733744">
                    <a:tc>
                      <a:txBody>
                        <a:bodyPr/>
                        <a:lstStyle/>
                        <a:p>
                          <a:endParaRPr lang="en-US"/>
                        </a:p>
                      </a:txBody>
                      <a:tcPr anchor="ctr">
                        <a:blipFill rotWithShape="0">
                          <a:blip r:embed="rId4"/>
                          <a:stretch>
                            <a:fillRect l="-495" t="-833" r="-990" b="-445833"/>
                          </a:stretch>
                        </a:blipFill>
                      </a:tcPr>
                    </a:tc>
                  </a:tr>
                  <a:tr h="514769">
                    <a:tc>
                      <a:txBody>
                        <a:bodyPr/>
                        <a:lstStyle/>
                        <a:p>
                          <a:endParaRPr lang="en-US"/>
                        </a:p>
                      </a:txBody>
                      <a:tcPr anchor="ctr">
                        <a:blipFill rotWithShape="0">
                          <a:blip r:embed="rId4"/>
                          <a:stretch>
                            <a:fillRect l="-495" t="-142353" r="-990" b="-529412"/>
                          </a:stretch>
                        </a:blipFill>
                      </a:tcPr>
                    </a:tc>
                  </a:tr>
                  <a:tr h="579115">
                    <a:tc>
                      <a:txBody>
                        <a:bodyPr/>
                        <a:lstStyle/>
                        <a:p>
                          <a:endParaRPr lang="en-US"/>
                        </a:p>
                      </a:txBody>
                      <a:tcPr anchor="ctr">
                        <a:blipFill rotWithShape="0">
                          <a:blip r:embed="rId4"/>
                          <a:stretch>
                            <a:fillRect l="-495" t="-216842" r="-990" b="-373684"/>
                          </a:stretch>
                        </a:blipFill>
                      </a:tcPr>
                    </a:tc>
                  </a:tr>
                  <a:tr h="492818">
                    <a:tc>
                      <a:txBody>
                        <a:bodyPr/>
                        <a:lstStyle/>
                        <a:p>
                          <a:endParaRPr lang="en-US"/>
                        </a:p>
                      </a:txBody>
                      <a:tcPr anchor="ctr">
                        <a:blipFill rotWithShape="0">
                          <a:blip r:embed="rId4"/>
                          <a:stretch>
                            <a:fillRect l="-495" t="-371605" r="-990" b="-338272"/>
                          </a:stretch>
                        </a:blipFill>
                      </a:tcPr>
                    </a:tc>
                  </a:tr>
                  <a:tr h="492818">
                    <a:tc>
                      <a:txBody>
                        <a:bodyPr/>
                        <a:lstStyle/>
                        <a:p>
                          <a:pPr algn="ctr" rtl="1"/>
                          <a:endParaRPr lang="ar-SA" sz="1600" dirty="0"/>
                        </a:p>
                      </a:txBody>
                      <a:tcPr anchor="ctr"/>
                    </a:tc>
                  </a:tr>
                  <a:tr h="643644">
                    <a:tc>
                      <a:txBody>
                        <a:bodyPr/>
                        <a:lstStyle/>
                        <a:p>
                          <a:endParaRPr lang="en-US"/>
                        </a:p>
                      </a:txBody>
                      <a:tcPr anchor="ctr">
                        <a:blipFill rotWithShape="0">
                          <a:blip r:embed="rId4"/>
                          <a:stretch>
                            <a:fillRect l="-495" t="-440952" r="-990" b="-83810"/>
                          </a:stretch>
                        </a:blipFill>
                      </a:tcPr>
                    </a:tc>
                  </a:tr>
                  <a:tr h="514769">
                    <a:tc>
                      <a:txBody>
                        <a:bodyPr/>
                        <a:lstStyle/>
                        <a:p>
                          <a:pPr algn="ctr" rtl="1"/>
                          <a:endParaRPr lang="ar-SA" sz="1600" b="1" i="1" dirty="0"/>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7" name="وسيلة شرح بيضاوية 6"/>
              <p:cNvSpPr/>
              <p:nvPr/>
            </p:nvSpPr>
            <p:spPr>
              <a:xfrm>
                <a:off x="6156176" y="1052736"/>
                <a:ext cx="1800200" cy="1656184"/>
              </a:xfrm>
              <a:prstGeom prst="wedgeEllipseCallout">
                <a:avLst>
                  <a:gd name="adj1" fmla="val -117668"/>
                  <a:gd name="adj2" fmla="val 70198"/>
                </a:avLst>
              </a:prstGeom>
              <a:solidFill>
                <a:srgbClr val="DD69C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4F3348"/>
                    </a:solidFill>
                  </a:rPr>
                  <a:t>نحسب مركز الفئة الأولى</a:t>
                </a:r>
              </a:p>
              <a:p>
                <a:pPr algn="ctr"/>
                <a14:m>
                  <m:oMathPara xmlns:m="http://schemas.openxmlformats.org/officeDocument/2006/math">
                    <m:oMathParaPr>
                      <m:jc m:val="centerGroup"/>
                    </m:oMathParaPr>
                    <m:oMath xmlns:m="http://schemas.openxmlformats.org/officeDocument/2006/math">
                      <m:sSub>
                        <m:sSubPr>
                          <m:ctrlPr>
                            <a:rPr lang="en-US" sz="1600" b="1" i="1" smtClean="0">
                              <a:solidFill>
                                <a:srgbClr val="4F3348"/>
                              </a:solidFill>
                              <a:latin typeface="Cambria Math" panose="02040503050406030204" pitchFamily="18" charset="0"/>
                            </a:rPr>
                          </m:ctrlPr>
                        </m:sSubPr>
                        <m:e>
                          <m:r>
                            <a:rPr lang="en-US" sz="1600" b="1" i="1" smtClean="0">
                              <a:solidFill>
                                <a:srgbClr val="4F3348"/>
                              </a:solidFill>
                              <a:latin typeface="Cambria Math"/>
                            </a:rPr>
                            <m:t>𝒙</m:t>
                          </m:r>
                        </m:e>
                        <m:sub>
                          <m:r>
                            <a:rPr lang="en-US" sz="1600" b="1" i="1" smtClean="0">
                              <a:solidFill>
                                <a:srgbClr val="4F3348"/>
                              </a:solidFill>
                              <a:latin typeface="Cambria Math"/>
                            </a:rPr>
                            <m:t>𝟏</m:t>
                          </m:r>
                        </m:sub>
                      </m:sSub>
                      <m:r>
                        <a:rPr lang="en-US" sz="1600" b="1" i="1" smtClean="0">
                          <a:solidFill>
                            <a:srgbClr val="4F3348"/>
                          </a:solidFill>
                          <a:latin typeface="Cambria Math"/>
                        </a:rPr>
                        <m:t>=</m:t>
                      </m:r>
                      <m:f>
                        <m:fPr>
                          <m:ctrlPr>
                            <a:rPr lang="en-US" sz="1600" b="1" i="1" smtClean="0">
                              <a:solidFill>
                                <a:srgbClr val="4F3348"/>
                              </a:solidFill>
                              <a:latin typeface="Cambria Math" panose="02040503050406030204" pitchFamily="18" charset="0"/>
                            </a:rPr>
                          </m:ctrlPr>
                        </m:fPr>
                        <m:num>
                          <m:r>
                            <a:rPr lang="en-US" sz="1600" b="1" i="1" smtClean="0">
                              <a:solidFill>
                                <a:srgbClr val="4F3348"/>
                              </a:solidFill>
                              <a:latin typeface="Cambria Math"/>
                            </a:rPr>
                            <m:t>𝒂</m:t>
                          </m:r>
                          <m:r>
                            <a:rPr lang="en-US" sz="1600" b="1" i="1" smtClean="0">
                              <a:solidFill>
                                <a:srgbClr val="4F3348"/>
                              </a:solidFill>
                              <a:latin typeface="Cambria Math"/>
                            </a:rPr>
                            <m:t>+</m:t>
                          </m:r>
                          <m:r>
                            <a:rPr lang="en-US" sz="1600" b="1" i="1" smtClean="0">
                              <a:solidFill>
                                <a:srgbClr val="4F3348"/>
                              </a:solidFill>
                              <a:latin typeface="Cambria Math"/>
                            </a:rPr>
                            <m:t>𝒃</m:t>
                          </m:r>
                          <m:r>
                            <m:rPr>
                              <m:nor/>
                            </m:rPr>
                            <a:rPr lang="ar-SA" sz="1600" b="1" dirty="0">
                              <a:solidFill>
                                <a:srgbClr val="4F3348"/>
                              </a:solidFill>
                            </a:rPr>
                            <m:t> </m:t>
                          </m:r>
                        </m:num>
                        <m:den>
                          <m:r>
                            <a:rPr lang="en-US" sz="1600" b="1" i="1" smtClean="0">
                              <a:solidFill>
                                <a:srgbClr val="4F3348"/>
                              </a:solidFill>
                              <a:latin typeface="Cambria Math"/>
                            </a:rPr>
                            <m:t>𝟐</m:t>
                          </m:r>
                        </m:den>
                      </m:f>
                    </m:oMath>
                  </m:oMathPara>
                </a14:m>
                <a:endParaRPr lang="ar-SA" sz="1600" b="1" dirty="0" smtClean="0">
                  <a:solidFill>
                    <a:srgbClr val="4F3348"/>
                  </a:solidFill>
                </a:endParaRPr>
              </a:p>
            </p:txBody>
          </p:sp>
        </mc:Choice>
        <mc:Fallback xmlns="">
          <p:sp>
            <p:nvSpPr>
              <p:cNvPr id="7" name="وسيلة شرح بيضاوية 6"/>
              <p:cNvSpPr>
                <a:spLocks noRot="1" noChangeAspect="1" noMove="1" noResize="1" noEditPoints="1" noAdjustHandles="1" noChangeArrowheads="1" noChangeShapeType="1" noTextEdit="1"/>
              </p:cNvSpPr>
              <p:nvPr/>
            </p:nvSpPr>
            <p:spPr>
              <a:xfrm>
                <a:off x="6156176" y="1052736"/>
                <a:ext cx="1800200" cy="1656184"/>
              </a:xfrm>
              <a:prstGeom prst="wedgeEllipseCallout">
                <a:avLst>
                  <a:gd name="adj1" fmla="val -117668"/>
                  <a:gd name="adj2" fmla="val 70198"/>
                </a:avLst>
              </a:prstGeom>
              <a:blipFill rotWithShape="0">
                <a:blip r:embed="rId5"/>
                <a:stretch>
                  <a:fillRect/>
                </a:stretch>
              </a:blipFill>
            </p:spPr>
            <p:txBody>
              <a:bodyPr/>
              <a:lstStyle/>
              <a:p>
                <a:r>
                  <a:rPr lang="en-US">
                    <a:noFill/>
                  </a:rPr>
                  <a:t> </a:t>
                </a:r>
              </a:p>
            </p:txBody>
          </p:sp>
        </mc:Fallback>
      </mc:AlternateContent>
      <p:sp>
        <p:nvSpPr>
          <p:cNvPr id="8" name="سهم منحني إلى اليمين 7"/>
          <p:cNvSpPr/>
          <p:nvPr/>
        </p:nvSpPr>
        <p:spPr>
          <a:xfrm>
            <a:off x="4514080" y="2933452"/>
            <a:ext cx="201936" cy="5760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سهم منحني إلى اليمين 8"/>
          <p:cNvSpPr/>
          <p:nvPr/>
        </p:nvSpPr>
        <p:spPr>
          <a:xfrm>
            <a:off x="4514080" y="3522216"/>
            <a:ext cx="201936" cy="5760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مربع نص 10"/>
          <p:cNvSpPr txBox="1"/>
          <p:nvPr/>
        </p:nvSpPr>
        <p:spPr>
          <a:xfrm>
            <a:off x="3923928" y="3100318"/>
            <a:ext cx="634295" cy="369332"/>
          </a:xfrm>
          <a:prstGeom prst="rect">
            <a:avLst/>
          </a:prstGeom>
          <a:noFill/>
          <a:ln>
            <a:noFill/>
          </a:ln>
        </p:spPr>
        <p:txBody>
          <a:bodyPr wrap="square" rtlCol="1">
            <a:spAutoFit/>
          </a:bodyPr>
          <a:lstStyle/>
          <a:p>
            <a:r>
              <a:rPr lang="en-US" b="1" dirty="0" smtClean="0">
                <a:solidFill>
                  <a:srgbClr val="FF0000"/>
                </a:solidFill>
              </a:rPr>
              <a:t>+h</a:t>
            </a:r>
            <a:endParaRPr lang="ar-SA" b="1" dirty="0">
              <a:solidFill>
                <a:srgbClr val="FF0000"/>
              </a:solidFill>
            </a:endParaRPr>
          </a:p>
        </p:txBody>
      </p:sp>
      <p:sp>
        <p:nvSpPr>
          <p:cNvPr id="13" name="مربع نص 12"/>
          <p:cNvSpPr txBox="1"/>
          <p:nvPr/>
        </p:nvSpPr>
        <p:spPr>
          <a:xfrm>
            <a:off x="3987428" y="3792939"/>
            <a:ext cx="562287" cy="369332"/>
          </a:xfrm>
          <a:prstGeom prst="rect">
            <a:avLst/>
          </a:prstGeom>
          <a:noFill/>
          <a:ln>
            <a:noFill/>
          </a:ln>
        </p:spPr>
        <p:txBody>
          <a:bodyPr wrap="square" rtlCol="1">
            <a:spAutoFit/>
          </a:bodyPr>
          <a:lstStyle/>
          <a:p>
            <a:r>
              <a:rPr lang="en-US" b="1" dirty="0" smtClean="0">
                <a:solidFill>
                  <a:srgbClr val="FF0000"/>
                </a:solidFill>
              </a:rPr>
              <a:t>+h</a:t>
            </a:r>
            <a:endParaRPr lang="ar-SA" b="1" dirty="0">
              <a:solidFill>
                <a:srgbClr val="FF0000"/>
              </a:solidFill>
            </a:endParaRPr>
          </a:p>
        </p:txBody>
      </p:sp>
      <p:sp>
        <p:nvSpPr>
          <p:cNvPr id="14" name="وسيلة شرح بيضاوية 13"/>
          <p:cNvSpPr/>
          <p:nvPr/>
        </p:nvSpPr>
        <p:spPr>
          <a:xfrm>
            <a:off x="6568390" y="2708920"/>
            <a:ext cx="1800200" cy="1656184"/>
          </a:xfrm>
          <a:prstGeom prst="wedgeEllipseCallout">
            <a:avLst>
              <a:gd name="adj1" fmla="val -115394"/>
              <a:gd name="adj2" fmla="val -891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4F3348"/>
                </a:solidFill>
              </a:rPr>
              <a:t>مركز الفئة الثانية=</a:t>
            </a:r>
          </a:p>
          <a:p>
            <a:pPr algn="ctr"/>
            <a:r>
              <a:rPr lang="ar-SA" sz="1600" b="1" dirty="0" smtClean="0">
                <a:solidFill>
                  <a:srgbClr val="4F3348"/>
                </a:solidFill>
              </a:rPr>
              <a:t>مركز الفئة الأولى +</a:t>
            </a:r>
            <a:r>
              <a:rPr lang="en-US" sz="1600" b="1" dirty="0" smtClean="0">
                <a:solidFill>
                  <a:srgbClr val="FF0000"/>
                </a:solidFill>
              </a:rPr>
              <a:t>h</a:t>
            </a:r>
            <a:endParaRPr lang="ar-SA" sz="1600" b="1" dirty="0">
              <a:solidFill>
                <a:srgbClr val="FF0000"/>
              </a:solidFill>
            </a:endParaRPr>
          </a:p>
        </p:txBody>
      </p:sp>
      <mc:AlternateContent xmlns:mc="http://schemas.openxmlformats.org/markup-compatibility/2006" xmlns:a14="http://schemas.microsoft.com/office/drawing/2010/main">
        <mc:Choice Requires="a14">
          <p:graphicFrame>
            <p:nvGraphicFramePr>
              <p:cNvPr id="15" name="جدول 14"/>
              <p:cNvGraphicFramePr>
                <a:graphicFrameLocks noGrp="1"/>
              </p:cNvGraphicFramePr>
              <p:nvPr>
                <p:extLst/>
              </p:nvPr>
            </p:nvGraphicFramePr>
            <p:xfrm>
              <a:off x="5503164" y="1902727"/>
              <a:ext cx="1224136" cy="3971677"/>
            </p:xfrm>
            <a:graphic>
              <a:graphicData uri="http://schemas.openxmlformats.org/drawingml/2006/table">
                <a:tbl>
                  <a:tblPr rtl="1" firstRow="1" bandRow="1">
                    <a:tableStyleId>{0505E3EF-67EA-436B-97B2-0124C06EBD24}</a:tableStyleId>
                  </a:tblPr>
                  <a:tblGrid>
                    <a:gridCol w="1224136"/>
                  </a:tblGrid>
                  <a:tr h="73374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i="1" smtClean="0">
                                        <a:latin typeface="Cambria Math"/>
                                      </a:rPr>
                                      <m:t>𝑖</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i="1" smtClean="0">
                                        <a:latin typeface="Cambria Math"/>
                                      </a:rPr>
                                      <m:t>𝑖</m:t>
                                    </m:r>
                                  </m:sub>
                                </m:sSub>
                              </m:oMath>
                            </m:oMathPara>
                          </a14:m>
                          <a:endParaRPr lang="ar-SA" sz="1600" i="1" dirty="0"/>
                        </a:p>
                      </a:txBody>
                      <a:tcPr anchor="ctr"/>
                    </a:tc>
                  </a:tr>
                  <a:tr h="514769">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𝟏</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b="0" i="1" smtClean="0">
                                        <a:latin typeface="Cambria Math"/>
                                      </a:rPr>
                                      <m:t>1</m:t>
                                    </m:r>
                                  </m:sub>
                                </m:sSub>
                              </m:oMath>
                            </m:oMathPara>
                          </a14:m>
                          <a:endParaRPr lang="ar-SA" sz="1600" dirty="0"/>
                        </a:p>
                      </a:txBody>
                      <a:tcPr anchor="ctr"/>
                    </a:tc>
                  </a:tr>
                  <a:tr h="579115">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𝟐</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b="0" i="1" smtClean="0">
                                        <a:latin typeface="Cambria Math"/>
                                      </a:rPr>
                                      <m:t>2</m:t>
                                    </m:r>
                                  </m:sub>
                                </m:sSub>
                              </m:oMath>
                            </m:oMathPara>
                          </a14:m>
                          <a:endParaRPr lang="ar-SA" sz="1600" dirty="0"/>
                        </a:p>
                      </a:txBody>
                      <a:tcPr anchor="ctr"/>
                    </a:tc>
                  </a:tr>
                  <a:tr h="492818">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𝟑</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b="0" i="1" smtClean="0">
                                        <a:latin typeface="Cambria Math"/>
                                      </a:rPr>
                                      <m:t>3</m:t>
                                    </m:r>
                                  </m:sub>
                                </m:sSub>
                              </m:oMath>
                            </m:oMathPara>
                          </a14:m>
                          <a:endParaRPr lang="ar-SA" sz="1600" dirty="0"/>
                        </a:p>
                      </a:txBody>
                      <a:tcPr anchor="ctr"/>
                    </a:tc>
                  </a:tr>
                  <a:tr h="492818">
                    <a:tc>
                      <a:txBody>
                        <a:bodyPr/>
                        <a:lstStyle/>
                        <a:p>
                          <a:pPr algn="ctr" rtl="1"/>
                          <a:endParaRPr lang="ar-SA" sz="1600" dirty="0"/>
                        </a:p>
                      </a:txBody>
                      <a:tcPr anchor="ctr"/>
                    </a:tc>
                  </a:tr>
                  <a:tr h="64364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smtClean="0">
                                        <a:latin typeface="Cambria Math"/>
                                      </a:rPr>
                                      <m:t>𝒌</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b="0" i="1" smtClean="0">
                                        <a:latin typeface="Cambria Math"/>
                                      </a:rPr>
                                      <m:t>𝑘</m:t>
                                    </m:r>
                                  </m:sub>
                                </m:sSub>
                              </m:oMath>
                            </m:oMathPara>
                          </a14:m>
                          <a:endParaRPr lang="ar-SA" sz="1600" dirty="0"/>
                        </a:p>
                      </a:txBody>
                      <a:tcPr anchor="ctr"/>
                    </a:tc>
                  </a:tr>
                  <a:tr h="514769">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m:t>
                                    </m:r>
                                    <m:r>
                                      <a:rPr lang="en-US" sz="1600" b="1" i="1" smtClean="0">
                                        <a:latin typeface="Cambria Math"/>
                                      </a:rPr>
                                      <m:t>𝒙</m:t>
                                    </m:r>
                                  </m:e>
                                  <m:sub>
                                    <m:r>
                                      <a:rPr lang="en-US" sz="1600" b="1" i="1" smtClean="0">
                                        <a:latin typeface="Cambria Math"/>
                                      </a:rPr>
                                      <m:t>𝒊</m:t>
                                    </m:r>
                                  </m:sub>
                                </m:sSub>
                                <m:sSub>
                                  <m:sSubPr>
                                    <m:ctrlPr>
                                      <a:rPr lang="ar-SA" sz="1600" i="1" smtClean="0">
                                        <a:latin typeface="Cambria Math" panose="02040503050406030204" pitchFamily="18" charset="0"/>
                                      </a:rPr>
                                    </m:ctrlPr>
                                  </m:sSubPr>
                                  <m:e>
                                    <m:r>
                                      <a:rPr lang="en-US" sz="1600" b="1" i="1" smtClean="0">
                                        <a:latin typeface="Cambria Math"/>
                                      </a:rPr>
                                      <m:t>𝒇</m:t>
                                    </m:r>
                                  </m:e>
                                  <m:sub>
                                    <m:r>
                                      <a:rPr lang="en-US" sz="1600" b="0" i="1" smtClean="0">
                                        <a:latin typeface="Cambria Math"/>
                                      </a:rPr>
                                      <m:t>𝑖</m:t>
                                    </m:r>
                                  </m:sub>
                                </m:sSub>
                              </m:oMath>
                            </m:oMathPara>
                          </a14:m>
                          <a:endParaRPr lang="ar-SA" sz="1600" b="1" i="1" dirty="0"/>
                        </a:p>
                      </a:txBody>
                      <a:tcPr anchor="ctr">
                        <a:solidFill>
                          <a:srgbClr val="00CC00"/>
                        </a:solidFill>
                      </a:tcPr>
                    </a:tc>
                  </a:tr>
                </a:tbl>
              </a:graphicData>
            </a:graphic>
          </p:graphicFrame>
        </mc:Choice>
        <mc:Fallback xmlns="">
          <p:graphicFrame>
            <p:nvGraphicFramePr>
              <p:cNvPr id="15" name="جدول 14"/>
              <p:cNvGraphicFramePr>
                <a:graphicFrameLocks noGrp="1"/>
              </p:cNvGraphicFramePr>
              <p:nvPr>
                <p:extLst/>
              </p:nvPr>
            </p:nvGraphicFramePr>
            <p:xfrm>
              <a:off x="5503164" y="1902727"/>
              <a:ext cx="1224136" cy="3971677"/>
            </p:xfrm>
            <a:graphic>
              <a:graphicData uri="http://schemas.openxmlformats.org/drawingml/2006/table">
                <a:tbl>
                  <a:tblPr rtl="1" firstRow="1" bandRow="1">
                    <a:tableStyleId>{0505E3EF-67EA-436B-97B2-0124C06EBD24}</a:tableStyleId>
                  </a:tblPr>
                  <a:tblGrid>
                    <a:gridCol w="1224136"/>
                  </a:tblGrid>
                  <a:tr h="733744">
                    <a:tc>
                      <a:txBody>
                        <a:bodyPr/>
                        <a:lstStyle/>
                        <a:p>
                          <a:endParaRPr lang="en-US"/>
                        </a:p>
                      </a:txBody>
                      <a:tcPr anchor="ctr">
                        <a:blipFill rotWithShape="0">
                          <a:blip r:embed="rId6"/>
                          <a:stretch>
                            <a:fillRect l="-495" t="-833" r="-990" b="-445000"/>
                          </a:stretch>
                        </a:blipFill>
                      </a:tcPr>
                    </a:tc>
                  </a:tr>
                  <a:tr h="514769">
                    <a:tc>
                      <a:txBody>
                        <a:bodyPr/>
                        <a:lstStyle/>
                        <a:p>
                          <a:endParaRPr lang="en-US"/>
                        </a:p>
                      </a:txBody>
                      <a:tcPr anchor="ctr">
                        <a:blipFill rotWithShape="0">
                          <a:blip r:embed="rId6"/>
                          <a:stretch>
                            <a:fillRect l="-495" t="-142353" r="-990" b="-528235"/>
                          </a:stretch>
                        </a:blipFill>
                      </a:tcPr>
                    </a:tc>
                  </a:tr>
                  <a:tr h="579115">
                    <a:tc>
                      <a:txBody>
                        <a:bodyPr/>
                        <a:lstStyle/>
                        <a:p>
                          <a:endParaRPr lang="en-US"/>
                        </a:p>
                      </a:txBody>
                      <a:tcPr anchor="ctr">
                        <a:blipFill rotWithShape="0">
                          <a:blip r:embed="rId6"/>
                          <a:stretch>
                            <a:fillRect l="-495" t="-216842" r="-990" b="-372632"/>
                          </a:stretch>
                        </a:blipFill>
                      </a:tcPr>
                    </a:tc>
                  </a:tr>
                  <a:tr h="492818">
                    <a:tc>
                      <a:txBody>
                        <a:bodyPr/>
                        <a:lstStyle/>
                        <a:p>
                          <a:endParaRPr lang="en-US"/>
                        </a:p>
                      </a:txBody>
                      <a:tcPr anchor="ctr">
                        <a:blipFill rotWithShape="0">
                          <a:blip r:embed="rId6"/>
                          <a:stretch>
                            <a:fillRect l="-495" t="-371605" r="-990" b="-337037"/>
                          </a:stretch>
                        </a:blipFill>
                      </a:tcPr>
                    </a:tc>
                  </a:tr>
                  <a:tr h="492818">
                    <a:tc>
                      <a:txBody>
                        <a:bodyPr/>
                        <a:lstStyle/>
                        <a:p>
                          <a:pPr algn="ctr" rtl="1"/>
                          <a:endParaRPr lang="ar-SA" sz="1600" dirty="0"/>
                        </a:p>
                      </a:txBody>
                      <a:tcPr anchor="ctr"/>
                    </a:tc>
                  </a:tr>
                  <a:tr h="643644">
                    <a:tc>
                      <a:txBody>
                        <a:bodyPr/>
                        <a:lstStyle/>
                        <a:p>
                          <a:endParaRPr lang="en-US"/>
                        </a:p>
                      </a:txBody>
                      <a:tcPr anchor="ctr">
                        <a:blipFill rotWithShape="0">
                          <a:blip r:embed="rId6"/>
                          <a:stretch>
                            <a:fillRect l="-495" t="-440952" r="-990" b="-82857"/>
                          </a:stretch>
                        </a:blipFill>
                      </a:tcPr>
                    </a:tc>
                  </a:tr>
                  <a:tr h="514769">
                    <a:tc>
                      <a:txBody>
                        <a:bodyPr/>
                        <a:lstStyle/>
                        <a:p>
                          <a:endParaRPr lang="en-US"/>
                        </a:p>
                      </a:txBody>
                      <a:tcPr anchor="ctr">
                        <a:blipFill rotWithShape="0">
                          <a:blip r:embed="rId6"/>
                          <a:stretch>
                            <a:fillRect l="-495" t="-668235" r="-990" b="-2353"/>
                          </a:stretch>
                        </a:blipFill>
                      </a:tcPr>
                    </a:tc>
                  </a:tr>
                </a:tbl>
              </a:graphicData>
            </a:graphic>
          </p:graphicFrame>
        </mc:Fallback>
      </mc:AlternateContent>
      <mc:AlternateContent xmlns:mc="http://schemas.openxmlformats.org/markup-compatibility/2006" xmlns:a14="http://schemas.microsoft.com/office/drawing/2010/main">
        <mc:Choice Requires="a14">
          <p:sp>
            <p:nvSpPr>
              <p:cNvPr id="19" name="شكل بيضاوي 18"/>
              <p:cNvSpPr/>
              <p:nvPr/>
            </p:nvSpPr>
            <p:spPr>
              <a:xfrm>
                <a:off x="6912514" y="4475745"/>
                <a:ext cx="2087724" cy="190558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b="1" dirty="0" smtClean="0">
                    <a:solidFill>
                      <a:schemeClr val="bg1"/>
                    </a:solidFill>
                  </a:rPr>
                  <a:t>نحسب المتوسط</a:t>
                </a:r>
              </a:p>
              <a:p>
                <a:pPr algn="ctr"/>
                <a14:m>
                  <m:oMathPara xmlns:m="http://schemas.openxmlformats.org/officeDocument/2006/math">
                    <m:oMathParaPr>
                      <m:jc m:val="centerGroup"/>
                    </m:oMathParaPr>
                    <m:oMath xmlns:m="http://schemas.openxmlformats.org/officeDocument/2006/math">
                      <m:acc>
                        <m:accPr>
                          <m:chr m:val="̅"/>
                          <m:ctrlPr>
                            <a:rPr lang="ar-SA" b="1" i="1" smtClean="0">
                              <a:solidFill>
                                <a:schemeClr val="bg1"/>
                              </a:solidFill>
                              <a:latin typeface="Cambria Math" panose="02040503050406030204" pitchFamily="18" charset="0"/>
                            </a:rPr>
                          </m:ctrlPr>
                        </m:accPr>
                        <m:e>
                          <m:r>
                            <a:rPr lang="en-US" b="1" i="1" smtClean="0">
                              <a:solidFill>
                                <a:schemeClr val="bg1"/>
                              </a:solidFill>
                              <a:latin typeface="Cambria Math"/>
                            </a:rPr>
                            <m:t>𝑿</m:t>
                          </m:r>
                        </m:e>
                      </m:acc>
                      <m:r>
                        <a:rPr lang="en-US" b="1" i="1" smtClean="0">
                          <a:solidFill>
                            <a:schemeClr val="bg1"/>
                          </a:solidFill>
                          <a:latin typeface="Cambria Math"/>
                        </a:rPr>
                        <m:t>=  </m:t>
                      </m:r>
                      <m:f>
                        <m:fPr>
                          <m:ctrlPr>
                            <a:rPr lang="en-US" b="1" i="1" smtClean="0">
                              <a:solidFill>
                                <a:schemeClr val="bg1"/>
                              </a:solidFill>
                              <a:latin typeface="Cambria Math" panose="02040503050406030204" pitchFamily="18" charset="0"/>
                            </a:rPr>
                          </m:ctrlPr>
                        </m:fPr>
                        <m:num>
                          <m:sSub>
                            <m:sSubPr>
                              <m:ctrlPr>
                                <a:rPr lang="ar-SA" b="1" i="1">
                                  <a:latin typeface="Cambria Math" panose="02040503050406030204" pitchFamily="18" charset="0"/>
                                </a:rPr>
                              </m:ctrlPr>
                            </m:sSubPr>
                            <m:e>
                              <m:r>
                                <a:rPr lang="en-US" b="1" i="1">
                                  <a:latin typeface="Cambria Math"/>
                                </a:rPr>
                                <m:t>∑</m:t>
                              </m:r>
                              <m:r>
                                <a:rPr lang="en-US" b="1" i="1">
                                  <a:latin typeface="Cambria Math"/>
                                </a:rPr>
                                <m:t>𝒙</m:t>
                              </m:r>
                            </m:e>
                            <m:sub>
                              <m:r>
                                <a:rPr lang="en-US" b="1" i="1">
                                  <a:latin typeface="Cambria Math"/>
                                </a:rPr>
                                <m:t>𝒊</m:t>
                              </m:r>
                            </m:sub>
                          </m:sSub>
                          <m:sSub>
                            <m:sSubPr>
                              <m:ctrlPr>
                                <a:rPr lang="ar-SA" i="1">
                                  <a:latin typeface="Cambria Math" panose="02040503050406030204" pitchFamily="18" charset="0"/>
                                </a:rPr>
                              </m:ctrlPr>
                            </m:sSubPr>
                            <m:e>
                              <m:r>
                                <a:rPr lang="en-US" b="1" i="1">
                                  <a:latin typeface="Cambria Math"/>
                                </a:rPr>
                                <m:t>𝒇</m:t>
                              </m:r>
                            </m:e>
                            <m:sub>
                              <m:r>
                                <a:rPr lang="en-US" i="1">
                                  <a:latin typeface="Cambria Math"/>
                                </a:rPr>
                                <m:t>𝑖</m:t>
                              </m:r>
                            </m:sub>
                          </m:sSub>
                          <m:r>
                            <m:rPr>
                              <m:nor/>
                            </m:rPr>
                            <a:rPr lang="ar-SA" b="1" i="1" dirty="0"/>
                            <m:t> </m:t>
                          </m:r>
                        </m:num>
                        <m:den>
                          <m:r>
                            <m:rPr>
                              <m:nor/>
                            </m:rPr>
                            <a:rPr lang="ar-SA" dirty="0"/>
                            <m:t>∑</m:t>
                          </m:r>
                          <m:sSub>
                            <m:sSubPr>
                              <m:ctrlPr>
                                <a:rPr lang="ar-SA" i="1">
                                  <a:latin typeface="Cambria Math" panose="02040503050406030204" pitchFamily="18" charset="0"/>
                                </a:rPr>
                              </m:ctrlPr>
                            </m:sSubPr>
                            <m:e>
                              <m:r>
                                <a:rPr lang="en-US" b="1" i="1">
                                  <a:latin typeface="Cambria Math"/>
                                </a:rPr>
                                <m:t>𝒇</m:t>
                              </m:r>
                            </m:e>
                            <m:sub>
                              <m:r>
                                <a:rPr lang="en-US" i="1">
                                  <a:latin typeface="Cambria Math"/>
                                </a:rPr>
                                <m:t>𝑖</m:t>
                              </m:r>
                            </m:sub>
                          </m:sSub>
                        </m:den>
                      </m:f>
                    </m:oMath>
                  </m:oMathPara>
                </a14:m>
                <a:endParaRPr lang="ar-SA" b="1" dirty="0">
                  <a:solidFill>
                    <a:schemeClr val="bg1"/>
                  </a:solidFill>
                </a:endParaRPr>
              </a:p>
            </p:txBody>
          </p:sp>
        </mc:Choice>
        <mc:Fallback xmlns="">
          <p:sp>
            <p:nvSpPr>
              <p:cNvPr id="19" name="شكل بيضاوي 18"/>
              <p:cNvSpPr>
                <a:spLocks noRot="1" noChangeAspect="1" noMove="1" noResize="1" noEditPoints="1" noAdjustHandles="1" noChangeArrowheads="1" noChangeShapeType="1" noTextEdit="1"/>
              </p:cNvSpPr>
              <p:nvPr/>
            </p:nvSpPr>
            <p:spPr>
              <a:xfrm>
                <a:off x="6912514" y="4475745"/>
                <a:ext cx="2087724" cy="1905581"/>
              </a:xfrm>
              <a:prstGeom prst="ellipse">
                <a:avLst/>
              </a:prstGeom>
              <a:blipFill rotWithShape="0">
                <a:blip r:embed="rId7"/>
                <a:stretch>
                  <a:fillRect/>
                </a:stretch>
              </a:blipFill>
            </p:spPr>
            <p:txBody>
              <a:bodyPr/>
              <a:lstStyle/>
              <a:p>
                <a:r>
                  <a:rPr lang="en-US">
                    <a:noFill/>
                  </a:rPr>
                  <a:t> </a:t>
                </a:r>
              </a:p>
            </p:txBody>
          </p:sp>
        </mc:Fallback>
      </mc:AlternateContent>
      <p:cxnSp>
        <p:nvCxnSpPr>
          <p:cNvPr id="21" name="رابط بشكل مرفق 20"/>
          <p:cNvCxnSpPr/>
          <p:nvPr/>
        </p:nvCxnSpPr>
        <p:spPr>
          <a:xfrm rot="10800000">
            <a:off x="6444208" y="5661248"/>
            <a:ext cx="1008112" cy="504056"/>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23" name="رابط بشكل مرفق 22"/>
          <p:cNvCxnSpPr/>
          <p:nvPr/>
        </p:nvCxnSpPr>
        <p:spPr>
          <a:xfrm rot="10800000">
            <a:off x="3851920" y="5805264"/>
            <a:ext cx="3744416" cy="504056"/>
          </a:xfrm>
          <a:prstGeom prst="bentConnector3">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662216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circle(in)">
                                      <p:cBhvr>
                                        <p:cTn id="8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7" grpId="1" animBg="1"/>
      <p:bldP spid="8" grpId="0" animBg="1"/>
      <p:bldP spid="9" grpId="0" animBg="1"/>
      <p:bldP spid="11" grpId="0"/>
      <p:bldP spid="13" grpId="0"/>
      <p:bldP spid="14" grpId="0" animBg="1"/>
      <p:bldP spid="14" grpId="1"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7236296" y="88573"/>
            <a:ext cx="1513328" cy="11801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effectLst>
                  <a:outerShdw blurRad="38100" dist="38100" dir="2700000" algn="tl">
                    <a:srgbClr val="000000">
                      <a:alpha val="43137"/>
                    </a:srgbClr>
                  </a:outerShdw>
                </a:effectLst>
                <a:latin typeface="Hacen Samra" pitchFamily="2" charset="-78"/>
                <a:cs typeface="Hacen Samra" pitchFamily="2" charset="-78"/>
              </a:rPr>
              <a:t>مثال</a:t>
            </a:r>
            <a:endParaRPr lang="ar-SA" sz="14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4" name="مربع نص 3"/>
          <p:cNvSpPr txBox="1"/>
          <p:nvPr/>
        </p:nvSpPr>
        <p:spPr>
          <a:xfrm>
            <a:off x="467544" y="479172"/>
            <a:ext cx="6552728" cy="830997"/>
          </a:xfrm>
          <a:prstGeom prst="rect">
            <a:avLst/>
          </a:prstGeom>
          <a:noFill/>
        </p:spPr>
        <p:txBody>
          <a:bodyPr wrap="square" rtlCol="1">
            <a:spAutoFit/>
          </a:bodyPr>
          <a:lstStyle/>
          <a:p>
            <a:r>
              <a:rPr lang="ar-SA" sz="2400" b="1" dirty="0" smtClean="0">
                <a:solidFill>
                  <a:schemeClr val="tx2">
                    <a:lumMod val="75000"/>
                  </a:schemeClr>
                </a:solidFill>
                <a:latin typeface="Hacen Lebanon" pitchFamily="2" charset="-78"/>
                <a:cs typeface="Hacen Lebanon" pitchFamily="2" charset="-78"/>
              </a:rPr>
              <a:t>الجدول التالي يوضح الأجر اليومي لعينة عشوائية من 36 عامل بالريال. أوجدي الوسط الحسابي</a:t>
            </a:r>
            <a:endParaRPr lang="ar-SA" sz="2400" b="1" dirty="0">
              <a:solidFill>
                <a:schemeClr val="tx2">
                  <a:lumMod val="75000"/>
                </a:schemeClr>
              </a:solidFill>
              <a:latin typeface="Hacen Lebanon" pitchFamily="2" charset="-78"/>
              <a:cs typeface="Hacen Lebanon" pitchFamily="2" charset="-78"/>
            </a:endParaRPr>
          </a:p>
        </p:txBody>
      </p:sp>
      <p:graphicFrame>
        <p:nvGraphicFramePr>
          <p:cNvPr id="5" name="جدول 4"/>
          <p:cNvGraphicFramePr>
            <a:graphicFrameLocks noGrp="1"/>
          </p:cNvGraphicFramePr>
          <p:nvPr>
            <p:extLst/>
          </p:nvPr>
        </p:nvGraphicFramePr>
        <p:xfrm>
          <a:off x="611560" y="1556792"/>
          <a:ext cx="7920880" cy="741680"/>
        </p:xfrm>
        <a:graphic>
          <a:graphicData uri="http://schemas.openxmlformats.org/drawingml/2006/table">
            <a:tbl>
              <a:tblPr rtl="1" firstRow="1" bandRow="1">
                <a:tableStyleId>{21E4AEA4-8DFA-4A89-87EB-49C32662AFE0}</a:tableStyleId>
              </a:tblPr>
              <a:tblGrid>
                <a:gridCol w="990110"/>
                <a:gridCol w="990110"/>
                <a:gridCol w="990110"/>
                <a:gridCol w="990110"/>
                <a:gridCol w="990110"/>
                <a:gridCol w="990110"/>
                <a:gridCol w="990110"/>
                <a:gridCol w="990110"/>
              </a:tblGrid>
              <a:tr h="370840">
                <a:tc>
                  <a:txBody>
                    <a:bodyPr/>
                    <a:lstStyle/>
                    <a:p>
                      <a:pPr algn="ctr" rtl="1"/>
                      <a:r>
                        <a:rPr lang="en-US" sz="1800" b="1" dirty="0" smtClean="0"/>
                        <a:t>54 - 58</a:t>
                      </a:r>
                      <a:endParaRPr lang="ar-SA" sz="1800" b="1" dirty="0"/>
                    </a:p>
                  </a:txBody>
                  <a:tcPr anchor="ctr"/>
                </a:tc>
                <a:tc>
                  <a:txBody>
                    <a:bodyPr/>
                    <a:lstStyle/>
                    <a:p>
                      <a:pPr algn="ctr" rtl="1"/>
                      <a:r>
                        <a:rPr lang="en-US" sz="1800" b="1" dirty="0" smtClean="0"/>
                        <a:t>50 -</a:t>
                      </a:r>
                      <a:endParaRPr lang="ar-SA" sz="1800" b="1" dirty="0"/>
                    </a:p>
                  </a:txBody>
                  <a:tcPr anchor="ctr"/>
                </a:tc>
                <a:tc>
                  <a:txBody>
                    <a:bodyPr/>
                    <a:lstStyle/>
                    <a:p>
                      <a:pPr algn="ctr" rtl="1"/>
                      <a:r>
                        <a:rPr lang="en-US" sz="1800" b="1" dirty="0" smtClean="0"/>
                        <a:t>46 -</a:t>
                      </a:r>
                      <a:endParaRPr lang="ar-SA" sz="1800" b="1" dirty="0"/>
                    </a:p>
                  </a:txBody>
                  <a:tcPr anchor="ctr"/>
                </a:tc>
                <a:tc>
                  <a:txBody>
                    <a:bodyPr/>
                    <a:lstStyle/>
                    <a:p>
                      <a:pPr algn="ctr" rtl="1"/>
                      <a:r>
                        <a:rPr lang="en-US" sz="1800" b="1" dirty="0" smtClean="0"/>
                        <a:t>42 -</a:t>
                      </a:r>
                      <a:endParaRPr lang="ar-SA" sz="1800" b="1" dirty="0"/>
                    </a:p>
                  </a:txBody>
                  <a:tcPr anchor="ctr"/>
                </a:tc>
                <a:tc>
                  <a:txBody>
                    <a:bodyPr/>
                    <a:lstStyle/>
                    <a:p>
                      <a:pPr algn="ctr" rtl="1"/>
                      <a:r>
                        <a:rPr lang="en-US" sz="1800" b="1" dirty="0" smtClean="0"/>
                        <a:t>38 -</a:t>
                      </a:r>
                      <a:endParaRPr lang="ar-SA" sz="1800" b="1" dirty="0"/>
                    </a:p>
                  </a:txBody>
                  <a:tcPr anchor="ctr"/>
                </a:tc>
                <a:tc>
                  <a:txBody>
                    <a:bodyPr/>
                    <a:lstStyle/>
                    <a:p>
                      <a:pPr algn="ctr" rtl="1"/>
                      <a:r>
                        <a:rPr lang="en-US" sz="1800" b="1" dirty="0" smtClean="0"/>
                        <a:t>34 -</a:t>
                      </a:r>
                      <a:endParaRPr lang="ar-SA" sz="1800" b="1" dirty="0"/>
                    </a:p>
                  </a:txBody>
                  <a:tcPr anchor="ctr"/>
                </a:tc>
                <a:tc>
                  <a:txBody>
                    <a:bodyPr/>
                    <a:lstStyle/>
                    <a:p>
                      <a:pPr algn="ctr" rtl="1"/>
                      <a:r>
                        <a:rPr lang="en-US" sz="1800" b="1" dirty="0" smtClean="0"/>
                        <a:t>30 -</a:t>
                      </a:r>
                      <a:endParaRPr lang="ar-SA" sz="1800" b="1" dirty="0"/>
                    </a:p>
                  </a:txBody>
                  <a:tcPr anchor="ctr"/>
                </a:tc>
                <a:tc>
                  <a:txBody>
                    <a:bodyPr/>
                    <a:lstStyle/>
                    <a:p>
                      <a:pPr algn="ctr" rtl="1"/>
                      <a:r>
                        <a:rPr lang="ar-SA" sz="1800" b="1" dirty="0" smtClean="0"/>
                        <a:t>فئات الأجر</a:t>
                      </a:r>
                      <a:endParaRPr lang="ar-SA" sz="1800" b="1" dirty="0"/>
                    </a:p>
                  </a:txBody>
                  <a:tcPr anchor="ctr"/>
                </a:tc>
              </a:tr>
              <a:tr h="370840">
                <a:tc>
                  <a:txBody>
                    <a:bodyPr/>
                    <a:lstStyle/>
                    <a:p>
                      <a:pPr algn="ctr" rtl="1"/>
                      <a:r>
                        <a:rPr lang="en-US" sz="1800" b="1" dirty="0" smtClean="0"/>
                        <a:t>3</a:t>
                      </a:r>
                      <a:endParaRPr lang="ar-SA" sz="1800" b="1" dirty="0"/>
                    </a:p>
                  </a:txBody>
                  <a:tcPr anchor="ctr"/>
                </a:tc>
                <a:tc>
                  <a:txBody>
                    <a:bodyPr/>
                    <a:lstStyle/>
                    <a:p>
                      <a:pPr algn="ctr" rtl="1"/>
                      <a:r>
                        <a:rPr lang="en-US" sz="1800" b="1" dirty="0" smtClean="0"/>
                        <a:t>4</a:t>
                      </a:r>
                      <a:endParaRPr lang="ar-SA" sz="1800" b="1" dirty="0"/>
                    </a:p>
                  </a:txBody>
                  <a:tcPr anchor="ctr"/>
                </a:tc>
                <a:tc>
                  <a:txBody>
                    <a:bodyPr/>
                    <a:lstStyle/>
                    <a:p>
                      <a:pPr algn="ctr" rtl="1"/>
                      <a:r>
                        <a:rPr lang="en-US" sz="1800" b="1" dirty="0" smtClean="0"/>
                        <a:t>8</a:t>
                      </a:r>
                      <a:endParaRPr lang="ar-SA" sz="1800" b="1" dirty="0"/>
                    </a:p>
                  </a:txBody>
                  <a:tcPr anchor="ctr"/>
                </a:tc>
                <a:tc>
                  <a:txBody>
                    <a:bodyPr/>
                    <a:lstStyle/>
                    <a:p>
                      <a:pPr algn="ctr" rtl="1"/>
                      <a:r>
                        <a:rPr lang="en-US" sz="1800" b="1" dirty="0" smtClean="0"/>
                        <a:t>10</a:t>
                      </a:r>
                      <a:endParaRPr lang="ar-SA" sz="1800" b="1" dirty="0"/>
                    </a:p>
                  </a:txBody>
                  <a:tcPr anchor="ctr"/>
                </a:tc>
                <a:tc>
                  <a:txBody>
                    <a:bodyPr/>
                    <a:lstStyle/>
                    <a:p>
                      <a:pPr algn="ctr" rtl="1"/>
                      <a:r>
                        <a:rPr lang="en-US" sz="1800" b="1" dirty="0" smtClean="0"/>
                        <a:t>7</a:t>
                      </a:r>
                      <a:endParaRPr lang="ar-SA" sz="1800" b="1" dirty="0"/>
                    </a:p>
                  </a:txBody>
                  <a:tcPr anchor="ctr"/>
                </a:tc>
                <a:tc>
                  <a:txBody>
                    <a:bodyPr/>
                    <a:lstStyle/>
                    <a:p>
                      <a:pPr algn="ctr" rtl="1"/>
                      <a:r>
                        <a:rPr lang="en-US" sz="1800" b="1" dirty="0" smtClean="0"/>
                        <a:t>3</a:t>
                      </a:r>
                      <a:endParaRPr lang="ar-SA" sz="1800" b="1" dirty="0"/>
                    </a:p>
                  </a:txBody>
                  <a:tcPr anchor="ctr"/>
                </a:tc>
                <a:tc>
                  <a:txBody>
                    <a:bodyPr/>
                    <a:lstStyle/>
                    <a:p>
                      <a:pPr algn="ctr" rtl="1"/>
                      <a:r>
                        <a:rPr lang="en-US" sz="1800" b="1" dirty="0" smtClean="0"/>
                        <a:t>1</a:t>
                      </a:r>
                      <a:endParaRPr lang="ar-SA" sz="1800" b="1" dirty="0"/>
                    </a:p>
                  </a:txBody>
                  <a:tcPr anchor="ctr"/>
                </a:tc>
                <a:tc>
                  <a:txBody>
                    <a:bodyPr/>
                    <a:lstStyle/>
                    <a:p>
                      <a:pPr algn="ctr" rtl="1"/>
                      <a:r>
                        <a:rPr lang="ar-SA" sz="1800" b="1" dirty="0" smtClean="0"/>
                        <a:t>عدد العمال</a:t>
                      </a:r>
                      <a:endParaRPr lang="ar-SA" sz="1800" b="1" dirty="0"/>
                    </a:p>
                  </a:txBody>
                  <a:tcPr anchor="ctr"/>
                </a:tc>
              </a:tr>
            </a:tbl>
          </a:graphicData>
        </a:graphic>
      </p:graphicFrame>
      <mc:AlternateContent xmlns:mc="http://schemas.openxmlformats.org/markup-compatibility/2006" xmlns:a14="http://schemas.microsoft.com/office/drawing/2010/main">
        <mc:Choice Requires="a14">
          <p:sp>
            <p:nvSpPr>
              <p:cNvPr id="7" name="مستطيل 6"/>
              <p:cNvSpPr/>
              <p:nvPr/>
            </p:nvSpPr>
            <p:spPr>
              <a:xfrm>
                <a:off x="755576" y="3212976"/>
                <a:ext cx="7994048" cy="324036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marL="342900" indent="-342900">
                  <a:buFont typeface="Arial" pitchFamily="34" charset="0"/>
                  <a:buChar char="•"/>
                </a:pPr>
                <a:r>
                  <a:rPr lang="ar-SA" b="1" dirty="0" smtClean="0">
                    <a:solidFill>
                      <a:schemeClr val="bg1"/>
                    </a:solidFill>
                    <a:effectLst>
                      <a:outerShdw blurRad="38100" dist="38100" dir="2700000" algn="tl">
                        <a:srgbClr val="000000">
                          <a:alpha val="43137"/>
                        </a:srgbClr>
                      </a:outerShdw>
                    </a:effectLst>
                  </a:rPr>
                  <a:t>نوجد طول الفئة = الحد الأدنى للفئة الثانية – الحد الأدنى للفئة الأولى</a:t>
                </a:r>
              </a:p>
              <a:p>
                <a:pPr algn="ctr"/>
                <a:r>
                  <a:rPr lang="en-US" b="1" dirty="0" smtClean="0">
                    <a:solidFill>
                      <a:srgbClr val="FFFF00"/>
                    </a:solidFill>
                    <a:effectLst>
                      <a:outerShdw blurRad="38100" dist="38100" dir="2700000" algn="tl">
                        <a:srgbClr val="000000">
                          <a:alpha val="43137"/>
                        </a:srgbClr>
                      </a:outerShdw>
                    </a:effectLst>
                  </a:rPr>
                  <a:t>h= 34 – 30 = 4</a:t>
                </a:r>
                <a:endParaRPr lang="ar-SA" b="1" dirty="0" smtClean="0">
                  <a:solidFill>
                    <a:srgbClr val="FFFF00"/>
                  </a:solidFill>
                  <a:effectLst>
                    <a:outerShdw blurRad="38100" dist="38100" dir="2700000" algn="tl">
                      <a:srgbClr val="000000">
                        <a:alpha val="43137"/>
                      </a:srgbClr>
                    </a:outerShdw>
                  </a:effectLst>
                </a:endParaRPr>
              </a:p>
              <a:p>
                <a:pPr marL="342900" indent="-342900">
                  <a:buFont typeface="Arial" pitchFamily="34" charset="0"/>
                  <a:buChar char="•"/>
                </a:pPr>
                <a:endParaRPr lang="en-US" b="1" dirty="0" smtClean="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r>
                  <a:rPr lang="ar-SA" b="1" dirty="0" smtClean="0">
                    <a:solidFill>
                      <a:schemeClr val="bg1"/>
                    </a:solidFill>
                    <a:effectLst>
                      <a:outerShdw blurRad="38100" dist="38100" dir="2700000" algn="tl">
                        <a:srgbClr val="000000">
                          <a:alpha val="43137"/>
                        </a:srgbClr>
                      </a:outerShdw>
                    </a:effectLst>
                  </a:rPr>
                  <a:t>نوجد مركز الفئة الأولى</a:t>
                </a:r>
              </a:p>
              <a:p>
                <a:pPr/>
                <a14:m>
                  <m:oMathPara xmlns:m="http://schemas.openxmlformats.org/officeDocument/2006/math">
                    <m:oMathParaPr>
                      <m:jc m:val="center"/>
                    </m:oMathParaPr>
                    <m:oMath xmlns:m="http://schemas.openxmlformats.org/officeDocument/2006/math">
                      <m:sSub>
                        <m:sSubPr>
                          <m:ctrlPr>
                            <a:rPr lang="en-US" b="1" i="1">
                              <a:solidFill>
                                <a:srgbClr val="FFFF00"/>
                              </a:solidFill>
                              <a:effectLst>
                                <a:outerShdw blurRad="38100" dist="38100" dir="2700000" algn="tl">
                                  <a:srgbClr val="000000">
                                    <a:alpha val="43137"/>
                                  </a:srgbClr>
                                </a:outerShdw>
                              </a:effectLst>
                              <a:latin typeface="Cambria Math" panose="02040503050406030204" pitchFamily="18" charset="0"/>
                            </a:rPr>
                          </m:ctrlPr>
                        </m:sSubPr>
                        <m:e>
                          <m:r>
                            <a:rPr lang="en-US" b="1">
                              <a:solidFill>
                                <a:srgbClr val="FFFF00"/>
                              </a:solidFill>
                              <a:effectLst>
                                <a:outerShdw blurRad="38100" dist="38100" dir="2700000" algn="tl">
                                  <a:srgbClr val="000000">
                                    <a:alpha val="43137"/>
                                  </a:srgbClr>
                                </a:outerShdw>
                              </a:effectLst>
                              <a:latin typeface="Cambria Math"/>
                            </a:rPr>
                            <m:t>𝒙</m:t>
                          </m:r>
                        </m:e>
                        <m:sub>
                          <m:r>
                            <a:rPr lang="en-US" b="1">
                              <a:solidFill>
                                <a:srgbClr val="FFFF00"/>
                              </a:solidFill>
                              <a:effectLst>
                                <a:outerShdw blurRad="38100" dist="38100" dir="2700000" algn="tl">
                                  <a:srgbClr val="000000">
                                    <a:alpha val="43137"/>
                                  </a:srgbClr>
                                </a:outerShdw>
                              </a:effectLst>
                              <a:latin typeface="Cambria Math"/>
                            </a:rPr>
                            <m:t>𝟏</m:t>
                          </m:r>
                        </m:sub>
                      </m:sSub>
                      <m:r>
                        <a:rPr lang="en-US" b="1">
                          <a:solidFill>
                            <a:srgbClr val="FFFF00"/>
                          </a:solidFill>
                          <a:effectLst>
                            <a:outerShdw blurRad="38100" dist="38100" dir="2700000" algn="tl">
                              <a:srgbClr val="000000">
                                <a:alpha val="43137"/>
                              </a:srgbClr>
                            </a:outerShdw>
                          </a:effectLst>
                          <a:latin typeface="Cambria Math"/>
                        </a:rPr>
                        <m:t>=</m:t>
                      </m:r>
                      <m:f>
                        <m:fPr>
                          <m:ctrlPr>
                            <a:rPr lang="en-US" b="1" i="1">
                              <a:solidFill>
                                <a:srgbClr val="FFFF00"/>
                              </a:solidFill>
                              <a:effectLst>
                                <a:outerShdw blurRad="38100" dist="38100" dir="2700000" algn="tl">
                                  <a:srgbClr val="000000">
                                    <a:alpha val="43137"/>
                                  </a:srgbClr>
                                </a:outerShdw>
                              </a:effectLst>
                              <a:latin typeface="Cambria Math" panose="02040503050406030204" pitchFamily="18" charset="0"/>
                            </a:rPr>
                          </m:ctrlPr>
                        </m:fPr>
                        <m:num>
                          <m:r>
                            <a:rPr lang="en-US" b="1" i="0" smtClean="0">
                              <a:solidFill>
                                <a:srgbClr val="FFFF00"/>
                              </a:solidFill>
                              <a:effectLst>
                                <a:outerShdw blurRad="38100" dist="38100" dir="2700000" algn="tl">
                                  <a:srgbClr val="000000">
                                    <a:alpha val="43137"/>
                                  </a:srgbClr>
                                </a:outerShdw>
                              </a:effectLst>
                              <a:latin typeface="Cambria Math"/>
                            </a:rPr>
                            <m:t>𝟑𝟎</m:t>
                          </m:r>
                          <m:r>
                            <a:rPr lang="en-US" b="1">
                              <a:solidFill>
                                <a:srgbClr val="FFFF00"/>
                              </a:solidFill>
                              <a:effectLst>
                                <a:outerShdw blurRad="38100" dist="38100" dir="2700000" algn="tl">
                                  <a:srgbClr val="000000">
                                    <a:alpha val="43137"/>
                                  </a:srgbClr>
                                </a:outerShdw>
                              </a:effectLst>
                              <a:latin typeface="Cambria Math"/>
                            </a:rPr>
                            <m:t>+</m:t>
                          </m:r>
                          <m:r>
                            <a:rPr lang="en-US" b="1" i="0" smtClean="0">
                              <a:solidFill>
                                <a:srgbClr val="FFFF00"/>
                              </a:solidFill>
                              <a:effectLst>
                                <a:outerShdw blurRad="38100" dist="38100" dir="2700000" algn="tl">
                                  <a:srgbClr val="000000">
                                    <a:alpha val="43137"/>
                                  </a:srgbClr>
                                </a:outerShdw>
                              </a:effectLst>
                              <a:latin typeface="Cambria Math"/>
                            </a:rPr>
                            <m:t>𝟑𝟒</m:t>
                          </m:r>
                          <m:r>
                            <m:rPr>
                              <m:nor/>
                            </m:rPr>
                            <a:rPr lang="ar-SA" b="1" dirty="0">
                              <a:solidFill>
                                <a:srgbClr val="FFFF00"/>
                              </a:solidFill>
                              <a:effectLst>
                                <a:outerShdw blurRad="38100" dist="38100" dir="2700000" algn="tl">
                                  <a:srgbClr val="000000">
                                    <a:alpha val="43137"/>
                                  </a:srgbClr>
                                </a:outerShdw>
                              </a:effectLst>
                            </a:rPr>
                            <m:t> </m:t>
                          </m:r>
                        </m:num>
                        <m:den>
                          <m:r>
                            <a:rPr lang="en-US" b="1">
                              <a:solidFill>
                                <a:srgbClr val="FFFF00"/>
                              </a:solidFill>
                              <a:effectLst>
                                <a:outerShdw blurRad="38100" dist="38100" dir="2700000" algn="tl">
                                  <a:srgbClr val="000000">
                                    <a:alpha val="43137"/>
                                  </a:srgbClr>
                                </a:outerShdw>
                              </a:effectLst>
                              <a:latin typeface="Cambria Math"/>
                            </a:rPr>
                            <m:t>𝟐</m:t>
                          </m:r>
                        </m:den>
                      </m:f>
                      <m:r>
                        <a:rPr lang="en-US" b="1" i="0" smtClean="0">
                          <a:solidFill>
                            <a:srgbClr val="FFFF00"/>
                          </a:solidFill>
                          <a:effectLst>
                            <a:outerShdw blurRad="38100" dist="38100" dir="2700000" algn="tl">
                              <a:srgbClr val="000000">
                                <a:alpha val="43137"/>
                              </a:srgbClr>
                            </a:outerShdw>
                          </a:effectLst>
                          <a:latin typeface="Cambria Math"/>
                        </a:rPr>
                        <m:t>=  </m:t>
                      </m:r>
                      <m:r>
                        <a:rPr lang="en-US" b="1" i="0" smtClean="0">
                          <a:solidFill>
                            <a:srgbClr val="FFFF00"/>
                          </a:solidFill>
                          <a:effectLst>
                            <a:outerShdw blurRad="38100" dist="38100" dir="2700000" algn="tl">
                              <a:srgbClr val="000000">
                                <a:alpha val="43137"/>
                              </a:srgbClr>
                            </a:outerShdw>
                          </a:effectLst>
                          <a:latin typeface="Cambria Math"/>
                        </a:rPr>
                        <m:t>𝟑𝟐</m:t>
                      </m:r>
                    </m:oMath>
                  </m:oMathPara>
                </a14:m>
                <a:endParaRPr lang="ar-SA" b="1" dirty="0" smtClean="0">
                  <a:solidFill>
                    <a:srgbClr val="FFFF00"/>
                  </a:solidFill>
                  <a:effectLst>
                    <a:outerShdw blurRad="38100" dist="38100" dir="2700000" algn="tl">
                      <a:srgbClr val="000000">
                        <a:alpha val="43137"/>
                      </a:srgbClr>
                    </a:outerShdw>
                  </a:effectLst>
                </a:endParaRPr>
              </a:p>
              <a:p>
                <a:endParaRPr lang="ar-SA" b="1" dirty="0" smtClean="0">
                  <a:solidFill>
                    <a:srgbClr val="FFFF00"/>
                  </a:solidFill>
                  <a:effectLst>
                    <a:outerShdw blurRad="38100" dist="38100" dir="2700000" algn="tl">
                      <a:srgbClr val="000000">
                        <a:alpha val="43137"/>
                      </a:srgbClr>
                    </a:outerShdw>
                  </a:effectLst>
                </a:endParaRPr>
              </a:p>
              <a:p>
                <a:pPr marL="285750" indent="-285750">
                  <a:buFont typeface="Arial" pitchFamily="34" charset="0"/>
                  <a:buChar char="•"/>
                </a:pPr>
                <a:r>
                  <a:rPr lang="ar-SA" b="1" dirty="0" smtClean="0">
                    <a:solidFill>
                      <a:schemeClr val="bg1"/>
                    </a:solidFill>
                    <a:effectLst>
                      <a:outerShdw blurRad="38100" dist="38100" dir="2700000" algn="tl">
                        <a:srgbClr val="000000">
                          <a:alpha val="43137"/>
                        </a:srgbClr>
                      </a:outerShdw>
                    </a:effectLst>
                  </a:rPr>
                  <a:t>نوجد مراكز الفئات الأخرى بإضافة طول الفئة(</a:t>
                </a:r>
                <a:r>
                  <a:rPr lang="en-US" b="1" dirty="0" smtClean="0">
                    <a:solidFill>
                      <a:schemeClr val="bg1"/>
                    </a:solidFill>
                    <a:effectLst>
                      <a:outerShdw blurRad="38100" dist="38100" dir="2700000" algn="tl">
                        <a:srgbClr val="000000">
                          <a:alpha val="43137"/>
                        </a:srgbClr>
                      </a:outerShdw>
                    </a:effectLst>
                  </a:rPr>
                  <a:t>4</a:t>
                </a:r>
                <a:r>
                  <a:rPr lang="ar-SA" b="1" dirty="0" smtClean="0">
                    <a:solidFill>
                      <a:schemeClr val="bg1"/>
                    </a:solidFill>
                    <a:effectLst>
                      <a:outerShdw blurRad="38100" dist="38100" dir="2700000" algn="tl">
                        <a:srgbClr val="000000">
                          <a:alpha val="43137"/>
                        </a:srgbClr>
                      </a:outerShdw>
                    </a:effectLst>
                  </a:rPr>
                  <a:t> ) في كل مرة.</a:t>
                </a:r>
                <a:endParaRPr lang="ar-SA" b="1" dirty="0">
                  <a:solidFill>
                    <a:schemeClr val="bg1"/>
                  </a:solidFill>
                  <a:effectLst>
                    <a:outerShdw blurRad="38100" dist="38100" dir="2700000" algn="tl">
                      <a:srgbClr val="000000">
                        <a:alpha val="43137"/>
                      </a:srgbClr>
                    </a:outerShdw>
                  </a:effectLst>
                </a:endParaRPr>
              </a:p>
            </p:txBody>
          </p:sp>
        </mc:Choice>
        <mc:Fallback xmlns="">
          <p:sp>
            <p:nvSpPr>
              <p:cNvPr id="7" name="مستطيل 6"/>
              <p:cNvSpPr>
                <a:spLocks noRot="1" noChangeAspect="1" noMove="1" noResize="1" noEditPoints="1" noAdjustHandles="1" noChangeArrowheads="1" noChangeShapeType="1" noTextEdit="1"/>
              </p:cNvSpPr>
              <p:nvPr/>
            </p:nvSpPr>
            <p:spPr>
              <a:xfrm>
                <a:off x="755576" y="3212976"/>
                <a:ext cx="7994048" cy="3240360"/>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248939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right)">
                                      <p:cBhvr>
                                        <p:cTn id="24" dur="500"/>
                                        <p:tgtEl>
                                          <p:spTgt spid="7">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righ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righ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right)">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right)">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wipe(right)">
                                      <p:cBhvr>
                                        <p:cTn id="4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جدول 1"/>
              <p:cNvGraphicFramePr>
                <a:graphicFrameLocks noGrp="1"/>
              </p:cNvGraphicFramePr>
              <p:nvPr>
                <p:extLst/>
              </p:nvPr>
            </p:nvGraphicFramePr>
            <p:xfrm>
              <a:off x="827584" y="980728"/>
              <a:ext cx="2088232" cy="4977233"/>
            </p:xfrm>
            <a:graphic>
              <a:graphicData uri="http://schemas.openxmlformats.org/drawingml/2006/table">
                <a:tbl>
                  <a:tblPr rtl="1" firstRow="1" bandRow="1">
                    <a:tableStyleId>{0505E3EF-67EA-436B-97B2-0124C06EBD24}</a:tableStyleId>
                  </a:tblPr>
                  <a:tblGrid>
                    <a:gridCol w="1037104"/>
                    <a:gridCol w="1051128"/>
                  </a:tblGrid>
                  <a:tr h="762595">
                    <a:tc>
                      <a:txBody>
                        <a:bodyPr/>
                        <a:lstStyle/>
                        <a:p>
                          <a:pPr algn="ctr" rtl="1"/>
                          <a:r>
                            <a:rPr lang="ar-SA" sz="1600" dirty="0" smtClean="0"/>
                            <a:t>عدد العمال</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𝒊</m:t>
                                    </m:r>
                                  </m:sub>
                                </m:sSub>
                              </m:oMath>
                            </m:oMathPara>
                          </a14:m>
                          <a:endParaRPr lang="ar-SA" sz="1600" dirty="0"/>
                        </a:p>
                      </a:txBody>
                      <a:tcPr anchor="ctr"/>
                    </a:tc>
                    <a:tc>
                      <a:txBody>
                        <a:bodyPr/>
                        <a:lstStyle/>
                        <a:p>
                          <a:pPr algn="ctr" rtl="1"/>
                          <a:r>
                            <a:rPr lang="ar-SA" sz="1600" dirty="0" smtClean="0"/>
                            <a:t>فئات الأجر</a:t>
                          </a:r>
                          <a:endParaRPr lang="ar-SA" sz="1600" dirty="0"/>
                        </a:p>
                      </a:txBody>
                      <a:tcPr anchor="ctr"/>
                    </a:tc>
                  </a:tr>
                  <a:tr h="508396">
                    <a:tc>
                      <a:txBody>
                        <a:bodyPr/>
                        <a:lstStyle/>
                        <a:p>
                          <a:pPr algn="ctr" rtl="1"/>
                          <a:r>
                            <a:rPr lang="en-US" sz="1600" dirty="0" smtClean="0"/>
                            <a:t>1</a:t>
                          </a:r>
                          <a:endParaRPr lang="ar-SA" sz="1600" dirty="0"/>
                        </a:p>
                      </a:txBody>
                      <a:tcPr anchor="ctr"/>
                    </a:tc>
                    <a:tc>
                      <a:txBody>
                        <a:bodyPr/>
                        <a:lstStyle/>
                        <a:p>
                          <a:pPr algn="ctr" rtl="1"/>
                          <a:r>
                            <a:rPr lang="en-US" sz="1600" baseline="0" dirty="0" smtClean="0"/>
                            <a:t>30—</a:t>
                          </a:r>
                          <a:endParaRPr lang="ar-SA" sz="1600" dirty="0"/>
                        </a:p>
                      </a:txBody>
                      <a:tcPr anchor="ctr"/>
                    </a:tc>
                  </a:tr>
                  <a:tr h="571945">
                    <a:tc>
                      <a:txBody>
                        <a:bodyPr/>
                        <a:lstStyle/>
                        <a:p>
                          <a:pPr algn="ctr" rtl="1"/>
                          <a:r>
                            <a:rPr lang="en-US" sz="1600" dirty="0" smtClean="0"/>
                            <a:t>3</a:t>
                          </a:r>
                          <a:endParaRPr lang="ar-SA" sz="1600" dirty="0"/>
                        </a:p>
                      </a:txBody>
                      <a:tcPr anchor="ctr"/>
                    </a:tc>
                    <a:tc>
                      <a:txBody>
                        <a:bodyPr/>
                        <a:lstStyle/>
                        <a:p>
                          <a:pPr algn="ctr" rtl="1"/>
                          <a:r>
                            <a:rPr lang="en-US" sz="1600" baseline="0" dirty="0" smtClean="0"/>
                            <a:t>34—</a:t>
                          </a:r>
                          <a:endParaRPr lang="ar-SA" sz="1600" dirty="0"/>
                        </a:p>
                      </a:txBody>
                      <a:tcPr anchor="ctr"/>
                    </a:tc>
                  </a:tr>
                  <a:tr h="486717">
                    <a:tc>
                      <a:txBody>
                        <a:bodyPr/>
                        <a:lstStyle/>
                        <a:p>
                          <a:pPr algn="ctr" rtl="0"/>
                          <a:r>
                            <a:rPr lang="en-US" sz="1600" dirty="0" smtClean="0"/>
                            <a:t>7</a:t>
                          </a:r>
                          <a:endParaRPr lang="ar-SA" sz="1600" dirty="0"/>
                        </a:p>
                      </a:txBody>
                      <a:tcPr anchor="ctr"/>
                    </a:tc>
                    <a:tc>
                      <a:txBody>
                        <a:bodyPr/>
                        <a:lstStyle/>
                        <a:p>
                          <a:pPr algn="ctr" rtl="1"/>
                          <a:r>
                            <a:rPr lang="en-US" sz="1600" baseline="0" dirty="0" smtClean="0"/>
                            <a:t>38—</a:t>
                          </a:r>
                          <a:endParaRPr lang="ar-SA" sz="1600" dirty="0"/>
                        </a:p>
                      </a:txBody>
                      <a:tcPr anchor="ctr"/>
                    </a:tc>
                  </a:tr>
                  <a:tr h="486717">
                    <a:tc>
                      <a:txBody>
                        <a:bodyPr/>
                        <a:lstStyle/>
                        <a:p>
                          <a:pPr algn="ctr" rtl="1"/>
                          <a:r>
                            <a:rPr lang="en-US" sz="1600" dirty="0" smtClean="0"/>
                            <a:t>10</a:t>
                          </a:r>
                          <a:endParaRPr lang="ar-SA" sz="1600" dirty="0"/>
                        </a:p>
                      </a:txBody>
                      <a:tcPr anchor="ctr"/>
                    </a:tc>
                    <a:tc>
                      <a:txBody>
                        <a:bodyPr/>
                        <a:lstStyle/>
                        <a:p>
                          <a:pPr algn="ctr" rtl="1"/>
                          <a:r>
                            <a:rPr lang="en-US" sz="1600" dirty="0" smtClean="0"/>
                            <a:t>42</a:t>
                          </a:r>
                          <a:r>
                            <a:rPr lang="en-US" sz="1600" baseline="0" dirty="0" smtClean="0"/>
                            <a:t>—</a:t>
                          </a:r>
                          <a:endParaRPr lang="ar-SA" sz="1600" dirty="0"/>
                        </a:p>
                      </a:txBody>
                      <a:tcPr anchor="ctr"/>
                    </a:tc>
                  </a:tr>
                  <a:tr h="635675">
                    <a:tc>
                      <a:txBody>
                        <a:bodyPr/>
                        <a:lstStyle/>
                        <a:p>
                          <a:pPr algn="ctr" rtl="1"/>
                          <a:r>
                            <a:rPr lang="en-US" sz="1600" dirty="0" smtClean="0"/>
                            <a:t>8</a:t>
                          </a:r>
                          <a:endParaRPr lang="ar-SA" sz="1600" dirty="0"/>
                        </a:p>
                      </a:txBody>
                      <a:tcPr anchor="ctr"/>
                    </a:tc>
                    <a:tc>
                      <a:txBody>
                        <a:bodyPr/>
                        <a:lstStyle/>
                        <a:p>
                          <a:pPr algn="ctr" rtl="1"/>
                          <a:r>
                            <a:rPr lang="en-US" sz="1600" baseline="0" dirty="0" smtClean="0"/>
                            <a:t>46—</a:t>
                          </a:r>
                          <a:endParaRPr lang="ar-SA" sz="1600" dirty="0"/>
                        </a:p>
                      </a:txBody>
                      <a:tcPr anchor="ctr"/>
                    </a:tc>
                  </a:tr>
                  <a:tr h="508396">
                    <a:tc>
                      <a:txBody>
                        <a:bodyPr/>
                        <a:lstStyle/>
                        <a:p>
                          <a:pPr algn="ctr" rtl="1"/>
                          <a:r>
                            <a:rPr lang="en-US" sz="1600" dirty="0" smtClean="0"/>
                            <a:t>4</a:t>
                          </a:r>
                          <a:endParaRPr lang="ar-SA" sz="1600" dirty="0"/>
                        </a:p>
                      </a:txBody>
                      <a:tcPr anchor="ctr">
                        <a:solidFill>
                          <a:srgbClr val="E9F8FB"/>
                        </a:solidFill>
                      </a:tcPr>
                    </a:tc>
                    <a:tc>
                      <a:txBody>
                        <a:bodyPr/>
                        <a:lstStyle/>
                        <a:p>
                          <a:pPr algn="ctr" rtl="1"/>
                          <a:r>
                            <a:rPr lang="en-US" sz="1600" baseline="0" dirty="0" smtClean="0"/>
                            <a:t>50—</a:t>
                          </a:r>
                          <a:endParaRPr lang="ar-SA" sz="1600" dirty="0"/>
                        </a:p>
                      </a:txBody>
                      <a:tcPr anchor="ctr"/>
                    </a:tc>
                  </a:tr>
                  <a:tr h="508396">
                    <a:tc>
                      <a:txBody>
                        <a:bodyPr/>
                        <a:lstStyle/>
                        <a:p>
                          <a:pPr algn="ctr" rtl="1"/>
                          <a:r>
                            <a:rPr lang="en-US" sz="1600" dirty="0" smtClean="0"/>
                            <a:t>3</a:t>
                          </a:r>
                          <a:endParaRPr lang="ar-SA" sz="1600" dirty="0"/>
                        </a:p>
                      </a:txBody>
                      <a:tcPr anchor="ctr">
                        <a:solidFill>
                          <a:srgbClr val="C2ECF4"/>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54</a:t>
                          </a:r>
                          <a:r>
                            <a:rPr lang="en-US" sz="1600" baseline="0" dirty="0" smtClean="0"/>
                            <a:t>—58</a:t>
                          </a:r>
                          <a:endParaRPr lang="ar-SA" sz="1600" dirty="0" smtClean="0"/>
                        </a:p>
                      </a:txBody>
                      <a:tcPr anchor="ct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36</a:t>
                          </a:r>
                          <a:endParaRPr lang="ar-SA" sz="1600" dirty="0"/>
                        </a:p>
                      </a:txBody>
                      <a:tcPr anchor="ctr">
                        <a:solidFill>
                          <a:srgbClr val="FF0066"/>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ar-SA" sz="1600" dirty="0" smtClean="0"/>
                                  <m:t>∑</m:t>
                                </m:r>
                              </m:oMath>
                            </m:oMathPara>
                          </a14:m>
                          <a:endParaRPr lang="ar-SA" sz="1600" dirty="0" smtClean="0"/>
                        </a:p>
                      </a:txBody>
                      <a:tcPr anchor="ctr"/>
                    </a:tc>
                  </a:tr>
                </a:tbl>
              </a:graphicData>
            </a:graphic>
          </p:graphicFrame>
        </mc:Choice>
        <mc:Fallback xmlns="">
          <p:graphicFrame>
            <p:nvGraphicFramePr>
              <p:cNvPr id="2" name="جدول 1"/>
              <p:cNvGraphicFramePr>
                <a:graphicFrameLocks noGrp="1"/>
              </p:cNvGraphicFramePr>
              <p:nvPr>
                <p:extLst/>
              </p:nvPr>
            </p:nvGraphicFramePr>
            <p:xfrm>
              <a:off x="827584" y="980728"/>
              <a:ext cx="2088232" cy="4977233"/>
            </p:xfrm>
            <a:graphic>
              <a:graphicData uri="http://schemas.openxmlformats.org/drawingml/2006/table">
                <a:tbl>
                  <a:tblPr rtl="1" firstRow="1" bandRow="1">
                    <a:tableStyleId>{0505E3EF-67EA-436B-97B2-0124C06EBD24}</a:tableStyleId>
                  </a:tblPr>
                  <a:tblGrid>
                    <a:gridCol w="1037104"/>
                    <a:gridCol w="1051128"/>
                  </a:tblGrid>
                  <a:tr h="762595">
                    <a:tc>
                      <a:txBody>
                        <a:bodyPr/>
                        <a:lstStyle/>
                        <a:p>
                          <a:endParaRPr lang="en-US"/>
                        </a:p>
                      </a:txBody>
                      <a:tcPr anchor="ctr">
                        <a:blipFill rotWithShape="0">
                          <a:blip r:embed="rId2"/>
                          <a:stretch>
                            <a:fillRect l="-585" t="-800" r="-102339" b="-556000"/>
                          </a:stretch>
                        </a:blipFill>
                      </a:tcPr>
                    </a:tc>
                    <a:tc>
                      <a:txBody>
                        <a:bodyPr/>
                        <a:lstStyle/>
                        <a:p>
                          <a:pPr algn="ctr" rtl="1"/>
                          <a:r>
                            <a:rPr lang="ar-SA" sz="1600" dirty="0" smtClean="0"/>
                            <a:t>فئات الأجر</a:t>
                          </a:r>
                          <a:endParaRPr lang="ar-SA" sz="1600" dirty="0"/>
                        </a:p>
                      </a:txBody>
                      <a:tcPr anchor="ctr"/>
                    </a:tc>
                  </a:tr>
                  <a:tr h="508396">
                    <a:tc>
                      <a:txBody>
                        <a:bodyPr/>
                        <a:lstStyle/>
                        <a:p>
                          <a:pPr algn="ctr" rtl="1"/>
                          <a:r>
                            <a:rPr lang="en-US" sz="1600" dirty="0" smtClean="0"/>
                            <a:t>1</a:t>
                          </a:r>
                          <a:endParaRPr lang="ar-SA" sz="1600" dirty="0"/>
                        </a:p>
                      </a:txBody>
                      <a:tcPr anchor="ctr"/>
                    </a:tc>
                    <a:tc>
                      <a:txBody>
                        <a:bodyPr/>
                        <a:lstStyle/>
                        <a:p>
                          <a:pPr algn="ctr" rtl="1"/>
                          <a:r>
                            <a:rPr lang="en-US" sz="1600" baseline="0" dirty="0" smtClean="0"/>
                            <a:t>30—</a:t>
                          </a:r>
                          <a:endParaRPr lang="ar-SA" sz="1600" dirty="0"/>
                        </a:p>
                      </a:txBody>
                      <a:tcPr anchor="ctr"/>
                    </a:tc>
                  </a:tr>
                  <a:tr h="571945">
                    <a:tc>
                      <a:txBody>
                        <a:bodyPr/>
                        <a:lstStyle/>
                        <a:p>
                          <a:pPr algn="ctr" rtl="1"/>
                          <a:r>
                            <a:rPr lang="en-US" sz="1600" dirty="0" smtClean="0"/>
                            <a:t>3</a:t>
                          </a:r>
                          <a:endParaRPr lang="ar-SA" sz="1600" dirty="0"/>
                        </a:p>
                      </a:txBody>
                      <a:tcPr anchor="ctr"/>
                    </a:tc>
                    <a:tc>
                      <a:txBody>
                        <a:bodyPr/>
                        <a:lstStyle/>
                        <a:p>
                          <a:pPr algn="ctr" rtl="1"/>
                          <a:r>
                            <a:rPr lang="en-US" sz="1600" baseline="0" dirty="0" smtClean="0"/>
                            <a:t>34—</a:t>
                          </a:r>
                          <a:endParaRPr lang="ar-SA" sz="1600" dirty="0"/>
                        </a:p>
                      </a:txBody>
                      <a:tcPr anchor="ctr"/>
                    </a:tc>
                  </a:tr>
                  <a:tr h="486717">
                    <a:tc>
                      <a:txBody>
                        <a:bodyPr/>
                        <a:lstStyle/>
                        <a:p>
                          <a:pPr algn="ctr" rtl="0"/>
                          <a:r>
                            <a:rPr lang="en-US" sz="1600" dirty="0" smtClean="0"/>
                            <a:t>7</a:t>
                          </a:r>
                          <a:endParaRPr lang="ar-SA" sz="1600" dirty="0"/>
                        </a:p>
                      </a:txBody>
                      <a:tcPr anchor="ctr"/>
                    </a:tc>
                    <a:tc>
                      <a:txBody>
                        <a:bodyPr/>
                        <a:lstStyle/>
                        <a:p>
                          <a:pPr algn="ctr" rtl="1"/>
                          <a:r>
                            <a:rPr lang="en-US" sz="1600" baseline="0" dirty="0" smtClean="0"/>
                            <a:t>38—</a:t>
                          </a:r>
                          <a:endParaRPr lang="ar-SA" sz="1600" dirty="0"/>
                        </a:p>
                      </a:txBody>
                      <a:tcPr anchor="ctr"/>
                    </a:tc>
                  </a:tr>
                  <a:tr h="486717">
                    <a:tc>
                      <a:txBody>
                        <a:bodyPr/>
                        <a:lstStyle/>
                        <a:p>
                          <a:pPr algn="ctr" rtl="1"/>
                          <a:r>
                            <a:rPr lang="en-US" sz="1600" dirty="0" smtClean="0"/>
                            <a:t>10</a:t>
                          </a:r>
                          <a:endParaRPr lang="ar-SA" sz="1600" dirty="0"/>
                        </a:p>
                      </a:txBody>
                      <a:tcPr anchor="ctr"/>
                    </a:tc>
                    <a:tc>
                      <a:txBody>
                        <a:bodyPr/>
                        <a:lstStyle/>
                        <a:p>
                          <a:pPr algn="ctr" rtl="1"/>
                          <a:r>
                            <a:rPr lang="en-US" sz="1600" dirty="0" smtClean="0"/>
                            <a:t>42</a:t>
                          </a:r>
                          <a:r>
                            <a:rPr lang="en-US" sz="1600" baseline="0" dirty="0" smtClean="0"/>
                            <a:t>—</a:t>
                          </a:r>
                          <a:endParaRPr lang="ar-SA" sz="1600" dirty="0"/>
                        </a:p>
                      </a:txBody>
                      <a:tcPr anchor="ctr"/>
                    </a:tc>
                  </a:tr>
                  <a:tr h="635675">
                    <a:tc>
                      <a:txBody>
                        <a:bodyPr/>
                        <a:lstStyle/>
                        <a:p>
                          <a:pPr algn="ctr" rtl="1"/>
                          <a:r>
                            <a:rPr lang="en-US" sz="1600" dirty="0" smtClean="0"/>
                            <a:t>8</a:t>
                          </a:r>
                          <a:endParaRPr lang="ar-SA" sz="1600" dirty="0"/>
                        </a:p>
                      </a:txBody>
                      <a:tcPr anchor="ctr"/>
                    </a:tc>
                    <a:tc>
                      <a:txBody>
                        <a:bodyPr/>
                        <a:lstStyle/>
                        <a:p>
                          <a:pPr algn="ctr" rtl="1"/>
                          <a:r>
                            <a:rPr lang="en-US" sz="1600" baseline="0" dirty="0" smtClean="0"/>
                            <a:t>46—</a:t>
                          </a:r>
                          <a:endParaRPr lang="ar-SA" sz="1600" dirty="0"/>
                        </a:p>
                      </a:txBody>
                      <a:tcPr anchor="ctr"/>
                    </a:tc>
                  </a:tr>
                  <a:tr h="508396">
                    <a:tc>
                      <a:txBody>
                        <a:bodyPr/>
                        <a:lstStyle/>
                        <a:p>
                          <a:pPr algn="ctr" rtl="1"/>
                          <a:r>
                            <a:rPr lang="en-US" sz="1600" dirty="0" smtClean="0"/>
                            <a:t>4</a:t>
                          </a:r>
                          <a:endParaRPr lang="ar-SA" sz="1600" dirty="0"/>
                        </a:p>
                      </a:txBody>
                      <a:tcPr anchor="ctr">
                        <a:solidFill>
                          <a:srgbClr val="E9F8FB"/>
                        </a:solidFill>
                      </a:tcPr>
                    </a:tc>
                    <a:tc>
                      <a:txBody>
                        <a:bodyPr/>
                        <a:lstStyle/>
                        <a:p>
                          <a:pPr algn="ctr" rtl="1"/>
                          <a:r>
                            <a:rPr lang="en-US" sz="1600" baseline="0" dirty="0" smtClean="0"/>
                            <a:t>50—</a:t>
                          </a:r>
                          <a:endParaRPr lang="ar-SA" sz="1600" dirty="0"/>
                        </a:p>
                      </a:txBody>
                      <a:tcPr anchor="ctr"/>
                    </a:tc>
                  </a:tr>
                  <a:tr h="508396">
                    <a:tc>
                      <a:txBody>
                        <a:bodyPr/>
                        <a:lstStyle/>
                        <a:p>
                          <a:pPr algn="ctr" rtl="1"/>
                          <a:r>
                            <a:rPr lang="en-US" sz="1600" dirty="0" smtClean="0"/>
                            <a:t>3</a:t>
                          </a:r>
                          <a:endParaRPr lang="ar-SA" sz="1600" dirty="0"/>
                        </a:p>
                      </a:txBody>
                      <a:tcPr anchor="ctr">
                        <a:solidFill>
                          <a:srgbClr val="C2ECF4"/>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54</a:t>
                          </a:r>
                          <a:r>
                            <a:rPr lang="en-US" sz="1600" baseline="0" dirty="0" smtClean="0"/>
                            <a:t>—58</a:t>
                          </a:r>
                          <a:endParaRPr lang="ar-SA" sz="1600" dirty="0" smtClean="0"/>
                        </a:p>
                      </a:txBody>
                      <a:tcPr anchor="ct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36</a:t>
                          </a:r>
                          <a:endParaRPr lang="ar-SA" sz="1600" dirty="0"/>
                        </a:p>
                      </a:txBody>
                      <a:tcPr anchor="ctr">
                        <a:solidFill>
                          <a:srgbClr val="FF0066"/>
                        </a:solidFill>
                      </a:tcPr>
                    </a:tc>
                    <a:tc>
                      <a:txBody>
                        <a:bodyPr/>
                        <a:lstStyle/>
                        <a:p>
                          <a:endParaRPr lang="en-US"/>
                        </a:p>
                      </a:txBody>
                      <a:tcPr anchor="ctr">
                        <a:blipFill rotWithShape="0">
                          <a:blip r:embed="rId2"/>
                          <a:stretch>
                            <a:fillRect l="-99422" t="-875000" r="-1156" b="-2381"/>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جدول 3"/>
              <p:cNvGraphicFramePr>
                <a:graphicFrameLocks noGrp="1"/>
              </p:cNvGraphicFramePr>
              <p:nvPr>
                <p:extLst/>
              </p:nvPr>
            </p:nvGraphicFramePr>
            <p:xfrm>
              <a:off x="2915816" y="980728"/>
              <a:ext cx="1037104" cy="4977233"/>
            </p:xfrm>
            <a:graphic>
              <a:graphicData uri="http://schemas.openxmlformats.org/drawingml/2006/table">
                <a:tbl>
                  <a:tblPr rtl="1" firstRow="1" bandRow="1">
                    <a:tableStyleId>{0505E3EF-67EA-436B-97B2-0124C06EBD24}</a:tableStyleId>
                  </a:tblPr>
                  <a:tblGrid>
                    <a:gridCol w="1037104"/>
                  </a:tblGrid>
                  <a:tr h="762595">
                    <a:tc>
                      <a:txBody>
                        <a:bodyPr/>
                        <a:lstStyle/>
                        <a:p>
                          <a:pPr algn="ctr" rtl="1"/>
                          <a:r>
                            <a:rPr lang="ar-SA" sz="1600" dirty="0" smtClean="0"/>
                            <a:t>مراكز الفئات</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𝒙</m:t>
                                    </m:r>
                                  </m:e>
                                  <m:sub>
                                    <m:r>
                                      <a:rPr lang="en-US" sz="1600" i="1" smtClean="0">
                                        <a:latin typeface="Cambria Math"/>
                                      </a:rPr>
                                      <m:t>𝑖</m:t>
                                    </m:r>
                                  </m:sub>
                                </m:sSub>
                              </m:oMath>
                            </m:oMathPara>
                          </a14:m>
                          <a:endParaRPr lang="ar-SA" sz="1600" i="1" dirty="0"/>
                        </a:p>
                      </a:txBody>
                      <a:tcPr anchor="ctr"/>
                    </a:tc>
                  </a:tr>
                  <a:tr h="508396">
                    <a:tc>
                      <a:txBody>
                        <a:bodyPr/>
                        <a:lstStyle/>
                        <a:p>
                          <a:pPr algn="ctr" rtl="1"/>
                          <a:r>
                            <a:rPr lang="en-US" sz="1600" dirty="0" smtClean="0"/>
                            <a:t>32</a:t>
                          </a:r>
                          <a:endParaRPr lang="ar-SA" sz="1600" dirty="0"/>
                        </a:p>
                      </a:txBody>
                      <a:tcPr anchor="ctr"/>
                    </a:tc>
                  </a:tr>
                  <a:tr h="571945">
                    <a:tc>
                      <a:txBody>
                        <a:bodyPr/>
                        <a:lstStyle/>
                        <a:p>
                          <a:pPr algn="ctr" rtl="1"/>
                          <a:r>
                            <a:rPr lang="en-US" sz="1600" dirty="0" smtClean="0"/>
                            <a:t>36</a:t>
                          </a:r>
                          <a:endParaRPr lang="ar-SA" sz="1600" dirty="0"/>
                        </a:p>
                      </a:txBody>
                      <a:tcPr anchor="ctr"/>
                    </a:tc>
                  </a:tr>
                  <a:tr h="486717">
                    <a:tc>
                      <a:txBody>
                        <a:bodyPr/>
                        <a:lstStyle/>
                        <a:p>
                          <a:pPr algn="ctr" rtl="0"/>
                          <a:r>
                            <a:rPr lang="en-US" sz="1600" dirty="0" smtClean="0"/>
                            <a:t>40</a:t>
                          </a:r>
                          <a:endParaRPr lang="ar-SA" sz="1600" dirty="0"/>
                        </a:p>
                      </a:txBody>
                      <a:tcPr anchor="ctr"/>
                    </a:tc>
                  </a:tr>
                  <a:tr h="486717">
                    <a:tc>
                      <a:txBody>
                        <a:bodyPr/>
                        <a:lstStyle/>
                        <a:p>
                          <a:pPr algn="ctr" rtl="1"/>
                          <a:r>
                            <a:rPr lang="en-US" sz="1600" dirty="0" smtClean="0"/>
                            <a:t>44</a:t>
                          </a:r>
                          <a:endParaRPr lang="ar-SA" sz="1600" dirty="0"/>
                        </a:p>
                      </a:txBody>
                      <a:tcPr anchor="ctr"/>
                    </a:tc>
                  </a:tr>
                  <a:tr h="635675">
                    <a:tc>
                      <a:txBody>
                        <a:bodyPr/>
                        <a:lstStyle/>
                        <a:p>
                          <a:pPr algn="ctr" rtl="1"/>
                          <a:r>
                            <a:rPr lang="en-US" sz="1600" dirty="0" smtClean="0"/>
                            <a:t>48</a:t>
                          </a:r>
                          <a:endParaRPr lang="ar-SA" sz="1600" dirty="0"/>
                        </a:p>
                      </a:txBody>
                      <a:tcPr anchor="ctr"/>
                    </a:tc>
                  </a:tr>
                  <a:tr h="508396">
                    <a:tc>
                      <a:txBody>
                        <a:bodyPr/>
                        <a:lstStyle/>
                        <a:p>
                          <a:pPr algn="ctr" rtl="1"/>
                          <a:r>
                            <a:rPr lang="en-US" sz="1600" dirty="0" smtClean="0"/>
                            <a:t>52</a:t>
                          </a:r>
                          <a:endParaRPr lang="ar-SA" sz="1600" dirty="0"/>
                        </a:p>
                      </a:txBody>
                      <a:tcPr anchor="ctr">
                        <a:solidFill>
                          <a:srgbClr val="E9F8FB"/>
                        </a:solidFill>
                      </a:tcPr>
                    </a:tc>
                  </a:tr>
                  <a:tr h="508396">
                    <a:tc>
                      <a:txBody>
                        <a:bodyPr/>
                        <a:lstStyle/>
                        <a:p>
                          <a:pPr algn="ctr" rtl="1"/>
                          <a:r>
                            <a:rPr lang="en-US" sz="1600" dirty="0" smtClean="0"/>
                            <a:t>56</a:t>
                          </a:r>
                          <a:endParaRPr lang="ar-SA" sz="1600" dirty="0"/>
                        </a:p>
                      </a:txBody>
                      <a:tcPr anchor="ctr">
                        <a:solidFill>
                          <a:srgbClr val="C2ECF4"/>
                        </a:solidFill>
                      </a:tcP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600" dirty="0"/>
                        </a:p>
                      </a:txBody>
                      <a:tcPr anchor="ctr">
                        <a:solidFill>
                          <a:srgbClr val="E9F8FB"/>
                        </a:solidFill>
                      </a:tcPr>
                    </a:tc>
                  </a:tr>
                </a:tbl>
              </a:graphicData>
            </a:graphic>
          </p:graphicFrame>
        </mc:Choice>
        <mc:Fallback xmlns="">
          <p:graphicFrame>
            <p:nvGraphicFramePr>
              <p:cNvPr id="4" name="جدول 3"/>
              <p:cNvGraphicFramePr>
                <a:graphicFrameLocks noGrp="1"/>
              </p:cNvGraphicFramePr>
              <p:nvPr>
                <p:extLst/>
              </p:nvPr>
            </p:nvGraphicFramePr>
            <p:xfrm>
              <a:off x="2915816" y="980728"/>
              <a:ext cx="1037104" cy="4977233"/>
            </p:xfrm>
            <a:graphic>
              <a:graphicData uri="http://schemas.openxmlformats.org/drawingml/2006/table">
                <a:tbl>
                  <a:tblPr rtl="1" firstRow="1" bandRow="1">
                    <a:tableStyleId>{0505E3EF-67EA-436B-97B2-0124C06EBD24}</a:tableStyleId>
                  </a:tblPr>
                  <a:tblGrid>
                    <a:gridCol w="1037104"/>
                  </a:tblGrid>
                  <a:tr h="762595">
                    <a:tc>
                      <a:txBody>
                        <a:bodyPr/>
                        <a:lstStyle/>
                        <a:p>
                          <a:endParaRPr lang="en-US"/>
                        </a:p>
                      </a:txBody>
                      <a:tcPr anchor="ctr">
                        <a:blipFill rotWithShape="0">
                          <a:blip r:embed="rId3"/>
                          <a:stretch>
                            <a:fillRect l="-585" t="-800" r="-1170" b="-556000"/>
                          </a:stretch>
                        </a:blipFill>
                      </a:tcPr>
                    </a:tc>
                  </a:tr>
                  <a:tr h="508396">
                    <a:tc>
                      <a:txBody>
                        <a:bodyPr/>
                        <a:lstStyle/>
                        <a:p>
                          <a:pPr algn="ctr" rtl="1"/>
                          <a:r>
                            <a:rPr lang="en-US" sz="1600" dirty="0" smtClean="0"/>
                            <a:t>32</a:t>
                          </a:r>
                          <a:endParaRPr lang="ar-SA" sz="1600" dirty="0"/>
                        </a:p>
                      </a:txBody>
                      <a:tcPr anchor="ctr"/>
                    </a:tc>
                  </a:tr>
                  <a:tr h="571945">
                    <a:tc>
                      <a:txBody>
                        <a:bodyPr/>
                        <a:lstStyle/>
                        <a:p>
                          <a:pPr algn="ctr" rtl="1"/>
                          <a:r>
                            <a:rPr lang="en-US" sz="1600" dirty="0" smtClean="0"/>
                            <a:t>36</a:t>
                          </a:r>
                          <a:endParaRPr lang="ar-SA" sz="1600" dirty="0"/>
                        </a:p>
                      </a:txBody>
                      <a:tcPr anchor="ctr"/>
                    </a:tc>
                  </a:tr>
                  <a:tr h="486717">
                    <a:tc>
                      <a:txBody>
                        <a:bodyPr/>
                        <a:lstStyle/>
                        <a:p>
                          <a:pPr algn="ctr" rtl="0"/>
                          <a:r>
                            <a:rPr lang="en-US" sz="1600" dirty="0" smtClean="0"/>
                            <a:t>40</a:t>
                          </a:r>
                          <a:endParaRPr lang="ar-SA" sz="1600" dirty="0"/>
                        </a:p>
                      </a:txBody>
                      <a:tcPr anchor="ctr"/>
                    </a:tc>
                  </a:tr>
                  <a:tr h="486717">
                    <a:tc>
                      <a:txBody>
                        <a:bodyPr/>
                        <a:lstStyle/>
                        <a:p>
                          <a:pPr algn="ctr" rtl="1"/>
                          <a:r>
                            <a:rPr lang="en-US" sz="1600" dirty="0" smtClean="0"/>
                            <a:t>44</a:t>
                          </a:r>
                          <a:endParaRPr lang="ar-SA" sz="1600" dirty="0"/>
                        </a:p>
                      </a:txBody>
                      <a:tcPr anchor="ctr"/>
                    </a:tc>
                  </a:tr>
                  <a:tr h="635675">
                    <a:tc>
                      <a:txBody>
                        <a:bodyPr/>
                        <a:lstStyle/>
                        <a:p>
                          <a:pPr algn="ctr" rtl="1"/>
                          <a:r>
                            <a:rPr lang="en-US" sz="1600" dirty="0" smtClean="0"/>
                            <a:t>48</a:t>
                          </a:r>
                          <a:endParaRPr lang="ar-SA" sz="1600" dirty="0"/>
                        </a:p>
                      </a:txBody>
                      <a:tcPr anchor="ctr"/>
                    </a:tc>
                  </a:tr>
                  <a:tr h="508396">
                    <a:tc>
                      <a:txBody>
                        <a:bodyPr/>
                        <a:lstStyle/>
                        <a:p>
                          <a:pPr algn="ctr" rtl="1"/>
                          <a:r>
                            <a:rPr lang="en-US" sz="1600" dirty="0" smtClean="0"/>
                            <a:t>52</a:t>
                          </a:r>
                          <a:endParaRPr lang="ar-SA" sz="1600" dirty="0"/>
                        </a:p>
                      </a:txBody>
                      <a:tcPr anchor="ctr">
                        <a:solidFill>
                          <a:srgbClr val="E9F8FB"/>
                        </a:solidFill>
                      </a:tcPr>
                    </a:tc>
                  </a:tr>
                  <a:tr h="508396">
                    <a:tc>
                      <a:txBody>
                        <a:bodyPr/>
                        <a:lstStyle/>
                        <a:p>
                          <a:pPr algn="ctr" rtl="1"/>
                          <a:r>
                            <a:rPr lang="en-US" sz="1600" dirty="0" smtClean="0"/>
                            <a:t>56</a:t>
                          </a:r>
                          <a:endParaRPr lang="ar-SA" sz="1600" dirty="0"/>
                        </a:p>
                      </a:txBody>
                      <a:tcPr anchor="ctr">
                        <a:solidFill>
                          <a:srgbClr val="C2ECF4"/>
                        </a:solidFill>
                      </a:tcP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1600" dirty="0"/>
                        </a:p>
                      </a:txBody>
                      <a:tcPr anchor="ctr">
                        <a:solidFill>
                          <a:srgbClr val="E9F8FB"/>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 name="جدول 4"/>
              <p:cNvGraphicFramePr>
                <a:graphicFrameLocks noGrp="1"/>
              </p:cNvGraphicFramePr>
              <p:nvPr>
                <p:extLst/>
              </p:nvPr>
            </p:nvGraphicFramePr>
            <p:xfrm>
              <a:off x="3923928" y="980728"/>
              <a:ext cx="1037104" cy="5037598"/>
            </p:xfrm>
            <a:graphic>
              <a:graphicData uri="http://schemas.openxmlformats.org/drawingml/2006/table">
                <a:tbl>
                  <a:tblPr rtl="1" firstRow="1" bandRow="1">
                    <a:tableStyleId>{0505E3EF-67EA-436B-97B2-0124C06EBD24}</a:tableStyleId>
                  </a:tblPr>
                  <a:tblGrid>
                    <a:gridCol w="1037104"/>
                  </a:tblGrid>
                  <a:tr h="762595">
                    <a:tc>
                      <a:txBody>
                        <a:bodyPr/>
                        <a:lstStyle/>
                        <a:p>
                          <a:pPr algn="ctr" rtl="1"/>
                          <a:endParaRPr lang="ar-SA" sz="1600" dirty="0" smtClean="0"/>
                        </a:p>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𝒙</m:t>
                                    </m:r>
                                  </m:e>
                                  <m:sub>
                                    <m:r>
                                      <a:rPr lang="en-US" sz="1600" b="1" i="1" smtClean="0">
                                        <a:latin typeface="Cambria Math"/>
                                      </a:rPr>
                                      <m:t>𝒊</m:t>
                                    </m:r>
                                  </m:sub>
                                </m:sSub>
                                <m:sSub>
                                  <m:sSubPr>
                                    <m:ctrlPr>
                                      <a:rPr lang="ar-SA" sz="1600" b="1"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𝒊</m:t>
                                    </m:r>
                                  </m:sub>
                                </m:sSub>
                              </m:oMath>
                            </m:oMathPara>
                          </a14:m>
                          <a:endParaRPr lang="ar-SA" sz="1600" b="1" dirty="0" smtClean="0"/>
                        </a:p>
                        <a:p>
                          <a:pPr algn="ctr" rtl="1"/>
                          <a:endParaRPr lang="ar-SA" sz="1600" dirty="0"/>
                        </a:p>
                      </a:txBody>
                      <a:tcPr anchor="ctr"/>
                    </a:tc>
                  </a:tr>
                  <a:tr h="508396">
                    <a:tc>
                      <a:txBody>
                        <a:bodyPr/>
                        <a:lstStyle/>
                        <a:p>
                          <a:pPr algn="ctr" rtl="1"/>
                          <a:r>
                            <a:rPr lang="en-US" sz="1600" dirty="0" smtClean="0"/>
                            <a:t>32</a:t>
                          </a:r>
                          <a:endParaRPr lang="ar-SA" sz="1600" dirty="0"/>
                        </a:p>
                      </a:txBody>
                      <a:tcPr anchor="ctr"/>
                    </a:tc>
                  </a:tr>
                  <a:tr h="571945">
                    <a:tc>
                      <a:txBody>
                        <a:bodyPr/>
                        <a:lstStyle/>
                        <a:p>
                          <a:pPr algn="ctr" rtl="1"/>
                          <a:r>
                            <a:rPr lang="en-US" sz="1600" dirty="0" smtClean="0"/>
                            <a:t>108</a:t>
                          </a:r>
                          <a:endParaRPr lang="ar-SA" sz="1600" dirty="0"/>
                        </a:p>
                      </a:txBody>
                      <a:tcPr anchor="ctr"/>
                    </a:tc>
                  </a:tr>
                  <a:tr h="486717">
                    <a:tc>
                      <a:txBody>
                        <a:bodyPr/>
                        <a:lstStyle/>
                        <a:p>
                          <a:pPr algn="ctr" rtl="0"/>
                          <a:r>
                            <a:rPr lang="en-US" sz="1600" dirty="0" smtClean="0"/>
                            <a:t>280</a:t>
                          </a:r>
                          <a:endParaRPr lang="ar-SA" sz="1600" dirty="0"/>
                        </a:p>
                      </a:txBody>
                      <a:tcPr anchor="ctr"/>
                    </a:tc>
                  </a:tr>
                  <a:tr h="486717">
                    <a:tc>
                      <a:txBody>
                        <a:bodyPr/>
                        <a:lstStyle/>
                        <a:p>
                          <a:pPr algn="ctr" rtl="1"/>
                          <a:r>
                            <a:rPr lang="en-US" sz="1600" dirty="0" smtClean="0"/>
                            <a:t>440</a:t>
                          </a:r>
                          <a:endParaRPr lang="ar-SA" sz="1600" dirty="0"/>
                        </a:p>
                      </a:txBody>
                      <a:tcPr anchor="ctr"/>
                    </a:tc>
                  </a:tr>
                  <a:tr h="635675">
                    <a:tc>
                      <a:txBody>
                        <a:bodyPr/>
                        <a:lstStyle/>
                        <a:p>
                          <a:pPr algn="ctr" rtl="1"/>
                          <a:r>
                            <a:rPr lang="en-US" sz="1600" dirty="0" smtClean="0"/>
                            <a:t>384</a:t>
                          </a:r>
                          <a:endParaRPr lang="ar-SA" sz="1600" dirty="0"/>
                        </a:p>
                      </a:txBody>
                      <a:tcPr anchor="ctr"/>
                    </a:tc>
                  </a:tr>
                  <a:tr h="508396">
                    <a:tc>
                      <a:txBody>
                        <a:bodyPr/>
                        <a:lstStyle/>
                        <a:p>
                          <a:pPr algn="ctr" rtl="1"/>
                          <a:r>
                            <a:rPr lang="en-US" sz="1600" dirty="0" smtClean="0"/>
                            <a:t>208</a:t>
                          </a:r>
                          <a:endParaRPr lang="ar-SA" sz="1600" dirty="0"/>
                        </a:p>
                      </a:txBody>
                      <a:tcPr anchor="ctr">
                        <a:solidFill>
                          <a:srgbClr val="E9F8FB"/>
                        </a:solidFill>
                      </a:tcPr>
                    </a:tc>
                  </a:tr>
                  <a:tr h="508396">
                    <a:tc>
                      <a:txBody>
                        <a:bodyPr/>
                        <a:lstStyle/>
                        <a:p>
                          <a:pPr algn="ctr" rtl="1"/>
                          <a:r>
                            <a:rPr lang="en-US" sz="1600" dirty="0" smtClean="0"/>
                            <a:t>168</a:t>
                          </a:r>
                          <a:endParaRPr lang="ar-SA" sz="1600" dirty="0"/>
                        </a:p>
                      </a:txBody>
                      <a:tcPr anchor="ctr">
                        <a:solidFill>
                          <a:srgbClr val="C2ECF4"/>
                        </a:solidFill>
                      </a:tcP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1620</a:t>
                          </a:r>
                          <a:endParaRPr lang="ar-SA" sz="1600" dirty="0"/>
                        </a:p>
                      </a:txBody>
                      <a:tcPr anchor="ctr">
                        <a:solidFill>
                          <a:srgbClr val="FF0066"/>
                        </a:solidFill>
                      </a:tcPr>
                    </a:tc>
                  </a:tr>
                </a:tbl>
              </a:graphicData>
            </a:graphic>
          </p:graphicFrame>
        </mc:Choice>
        <mc:Fallback xmlns="">
          <p:graphicFrame>
            <p:nvGraphicFramePr>
              <p:cNvPr id="5" name="جدول 4"/>
              <p:cNvGraphicFramePr>
                <a:graphicFrameLocks noGrp="1"/>
              </p:cNvGraphicFramePr>
              <p:nvPr>
                <p:extLst/>
              </p:nvPr>
            </p:nvGraphicFramePr>
            <p:xfrm>
              <a:off x="3923928" y="980728"/>
              <a:ext cx="1037104" cy="5037598"/>
            </p:xfrm>
            <a:graphic>
              <a:graphicData uri="http://schemas.openxmlformats.org/drawingml/2006/table">
                <a:tbl>
                  <a:tblPr rtl="1" firstRow="1" bandRow="1">
                    <a:tableStyleId>{0505E3EF-67EA-436B-97B2-0124C06EBD24}</a:tableStyleId>
                  </a:tblPr>
                  <a:tblGrid>
                    <a:gridCol w="1037104"/>
                  </a:tblGrid>
                  <a:tr h="822960">
                    <a:tc>
                      <a:txBody>
                        <a:bodyPr/>
                        <a:lstStyle/>
                        <a:p>
                          <a:endParaRPr lang="en-US"/>
                        </a:p>
                      </a:txBody>
                      <a:tcPr anchor="ctr">
                        <a:blipFill rotWithShape="0">
                          <a:blip r:embed="rId4"/>
                          <a:stretch>
                            <a:fillRect l="-585" t="-741" r="-1170" b="-514815"/>
                          </a:stretch>
                        </a:blipFill>
                      </a:tcPr>
                    </a:tc>
                  </a:tr>
                  <a:tr h="508396">
                    <a:tc>
                      <a:txBody>
                        <a:bodyPr/>
                        <a:lstStyle/>
                        <a:p>
                          <a:pPr algn="ctr" rtl="1"/>
                          <a:r>
                            <a:rPr lang="en-US" sz="1600" dirty="0" smtClean="0"/>
                            <a:t>32</a:t>
                          </a:r>
                          <a:endParaRPr lang="ar-SA" sz="1600" dirty="0"/>
                        </a:p>
                      </a:txBody>
                      <a:tcPr anchor="ctr"/>
                    </a:tc>
                  </a:tr>
                  <a:tr h="571945">
                    <a:tc>
                      <a:txBody>
                        <a:bodyPr/>
                        <a:lstStyle/>
                        <a:p>
                          <a:pPr algn="ctr" rtl="1"/>
                          <a:r>
                            <a:rPr lang="en-US" sz="1600" dirty="0" smtClean="0"/>
                            <a:t>108</a:t>
                          </a:r>
                          <a:endParaRPr lang="ar-SA" sz="1600" dirty="0"/>
                        </a:p>
                      </a:txBody>
                      <a:tcPr anchor="ctr"/>
                    </a:tc>
                  </a:tr>
                  <a:tr h="486717">
                    <a:tc>
                      <a:txBody>
                        <a:bodyPr/>
                        <a:lstStyle/>
                        <a:p>
                          <a:pPr algn="ctr" rtl="0"/>
                          <a:r>
                            <a:rPr lang="en-US" sz="1600" dirty="0" smtClean="0"/>
                            <a:t>280</a:t>
                          </a:r>
                          <a:endParaRPr lang="ar-SA" sz="1600" dirty="0"/>
                        </a:p>
                      </a:txBody>
                      <a:tcPr anchor="ctr"/>
                    </a:tc>
                  </a:tr>
                  <a:tr h="486717">
                    <a:tc>
                      <a:txBody>
                        <a:bodyPr/>
                        <a:lstStyle/>
                        <a:p>
                          <a:pPr algn="ctr" rtl="1"/>
                          <a:r>
                            <a:rPr lang="en-US" sz="1600" dirty="0" smtClean="0"/>
                            <a:t>440</a:t>
                          </a:r>
                          <a:endParaRPr lang="ar-SA" sz="1600" dirty="0"/>
                        </a:p>
                      </a:txBody>
                      <a:tcPr anchor="ctr"/>
                    </a:tc>
                  </a:tr>
                  <a:tr h="635675">
                    <a:tc>
                      <a:txBody>
                        <a:bodyPr/>
                        <a:lstStyle/>
                        <a:p>
                          <a:pPr algn="ctr" rtl="1"/>
                          <a:r>
                            <a:rPr lang="en-US" sz="1600" dirty="0" smtClean="0"/>
                            <a:t>384</a:t>
                          </a:r>
                          <a:endParaRPr lang="ar-SA" sz="1600" dirty="0"/>
                        </a:p>
                      </a:txBody>
                      <a:tcPr anchor="ctr"/>
                    </a:tc>
                  </a:tr>
                  <a:tr h="508396">
                    <a:tc>
                      <a:txBody>
                        <a:bodyPr/>
                        <a:lstStyle/>
                        <a:p>
                          <a:pPr algn="ctr" rtl="1"/>
                          <a:r>
                            <a:rPr lang="en-US" sz="1600" dirty="0" smtClean="0"/>
                            <a:t>208</a:t>
                          </a:r>
                          <a:endParaRPr lang="ar-SA" sz="1600" dirty="0"/>
                        </a:p>
                      </a:txBody>
                      <a:tcPr anchor="ctr">
                        <a:solidFill>
                          <a:srgbClr val="E9F8FB"/>
                        </a:solidFill>
                      </a:tcPr>
                    </a:tc>
                  </a:tr>
                  <a:tr h="508396">
                    <a:tc>
                      <a:txBody>
                        <a:bodyPr/>
                        <a:lstStyle/>
                        <a:p>
                          <a:pPr algn="ctr" rtl="1"/>
                          <a:r>
                            <a:rPr lang="en-US" sz="1600" dirty="0" smtClean="0"/>
                            <a:t>168</a:t>
                          </a:r>
                          <a:endParaRPr lang="ar-SA" sz="1600" dirty="0"/>
                        </a:p>
                      </a:txBody>
                      <a:tcPr anchor="ctr">
                        <a:solidFill>
                          <a:srgbClr val="C2ECF4"/>
                        </a:solidFill>
                      </a:tcPr>
                    </a:tc>
                  </a:tr>
                  <a:tr h="5083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1620</a:t>
                          </a:r>
                          <a:endParaRPr lang="ar-SA" sz="1600" dirty="0"/>
                        </a:p>
                      </a:txBody>
                      <a:tcPr anchor="ctr">
                        <a:solidFill>
                          <a:srgbClr val="FF0066"/>
                        </a:solidFill>
                      </a:tcPr>
                    </a:tc>
                  </a:tr>
                </a:tbl>
              </a:graphicData>
            </a:graphic>
          </p:graphicFrame>
        </mc:Fallback>
      </mc:AlternateContent>
      <mc:AlternateContent xmlns:mc="http://schemas.openxmlformats.org/markup-compatibility/2006" xmlns:a14="http://schemas.microsoft.com/office/drawing/2010/main">
        <mc:Choice Requires="a14">
          <p:sp>
            <p:nvSpPr>
              <p:cNvPr id="6" name="شكل بيضاوي 5"/>
              <p:cNvSpPr/>
              <p:nvPr/>
            </p:nvSpPr>
            <p:spPr>
              <a:xfrm>
                <a:off x="5220072" y="3645025"/>
                <a:ext cx="3312368" cy="296901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b="1" dirty="0" smtClean="0">
                    <a:solidFill>
                      <a:schemeClr val="bg1"/>
                    </a:solidFill>
                  </a:rPr>
                  <a:t>نحسب المتوسط</a:t>
                </a:r>
              </a:p>
              <a:p>
                <a:pPr algn="ctr"/>
                <a:endParaRPr lang="ar-SA" b="1" dirty="0" smtClean="0">
                  <a:solidFill>
                    <a:schemeClr val="bg1"/>
                  </a:solidFill>
                </a:endParaRPr>
              </a:p>
              <a:p>
                <a:pPr algn="ctr"/>
                <a14:m>
                  <m:oMathPara xmlns:m="http://schemas.openxmlformats.org/officeDocument/2006/math">
                    <m:oMathParaPr>
                      <m:jc m:val="centerGroup"/>
                    </m:oMathParaPr>
                    <m:oMath xmlns:m="http://schemas.openxmlformats.org/officeDocument/2006/math">
                      <m:acc>
                        <m:accPr>
                          <m:chr m:val="̅"/>
                          <m:ctrlPr>
                            <a:rPr lang="ar-SA" b="1" i="1" smtClean="0">
                              <a:solidFill>
                                <a:schemeClr val="bg1"/>
                              </a:solidFill>
                              <a:latin typeface="Cambria Math" panose="02040503050406030204" pitchFamily="18" charset="0"/>
                            </a:rPr>
                          </m:ctrlPr>
                        </m:accPr>
                        <m:e>
                          <m:r>
                            <a:rPr lang="en-US" b="1" i="1" smtClean="0">
                              <a:solidFill>
                                <a:schemeClr val="bg1"/>
                              </a:solidFill>
                              <a:latin typeface="Cambria Math"/>
                            </a:rPr>
                            <m:t>𝑿</m:t>
                          </m:r>
                        </m:e>
                      </m:acc>
                      <m:r>
                        <a:rPr lang="en-US" b="1" i="1" smtClean="0">
                          <a:solidFill>
                            <a:schemeClr val="bg1"/>
                          </a:solidFill>
                          <a:latin typeface="Cambria Math"/>
                        </a:rPr>
                        <m:t>=  </m:t>
                      </m:r>
                      <m:f>
                        <m:fPr>
                          <m:ctrlPr>
                            <a:rPr lang="en-US" b="1" i="1" smtClean="0">
                              <a:solidFill>
                                <a:schemeClr val="bg1"/>
                              </a:solidFill>
                              <a:latin typeface="Cambria Math" panose="02040503050406030204" pitchFamily="18" charset="0"/>
                            </a:rPr>
                          </m:ctrlPr>
                        </m:fPr>
                        <m:num>
                          <m:sSub>
                            <m:sSubPr>
                              <m:ctrlPr>
                                <a:rPr lang="ar-SA" b="1" i="1">
                                  <a:latin typeface="Cambria Math" panose="02040503050406030204" pitchFamily="18" charset="0"/>
                                </a:rPr>
                              </m:ctrlPr>
                            </m:sSubPr>
                            <m:e>
                              <m:r>
                                <a:rPr lang="en-US" b="1" i="1">
                                  <a:latin typeface="Cambria Math"/>
                                </a:rPr>
                                <m:t>∑</m:t>
                              </m:r>
                              <m:r>
                                <a:rPr lang="en-US" b="1" i="1">
                                  <a:latin typeface="Cambria Math"/>
                                </a:rPr>
                                <m:t>𝒙</m:t>
                              </m:r>
                            </m:e>
                            <m:sub>
                              <m:r>
                                <a:rPr lang="en-US" b="1" i="1">
                                  <a:latin typeface="Cambria Math"/>
                                </a:rPr>
                                <m:t>𝒊</m:t>
                              </m:r>
                            </m:sub>
                          </m:sSub>
                          <m:sSub>
                            <m:sSubPr>
                              <m:ctrlPr>
                                <a:rPr lang="ar-SA" i="1">
                                  <a:latin typeface="Cambria Math" panose="02040503050406030204" pitchFamily="18" charset="0"/>
                                </a:rPr>
                              </m:ctrlPr>
                            </m:sSubPr>
                            <m:e>
                              <m:r>
                                <a:rPr lang="en-US" b="1" i="1">
                                  <a:latin typeface="Cambria Math"/>
                                </a:rPr>
                                <m:t>𝒇</m:t>
                              </m:r>
                            </m:e>
                            <m:sub>
                              <m:r>
                                <a:rPr lang="en-US" i="1">
                                  <a:latin typeface="Cambria Math"/>
                                </a:rPr>
                                <m:t>𝑖</m:t>
                              </m:r>
                            </m:sub>
                          </m:sSub>
                          <m:r>
                            <m:rPr>
                              <m:nor/>
                            </m:rPr>
                            <a:rPr lang="ar-SA" b="1" i="1" dirty="0"/>
                            <m:t> </m:t>
                          </m:r>
                        </m:num>
                        <m:den>
                          <m:r>
                            <m:rPr>
                              <m:nor/>
                            </m:rPr>
                            <a:rPr lang="ar-SA" dirty="0"/>
                            <m:t>∑</m:t>
                          </m:r>
                          <m:sSub>
                            <m:sSubPr>
                              <m:ctrlPr>
                                <a:rPr lang="ar-SA" i="1">
                                  <a:latin typeface="Cambria Math" panose="02040503050406030204" pitchFamily="18" charset="0"/>
                                </a:rPr>
                              </m:ctrlPr>
                            </m:sSubPr>
                            <m:e>
                              <m:r>
                                <a:rPr lang="en-US" b="1" i="1">
                                  <a:latin typeface="Cambria Math"/>
                                </a:rPr>
                                <m:t>𝒇</m:t>
                              </m:r>
                            </m:e>
                            <m:sub>
                              <m:r>
                                <a:rPr lang="en-US" i="1">
                                  <a:latin typeface="Cambria Math"/>
                                </a:rPr>
                                <m:t>𝑖</m:t>
                              </m:r>
                            </m:sub>
                          </m:sSub>
                        </m:den>
                      </m:f>
                      <m:r>
                        <a:rPr lang="en-US" b="1" i="1" dirty="0" smtClean="0">
                          <a:latin typeface="Cambria Math"/>
                        </a:rPr>
                        <m:t>= </m:t>
                      </m:r>
                      <m:f>
                        <m:fPr>
                          <m:ctrlPr>
                            <a:rPr lang="en-US" b="1" i="1" dirty="0" smtClean="0">
                              <a:latin typeface="Cambria Math" panose="02040503050406030204" pitchFamily="18" charset="0"/>
                            </a:rPr>
                          </m:ctrlPr>
                        </m:fPr>
                        <m:num>
                          <m:r>
                            <a:rPr lang="en-US" b="1" i="1" dirty="0" smtClean="0">
                              <a:latin typeface="Cambria Math"/>
                            </a:rPr>
                            <m:t>𝟏𝟔𝟐𝟎</m:t>
                          </m:r>
                        </m:num>
                        <m:den>
                          <m:r>
                            <a:rPr lang="en-US" b="1" i="1" dirty="0" smtClean="0">
                              <a:latin typeface="Cambria Math"/>
                            </a:rPr>
                            <m:t>𝟑𝟔</m:t>
                          </m:r>
                        </m:den>
                      </m:f>
                      <m:r>
                        <a:rPr lang="en-US" b="1" i="1" dirty="0" smtClean="0">
                          <a:latin typeface="Cambria Math"/>
                        </a:rPr>
                        <m:t>=</m:t>
                      </m:r>
                      <m:r>
                        <a:rPr lang="en-US" b="1" i="1" dirty="0" smtClean="0">
                          <a:latin typeface="Cambria Math"/>
                        </a:rPr>
                        <m:t>𝟒𝟓</m:t>
                      </m:r>
                      <m:r>
                        <a:rPr lang="en-US" b="1" i="1" dirty="0" smtClean="0">
                          <a:latin typeface="Cambria Math"/>
                        </a:rPr>
                        <m:t> </m:t>
                      </m:r>
                      <m:r>
                        <a:rPr lang="ar-SA" b="1" i="1" dirty="0" smtClean="0">
                          <a:latin typeface="Cambria Math"/>
                        </a:rPr>
                        <m:t>ريال</m:t>
                      </m:r>
                    </m:oMath>
                  </m:oMathPara>
                </a14:m>
                <a:endParaRPr lang="ar-SA" b="1" dirty="0">
                  <a:solidFill>
                    <a:schemeClr val="bg1"/>
                  </a:solidFill>
                </a:endParaRPr>
              </a:p>
            </p:txBody>
          </p:sp>
        </mc:Choice>
        <mc:Fallback xmlns="">
          <p:sp>
            <p:nvSpPr>
              <p:cNvPr id="6" name="شكل بيضاوي 5"/>
              <p:cNvSpPr>
                <a:spLocks noRot="1" noChangeAspect="1" noMove="1" noResize="1" noEditPoints="1" noAdjustHandles="1" noChangeArrowheads="1" noChangeShapeType="1" noTextEdit="1"/>
              </p:cNvSpPr>
              <p:nvPr/>
            </p:nvSpPr>
            <p:spPr>
              <a:xfrm>
                <a:off x="5220072" y="3645025"/>
                <a:ext cx="3312368" cy="2969014"/>
              </a:xfrm>
              <a:prstGeom prst="ellipse">
                <a:avLst/>
              </a:prstGeom>
              <a:blipFill rotWithShape="0">
                <a:blip r:embed="rId5"/>
                <a:stretch>
                  <a:fillRect/>
                </a:stretch>
              </a:blipFill>
            </p:spPr>
            <p:txBody>
              <a:bodyPr/>
              <a:lstStyle/>
              <a:p>
                <a:r>
                  <a:rPr lang="en-US">
                    <a:noFill/>
                  </a:rPr>
                  <a:t> </a:t>
                </a:r>
              </a:p>
            </p:txBody>
          </p:sp>
        </mc:Fallback>
      </mc:AlternateContent>
      <p:cxnSp>
        <p:nvCxnSpPr>
          <p:cNvPr id="7" name="رابط بشكل مرفق 6"/>
          <p:cNvCxnSpPr/>
          <p:nvPr/>
        </p:nvCxnSpPr>
        <p:spPr>
          <a:xfrm rot="10800000">
            <a:off x="4751766" y="5893960"/>
            <a:ext cx="1152128" cy="396044"/>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8" name="رابط بشكل مرفق 7"/>
          <p:cNvCxnSpPr/>
          <p:nvPr/>
        </p:nvCxnSpPr>
        <p:spPr>
          <a:xfrm rot="10800000">
            <a:off x="2555776" y="5893962"/>
            <a:ext cx="3456384" cy="487366"/>
          </a:xfrm>
          <a:prstGeom prst="bentConnector3">
            <a:avLst/>
          </a:prstGeom>
        </p:spPr>
        <p:style>
          <a:lnRef idx="3">
            <a:schemeClr val="accent1"/>
          </a:lnRef>
          <a:fillRef idx="0">
            <a:schemeClr val="accent1"/>
          </a:fillRef>
          <a:effectRef idx="2">
            <a:schemeClr val="accent1"/>
          </a:effectRef>
          <a:fontRef idx="minor">
            <a:schemeClr val="tx1"/>
          </a:fontRef>
        </p:style>
      </p:cxnSp>
      <p:sp>
        <p:nvSpPr>
          <p:cNvPr id="3" name="سهم مخطط إلى اليمين 2"/>
          <p:cNvSpPr/>
          <p:nvPr/>
        </p:nvSpPr>
        <p:spPr>
          <a:xfrm flipH="1">
            <a:off x="6516216" y="980728"/>
            <a:ext cx="2232248" cy="13681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نكمل الجدول</a:t>
            </a:r>
            <a:endParaRPr lang="ar-SA" b="1" dirty="0"/>
          </a:p>
        </p:txBody>
      </p:sp>
    </p:spTree>
    <p:extLst>
      <p:ext uri="{BB962C8B-B14F-4D97-AF65-F5344CB8AC3E}">
        <p14:creationId xmlns:p14="http://schemas.microsoft.com/office/powerpoint/2010/main" val="109128052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332656"/>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مزايا و عيوب الوسط الحسابي</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وجه ضاحك 2"/>
          <p:cNvSpPr/>
          <p:nvPr/>
        </p:nvSpPr>
        <p:spPr>
          <a:xfrm>
            <a:off x="6660232" y="1450022"/>
            <a:ext cx="1440160" cy="1258897"/>
          </a:xfrm>
          <a:prstGeom prst="smileyFace">
            <a:avLst/>
          </a:prstGeom>
          <a:solidFill>
            <a:schemeClr val="accent5">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المزايا</a:t>
            </a:r>
            <a:endParaRPr lang="ar-SA" sz="2000" b="1" dirty="0"/>
          </a:p>
        </p:txBody>
      </p:sp>
      <p:sp>
        <p:nvSpPr>
          <p:cNvPr id="6" name="وجه ضاحك 5"/>
          <p:cNvSpPr/>
          <p:nvPr/>
        </p:nvSpPr>
        <p:spPr>
          <a:xfrm>
            <a:off x="1565868" y="1450023"/>
            <a:ext cx="1493964" cy="1258896"/>
          </a:xfrm>
          <a:prstGeom prst="smileyFace">
            <a:avLst>
              <a:gd name="adj" fmla="val -465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العيوب</a:t>
            </a:r>
            <a:endParaRPr lang="ar-SA" sz="2000" b="1" dirty="0"/>
          </a:p>
        </p:txBody>
      </p:sp>
      <p:sp>
        <p:nvSpPr>
          <p:cNvPr id="7" name="مربع نص 6"/>
          <p:cNvSpPr txBox="1"/>
          <p:nvPr/>
        </p:nvSpPr>
        <p:spPr>
          <a:xfrm>
            <a:off x="4932040" y="2996952"/>
            <a:ext cx="3744416" cy="3046988"/>
          </a:xfrm>
          <a:prstGeom prst="rect">
            <a:avLst/>
          </a:prstGeom>
          <a:noFill/>
        </p:spPr>
        <p:txBody>
          <a:bodyPr wrap="square" rtlCol="1">
            <a:spAutoFit/>
          </a:bodyPr>
          <a:lstStyle/>
          <a:p>
            <a:pPr marL="285750" indent="-285750">
              <a:buFont typeface="Arial" pitchFamily="34" charset="0"/>
              <a:buChar char="•"/>
            </a:pPr>
            <a:r>
              <a:rPr lang="ar-SA" sz="2400" b="1" dirty="0" smtClean="0">
                <a:solidFill>
                  <a:schemeClr val="accent4">
                    <a:lumMod val="50000"/>
                  </a:schemeClr>
                </a:solidFill>
              </a:rPr>
              <a:t>سهولة حسابه و التعامل معه جبرياً</a:t>
            </a:r>
          </a:p>
          <a:p>
            <a:pPr marL="285750" indent="-285750">
              <a:buFont typeface="Arial" pitchFamily="34" charset="0"/>
              <a:buChar char="•"/>
            </a:pPr>
            <a:r>
              <a:rPr lang="ar-SA" sz="2400" b="1" dirty="0" smtClean="0">
                <a:solidFill>
                  <a:schemeClr val="accent4">
                    <a:lumMod val="50000"/>
                  </a:schemeClr>
                </a:solidFill>
              </a:rPr>
              <a:t>لا يحتاج لترتيب البيانات.</a:t>
            </a:r>
          </a:p>
          <a:p>
            <a:pPr marL="285750" indent="-285750">
              <a:buFont typeface="Arial" pitchFamily="34" charset="0"/>
              <a:buChar char="•"/>
            </a:pPr>
            <a:r>
              <a:rPr lang="ar-SA" sz="2400" b="1" dirty="0" smtClean="0">
                <a:solidFill>
                  <a:schemeClr val="accent4">
                    <a:lumMod val="50000"/>
                  </a:schemeClr>
                </a:solidFill>
              </a:rPr>
              <a:t>تدخل في حسابه جميع القيم.</a:t>
            </a:r>
          </a:p>
          <a:p>
            <a:pPr marL="285750" indent="-285750">
              <a:buFont typeface="Arial" pitchFamily="34" charset="0"/>
              <a:buChar char="•"/>
            </a:pPr>
            <a:r>
              <a:rPr lang="ar-SA" sz="2400" b="1" dirty="0" smtClean="0">
                <a:solidFill>
                  <a:schemeClr val="accent4">
                    <a:lumMod val="50000"/>
                  </a:schemeClr>
                </a:solidFill>
              </a:rPr>
              <a:t>يعتبر الأساس في معظم عمليات الإحصاء الاستدلالي.</a:t>
            </a:r>
            <a:endParaRPr lang="ar-SA" sz="2400" b="1" dirty="0">
              <a:solidFill>
                <a:schemeClr val="accent4">
                  <a:lumMod val="50000"/>
                </a:schemeClr>
              </a:solidFill>
            </a:endParaRPr>
          </a:p>
        </p:txBody>
      </p:sp>
      <p:sp>
        <p:nvSpPr>
          <p:cNvPr id="8" name="مربع نص 7"/>
          <p:cNvSpPr txBox="1"/>
          <p:nvPr/>
        </p:nvSpPr>
        <p:spPr>
          <a:xfrm>
            <a:off x="467544" y="2924944"/>
            <a:ext cx="3672408" cy="3046988"/>
          </a:xfrm>
          <a:prstGeom prst="rect">
            <a:avLst/>
          </a:prstGeom>
          <a:noFill/>
        </p:spPr>
        <p:txBody>
          <a:bodyPr wrap="square" rtlCol="1">
            <a:spAutoFit/>
          </a:bodyPr>
          <a:lstStyle/>
          <a:p>
            <a:pPr marL="342900" indent="-342900">
              <a:buFont typeface="Arial" pitchFamily="34" charset="0"/>
              <a:buChar char="•"/>
            </a:pPr>
            <a:r>
              <a:rPr lang="ar-SA" sz="2400" b="1" dirty="0" smtClean="0">
                <a:solidFill>
                  <a:srgbClr val="C00000"/>
                </a:solidFill>
              </a:rPr>
              <a:t>لا يمكن إيجاده للبيانات الوصفية.</a:t>
            </a:r>
          </a:p>
          <a:p>
            <a:pPr marL="342900" indent="-342900">
              <a:buFont typeface="Arial" pitchFamily="34" charset="0"/>
              <a:buChar char="•"/>
            </a:pPr>
            <a:r>
              <a:rPr lang="ar-SA" sz="2400" b="1" dirty="0" smtClean="0">
                <a:solidFill>
                  <a:srgbClr val="C00000"/>
                </a:solidFill>
              </a:rPr>
              <a:t>لا يمكن إيجاده من خلال الرسم.</a:t>
            </a:r>
          </a:p>
          <a:p>
            <a:pPr marL="342900" indent="-342900">
              <a:buFont typeface="Arial" pitchFamily="34" charset="0"/>
              <a:buChar char="•"/>
            </a:pPr>
            <a:r>
              <a:rPr lang="ar-SA" sz="2400" b="1" dirty="0" smtClean="0">
                <a:solidFill>
                  <a:srgbClr val="C00000"/>
                </a:solidFill>
              </a:rPr>
              <a:t>يتأثر بالقيم الشاذة.</a:t>
            </a:r>
          </a:p>
          <a:p>
            <a:pPr marL="342900" indent="-342900">
              <a:buFont typeface="Arial" pitchFamily="34" charset="0"/>
              <a:buChar char="•"/>
            </a:pPr>
            <a:r>
              <a:rPr lang="ar-SA" sz="2400" b="1" dirty="0" smtClean="0">
                <a:solidFill>
                  <a:srgbClr val="C00000"/>
                </a:solidFill>
              </a:rPr>
              <a:t>قد لا يساوي عدداً صحيحاً أو أي من القيم الداخلة في حسابه.</a:t>
            </a:r>
            <a:endParaRPr lang="ar-SA" sz="2400" b="1" dirty="0">
              <a:solidFill>
                <a:srgbClr val="C00000"/>
              </a:solidFill>
            </a:endParaRPr>
          </a:p>
        </p:txBody>
      </p:sp>
    </p:spTree>
    <p:extLst>
      <p:ext uri="{BB962C8B-B14F-4D97-AF65-F5344CB8AC3E}">
        <p14:creationId xmlns:p14="http://schemas.microsoft.com/office/powerpoint/2010/main" val="60659395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1000"/>
                                        <p:tgtEl>
                                          <p:spTgt spid="6">
                                            <p:bg/>
                                          </p:spTgt>
                                        </p:tgtEl>
                                      </p:cBhvr>
                                    </p:animEffect>
                                    <p:anim calcmode="lin" valueType="num">
                                      <p:cBhvr>
                                        <p:cTn id="48" dur="1000" fill="hold"/>
                                        <p:tgtEl>
                                          <p:spTgt spid="6">
                                            <p:bg/>
                                          </p:spTgt>
                                        </p:tgtEl>
                                        <p:attrNameLst>
                                          <p:attrName>ppt_x</p:attrName>
                                        </p:attrNameLst>
                                      </p:cBhvr>
                                      <p:tavLst>
                                        <p:tav tm="0">
                                          <p:val>
                                            <p:strVal val="#ppt_x"/>
                                          </p:val>
                                        </p:tav>
                                        <p:tav tm="100000">
                                          <p:val>
                                            <p:strVal val="#ppt_x"/>
                                          </p:val>
                                        </p:tav>
                                      </p:tavLst>
                                    </p:anim>
                                    <p:anim calcmode="lin" valueType="num">
                                      <p:cBhvr>
                                        <p:cTn id="4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1000"/>
                                        <p:tgtEl>
                                          <p:spTgt spid="6">
                                            <p:txEl>
                                              <p:pRg st="0" end="0"/>
                                            </p:txEl>
                                          </p:spTgt>
                                        </p:tgtEl>
                                      </p:cBhvr>
                                    </p:animEffect>
                                    <p:anim calcmode="lin" valueType="num">
                                      <p:cBhvr>
                                        <p:cTn id="5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61" dur="5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66" dur="500"/>
                                        <p:tgtEl>
                                          <p:spTgt spid="8">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1" dur="500"/>
                                        <p:tgtEl>
                                          <p:spTgt spid="8">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randombar(horizontal)">
                                      <p:cBhvr>
                                        <p:cTn id="7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build="p" animBg="1"/>
      <p:bldP spid="7" grpId="0" build="p"/>
      <p:bldP spid="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794048" y="908720"/>
            <a:ext cx="7128792" cy="1512168"/>
          </a:xfrm>
          <a:prstGeom prst="roundRect">
            <a:avLst/>
          </a:prstGeom>
          <a:solidFill>
            <a:srgbClr val="660066"/>
          </a:solidFill>
          <a:ln w="57150">
            <a:solidFill>
              <a:srgbClr val="BA97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أي من الأعداد التالية هو </a:t>
            </a:r>
            <a:r>
              <a:rPr lang="ar-SA" sz="2400" b="1" u="sng" dirty="0" smtClean="0">
                <a:solidFill>
                  <a:srgbClr val="FFFF00"/>
                </a:solidFill>
              </a:rPr>
              <a:t>العدد الأوسط </a:t>
            </a:r>
            <a:r>
              <a:rPr lang="ar-SA" sz="2400" b="1" dirty="0" smtClean="0">
                <a:solidFill>
                  <a:srgbClr val="FFFF00"/>
                </a:solidFill>
              </a:rPr>
              <a:t>؟</a:t>
            </a:r>
          </a:p>
          <a:p>
            <a:pPr algn="ctr"/>
            <a:r>
              <a:rPr lang="ar-SA" sz="2400" b="1" dirty="0" smtClean="0">
                <a:solidFill>
                  <a:schemeClr val="bg1"/>
                </a:solidFill>
                <a:effectLst>
                  <a:outerShdw blurRad="38100" dist="38100" dir="2700000" algn="tl">
                    <a:srgbClr val="000000">
                      <a:alpha val="43137"/>
                    </a:srgbClr>
                  </a:outerShdw>
                </a:effectLst>
              </a:rPr>
              <a:t>2, 4,10, 6, 8,1, 5</a:t>
            </a:r>
            <a:endParaRPr lang="ar-SA" sz="2400" b="1" dirty="0">
              <a:solidFill>
                <a:schemeClr val="bg1"/>
              </a:solidFill>
              <a:effectLst>
                <a:outerShdw blurRad="38100" dist="38100" dir="2700000" algn="tl">
                  <a:srgbClr val="000000">
                    <a:alpha val="43137"/>
                  </a:srgbClr>
                </a:outerShdw>
              </a:effectLst>
            </a:endParaRPr>
          </a:p>
        </p:txBody>
      </p:sp>
      <p:sp>
        <p:nvSpPr>
          <p:cNvPr id="5" name="مستطيل مستدير الزوايا 4"/>
          <p:cNvSpPr/>
          <p:nvPr/>
        </p:nvSpPr>
        <p:spPr>
          <a:xfrm>
            <a:off x="829072" y="3140968"/>
            <a:ext cx="7128792" cy="1512168"/>
          </a:xfrm>
          <a:prstGeom prst="roundRect">
            <a:avLst/>
          </a:prstGeom>
          <a:solidFill>
            <a:srgbClr val="9E1E73"/>
          </a:solidFill>
          <a:ln w="57150">
            <a:solidFill>
              <a:srgbClr val="BA97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نعيد ترتيب الأعداد تصاعدياً أو تنازلياً </a:t>
            </a:r>
          </a:p>
          <a:p>
            <a:pPr algn="ctr"/>
            <a:r>
              <a:rPr lang="ar-SA" sz="2400" b="1" dirty="0">
                <a:solidFill>
                  <a:schemeClr val="bg1"/>
                </a:solidFill>
                <a:effectLst>
                  <a:outerShdw blurRad="38100" dist="38100" dir="2700000" algn="tl">
                    <a:srgbClr val="000000">
                      <a:alpha val="43137"/>
                    </a:srgbClr>
                  </a:outerShdw>
                </a:effectLst>
              </a:rPr>
              <a:t>1, 2, 4 , 5 , 6 , 8 , 10</a:t>
            </a:r>
          </a:p>
        </p:txBody>
      </p:sp>
      <p:sp>
        <p:nvSpPr>
          <p:cNvPr id="6" name="شكل بيضاوي 5"/>
          <p:cNvSpPr/>
          <p:nvPr/>
        </p:nvSpPr>
        <p:spPr>
          <a:xfrm>
            <a:off x="4288160" y="3865240"/>
            <a:ext cx="544066" cy="48136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وسيلة شرح بيضاوية 6"/>
          <p:cNvSpPr/>
          <p:nvPr/>
        </p:nvSpPr>
        <p:spPr>
          <a:xfrm>
            <a:off x="1187624" y="5455096"/>
            <a:ext cx="2940521" cy="1296144"/>
          </a:xfrm>
          <a:prstGeom prst="wedgeEllipseCallout">
            <a:avLst>
              <a:gd name="adj1" fmla="val 56329"/>
              <a:gd name="adj2" fmla="val -149873"/>
            </a:avLst>
          </a:prstGeom>
          <a:solidFill>
            <a:srgbClr val="FFCCCC"/>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660066"/>
                </a:solidFill>
              </a:rPr>
              <a:t>يسمى الوسيط</a:t>
            </a:r>
            <a:endParaRPr lang="ar-SA" sz="2800" b="1" dirty="0">
              <a:solidFill>
                <a:srgbClr val="660066"/>
              </a:solidFill>
            </a:endParaRPr>
          </a:p>
        </p:txBody>
      </p:sp>
    </p:spTree>
    <p:extLst>
      <p:ext uri="{BB962C8B-B14F-4D97-AF65-F5344CB8AC3E}">
        <p14:creationId xmlns:p14="http://schemas.microsoft.com/office/powerpoint/2010/main" val="247655689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randombar(horizont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794048" y="908720"/>
            <a:ext cx="7128792" cy="1512168"/>
          </a:xfrm>
          <a:prstGeom prst="roundRect">
            <a:avLst/>
          </a:prstGeom>
          <a:solidFill>
            <a:srgbClr val="660066"/>
          </a:solidFill>
          <a:ln w="57150">
            <a:solidFill>
              <a:srgbClr val="BA97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أي من الأعداد التالية هو </a:t>
            </a:r>
            <a:r>
              <a:rPr lang="ar-SA" sz="2400" b="1" u="sng" dirty="0" smtClean="0">
                <a:solidFill>
                  <a:srgbClr val="FFFF00"/>
                </a:solidFill>
              </a:rPr>
              <a:t>العدد الأوسط </a:t>
            </a:r>
            <a:r>
              <a:rPr lang="ar-SA" sz="2400" b="1" dirty="0" smtClean="0">
                <a:solidFill>
                  <a:srgbClr val="FFFF00"/>
                </a:solidFill>
              </a:rPr>
              <a:t>؟</a:t>
            </a:r>
          </a:p>
          <a:p>
            <a:pPr algn="ctr"/>
            <a:r>
              <a:rPr lang="ar-SA" sz="2400" b="1" dirty="0" smtClean="0">
                <a:solidFill>
                  <a:schemeClr val="bg1"/>
                </a:solidFill>
                <a:effectLst>
                  <a:outerShdw blurRad="38100" dist="38100" dir="2700000" algn="tl">
                    <a:srgbClr val="000000">
                      <a:alpha val="43137"/>
                    </a:srgbClr>
                  </a:outerShdw>
                </a:effectLst>
              </a:rPr>
              <a:t>2, 4,10, 8,2, 5</a:t>
            </a:r>
            <a:endParaRPr lang="ar-SA" sz="2400" b="1" dirty="0">
              <a:solidFill>
                <a:schemeClr val="bg1"/>
              </a:solidFill>
              <a:effectLst>
                <a:outerShdw blurRad="38100" dist="38100" dir="2700000" algn="tl">
                  <a:srgbClr val="000000">
                    <a:alpha val="43137"/>
                  </a:srgbClr>
                </a:outerShdw>
              </a:effectLst>
            </a:endParaRPr>
          </a:p>
        </p:txBody>
      </p:sp>
      <p:sp>
        <p:nvSpPr>
          <p:cNvPr id="5" name="مستطيل مستدير الزوايا 4"/>
          <p:cNvSpPr/>
          <p:nvPr/>
        </p:nvSpPr>
        <p:spPr>
          <a:xfrm>
            <a:off x="829072" y="3140968"/>
            <a:ext cx="7128792" cy="1512168"/>
          </a:xfrm>
          <a:prstGeom prst="roundRect">
            <a:avLst/>
          </a:prstGeom>
          <a:solidFill>
            <a:srgbClr val="9E1E73"/>
          </a:solidFill>
          <a:ln w="57150">
            <a:solidFill>
              <a:srgbClr val="BA97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rPr>
              <a:t>نعيد ترتيب الأعداد تصاعدياً أو تنازلياً </a:t>
            </a:r>
          </a:p>
          <a:p>
            <a:pPr algn="ctr"/>
            <a:r>
              <a:rPr lang="ar-SA" sz="2400" b="1" dirty="0" smtClean="0">
                <a:solidFill>
                  <a:schemeClr val="bg1"/>
                </a:solidFill>
                <a:effectLst>
                  <a:outerShdw blurRad="38100" dist="38100" dir="2700000" algn="tl">
                    <a:srgbClr val="000000">
                      <a:alpha val="43137"/>
                    </a:srgbClr>
                  </a:outerShdw>
                </a:effectLst>
              </a:rPr>
              <a:t>2, 2, 4 , 5 , 8 , 10</a:t>
            </a:r>
            <a:endParaRPr lang="ar-SA" sz="2400" b="1" dirty="0">
              <a:solidFill>
                <a:schemeClr val="bg1"/>
              </a:solidFill>
              <a:effectLst>
                <a:outerShdw blurRad="38100" dist="38100" dir="2700000" algn="tl">
                  <a:srgbClr val="000000">
                    <a:alpha val="43137"/>
                  </a:srgbClr>
                </a:outerShdw>
              </a:effectLst>
            </a:endParaRPr>
          </a:p>
        </p:txBody>
      </p:sp>
      <p:sp>
        <p:nvSpPr>
          <p:cNvPr id="6" name="شكل بيضاوي 5"/>
          <p:cNvSpPr/>
          <p:nvPr/>
        </p:nvSpPr>
        <p:spPr>
          <a:xfrm>
            <a:off x="4067944" y="3846252"/>
            <a:ext cx="936104" cy="48136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7" name="وسيلة شرح بيضاوية 6"/>
              <p:cNvSpPr/>
              <p:nvPr/>
            </p:nvSpPr>
            <p:spPr>
              <a:xfrm>
                <a:off x="971600" y="5229200"/>
                <a:ext cx="3391781" cy="1440160"/>
              </a:xfrm>
              <a:prstGeom prst="wedgeEllipseCallout">
                <a:avLst>
                  <a:gd name="adj1" fmla="val 48612"/>
                  <a:gd name="adj2" fmla="val -115456"/>
                </a:avLst>
              </a:prstGeom>
              <a:solidFill>
                <a:srgbClr val="FFCCCC"/>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660066"/>
                    </a:solidFill>
                  </a:rPr>
                  <a:t>نأخذ الوسط الحسابي للعددين</a:t>
                </a:r>
              </a:p>
              <a:p>
                <a:pPr algn="ctr"/>
                <a14:m>
                  <m:oMathPara xmlns:m="http://schemas.openxmlformats.org/officeDocument/2006/math">
                    <m:oMathParaPr>
                      <m:jc m:val="centerGroup"/>
                    </m:oMathParaPr>
                    <m:oMath xmlns:m="http://schemas.openxmlformats.org/officeDocument/2006/math">
                      <m:f>
                        <m:fPr>
                          <m:ctrlPr>
                            <a:rPr lang="ar-SA" sz="2000" b="1" i="1" smtClean="0">
                              <a:solidFill>
                                <a:srgbClr val="660066"/>
                              </a:solidFill>
                              <a:latin typeface="Cambria Math" panose="02040503050406030204" pitchFamily="18" charset="0"/>
                            </a:rPr>
                          </m:ctrlPr>
                        </m:fPr>
                        <m:num>
                          <m:r>
                            <a:rPr lang="en-US" sz="2000" b="1" i="1" smtClean="0">
                              <a:solidFill>
                                <a:srgbClr val="660066"/>
                              </a:solidFill>
                              <a:latin typeface="Cambria Math"/>
                            </a:rPr>
                            <m:t>𝟒</m:t>
                          </m:r>
                          <m:r>
                            <a:rPr lang="en-US" sz="2000" b="1" i="1" smtClean="0">
                              <a:solidFill>
                                <a:srgbClr val="660066"/>
                              </a:solidFill>
                              <a:latin typeface="Cambria Math"/>
                            </a:rPr>
                            <m:t>+</m:t>
                          </m:r>
                          <m:r>
                            <a:rPr lang="en-US" sz="2000" b="1" i="1" smtClean="0">
                              <a:solidFill>
                                <a:srgbClr val="660066"/>
                              </a:solidFill>
                              <a:latin typeface="Cambria Math"/>
                            </a:rPr>
                            <m:t>𝟓</m:t>
                          </m:r>
                        </m:num>
                        <m:den>
                          <m:r>
                            <a:rPr lang="ar-SA" sz="2000" b="1" i="1" smtClean="0">
                              <a:solidFill>
                                <a:srgbClr val="660066"/>
                              </a:solidFill>
                              <a:latin typeface="Cambria Math"/>
                            </a:rPr>
                            <m:t>𝟐</m:t>
                          </m:r>
                        </m:den>
                      </m:f>
                      <m:r>
                        <a:rPr lang="ar-SA" sz="2000" b="1" i="1" smtClean="0">
                          <a:solidFill>
                            <a:srgbClr val="660066"/>
                          </a:solidFill>
                          <a:latin typeface="Cambria Math"/>
                        </a:rPr>
                        <m:t>=</m:t>
                      </m:r>
                      <m:r>
                        <a:rPr lang="en-US" sz="2000" b="1" i="1" smtClean="0">
                          <a:solidFill>
                            <a:srgbClr val="660066"/>
                          </a:solidFill>
                          <a:latin typeface="Cambria Math"/>
                        </a:rPr>
                        <m:t>𝟒</m:t>
                      </m:r>
                      <m:r>
                        <a:rPr lang="en-US" sz="2000" b="1" i="1" smtClean="0">
                          <a:solidFill>
                            <a:srgbClr val="660066"/>
                          </a:solidFill>
                          <a:latin typeface="Cambria Math"/>
                        </a:rPr>
                        <m:t>.</m:t>
                      </m:r>
                      <m:r>
                        <a:rPr lang="en-US" sz="2000" b="1" i="1" smtClean="0">
                          <a:solidFill>
                            <a:srgbClr val="660066"/>
                          </a:solidFill>
                          <a:latin typeface="Cambria Math"/>
                        </a:rPr>
                        <m:t>𝟓</m:t>
                      </m:r>
                    </m:oMath>
                  </m:oMathPara>
                </a14:m>
                <a:endParaRPr lang="ar-SA" sz="2000" b="1" dirty="0">
                  <a:solidFill>
                    <a:srgbClr val="660066"/>
                  </a:solidFill>
                </a:endParaRPr>
              </a:p>
            </p:txBody>
          </p:sp>
        </mc:Choice>
        <mc:Fallback xmlns="">
          <p:sp>
            <p:nvSpPr>
              <p:cNvPr id="7" name="وسيلة شرح بيضاوية 6"/>
              <p:cNvSpPr>
                <a:spLocks noRot="1" noChangeAspect="1" noMove="1" noResize="1" noEditPoints="1" noAdjustHandles="1" noChangeArrowheads="1" noChangeShapeType="1" noTextEdit="1"/>
              </p:cNvSpPr>
              <p:nvPr/>
            </p:nvSpPr>
            <p:spPr>
              <a:xfrm>
                <a:off x="971600" y="5229200"/>
                <a:ext cx="3391781" cy="1440160"/>
              </a:xfrm>
              <a:prstGeom prst="wedgeEllipseCallout">
                <a:avLst>
                  <a:gd name="adj1" fmla="val 48612"/>
                  <a:gd name="adj2" fmla="val -115456"/>
                </a:avLst>
              </a:prstGeom>
              <a:blipFill rotWithShape="0">
                <a:blip r:embed="rId2"/>
                <a:stretch>
                  <a:fillRect/>
                </a:stretch>
              </a:blipFill>
              <a:ln w="76200">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21601460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randombar(horizont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A614C7F-024F-4808-8DDA-CC55D0356AD7}" type="slidenum">
              <a:rPr lang="ar-SA" altLang="en-US" smtClean="0">
                <a:solidFill>
                  <a:prstClr val="black">
                    <a:tint val="75000"/>
                  </a:prstClr>
                </a:solidFill>
              </a:rPr>
              <a:pPr>
                <a:defRPr/>
              </a:pPr>
              <a:t>8</a:t>
            </a:fld>
            <a:endParaRPr lang="en-US" altLang="en-US">
              <a:solidFill>
                <a:prstClr val="black">
                  <a:tint val="75000"/>
                </a:prstClr>
              </a:solidFill>
            </a:endParaRPr>
          </a:p>
        </p:txBody>
      </p:sp>
      <p:sp>
        <p:nvSpPr>
          <p:cNvPr id="4" name="TextBox 3"/>
          <p:cNvSpPr txBox="1"/>
          <p:nvPr/>
        </p:nvSpPr>
        <p:spPr>
          <a:xfrm>
            <a:off x="4525768" y="1214754"/>
            <a:ext cx="688009" cy="369332"/>
          </a:xfrm>
          <a:prstGeom prst="rect">
            <a:avLst/>
          </a:prstGeom>
          <a:noFill/>
        </p:spPr>
        <p:txBody>
          <a:bodyPr wrap="none" rtlCol="0">
            <a:spAutoFit/>
          </a:bodyPr>
          <a:lstStyle/>
          <a:p>
            <a:pPr algn="l" rtl="0" fontAlgn="auto">
              <a:spcBef>
                <a:spcPts val="0"/>
              </a:spcBef>
              <a:spcAft>
                <a:spcPts val="0"/>
              </a:spcAft>
            </a:pPr>
            <a:r>
              <a:rPr lang="ar-SA" dirty="0">
                <a:solidFill>
                  <a:prstClr val="black"/>
                </a:solidFill>
                <a:latin typeface="Calibri" panose="020F0502020204030204"/>
              </a:rPr>
              <a:t>المتغير</a:t>
            </a:r>
            <a:endParaRPr lang="en-US" dirty="0">
              <a:solidFill>
                <a:prstClr val="black"/>
              </a:solidFill>
              <a:latin typeface="Calibri" panose="020F0502020204030204"/>
            </a:endParaRPr>
          </a:p>
        </p:txBody>
      </p:sp>
      <p:cxnSp>
        <p:nvCxnSpPr>
          <p:cNvPr id="6" name="Straight Arrow Connector 5"/>
          <p:cNvCxnSpPr/>
          <p:nvPr/>
        </p:nvCxnSpPr>
        <p:spPr bwMode="auto">
          <a:xfrm>
            <a:off x="4842030" y="1592796"/>
            <a:ext cx="756084" cy="3780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Rectangle 6"/>
          <p:cNvSpPr/>
          <p:nvPr/>
        </p:nvSpPr>
        <p:spPr bwMode="auto">
          <a:xfrm>
            <a:off x="1979712" y="2052192"/>
            <a:ext cx="2214246" cy="8367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algn="l" rtl="0" fontAlgn="auto">
              <a:spcBef>
                <a:spcPts val="0"/>
              </a:spcBef>
              <a:spcAft>
                <a:spcPts val="0"/>
              </a:spcAft>
            </a:pPr>
            <a:r>
              <a:rPr lang="ar-SA" dirty="0">
                <a:solidFill>
                  <a:srgbClr val="0066FF"/>
                </a:solidFill>
                <a:latin typeface="Arial" charset="0"/>
              </a:rPr>
              <a:t>المتغير الكمي </a:t>
            </a:r>
          </a:p>
          <a:p>
            <a:pPr algn="l" rtl="0" fontAlgn="auto">
              <a:spcBef>
                <a:spcPts val="0"/>
              </a:spcBef>
              <a:spcAft>
                <a:spcPts val="0"/>
              </a:spcAft>
            </a:pPr>
            <a:r>
              <a:rPr lang="ar-SA" dirty="0">
                <a:solidFill>
                  <a:prstClr val="black"/>
                </a:solidFill>
                <a:latin typeface="Arial" charset="0"/>
              </a:rPr>
              <a:t>(الصفة او الخاصية التي يمكن قياسها عدديا)</a:t>
            </a:r>
          </a:p>
          <a:p>
            <a:pPr algn="l" rtl="0" fontAlgn="auto">
              <a:spcBef>
                <a:spcPts val="0"/>
              </a:spcBef>
              <a:spcAft>
                <a:spcPts val="0"/>
              </a:spcAft>
            </a:pPr>
            <a:endParaRPr lang="en-US" dirty="0">
              <a:solidFill>
                <a:prstClr val="black"/>
              </a:solidFill>
              <a:latin typeface="Arial" charset="0"/>
              <a:cs typeface="Arial" charset="0"/>
            </a:endParaRPr>
          </a:p>
          <a:p>
            <a:endParaRPr lang="en-US" dirty="0">
              <a:solidFill>
                <a:prstClr val="black"/>
              </a:solidFill>
              <a:latin typeface="Arial" charset="0"/>
              <a:cs typeface="Arial" charset="0"/>
            </a:endParaRPr>
          </a:p>
        </p:txBody>
      </p:sp>
      <p:sp>
        <p:nvSpPr>
          <p:cNvPr id="8" name="Rectangle 7"/>
          <p:cNvSpPr/>
          <p:nvPr/>
        </p:nvSpPr>
        <p:spPr bwMode="auto">
          <a:xfrm>
            <a:off x="4783773" y="2052192"/>
            <a:ext cx="2056480" cy="8367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r>
              <a:rPr lang="ar-SA" dirty="0">
                <a:solidFill>
                  <a:srgbClr val="0066FF"/>
                </a:solidFill>
                <a:latin typeface="Arial" charset="0"/>
              </a:rPr>
              <a:t>المتغير الوصفي(النوعي) </a:t>
            </a:r>
          </a:p>
          <a:p>
            <a:r>
              <a:rPr lang="ar-SA" dirty="0">
                <a:solidFill>
                  <a:prstClr val="black"/>
                </a:solidFill>
                <a:latin typeface="Arial" charset="0"/>
              </a:rPr>
              <a:t>(الصفة او الخاصية للعناصر التي لا تأخذ قيمة عددية)</a:t>
            </a:r>
          </a:p>
          <a:p>
            <a:r>
              <a:rPr lang="ar-SA" dirty="0">
                <a:solidFill>
                  <a:prstClr val="black"/>
                </a:solidFill>
                <a:latin typeface="Arial" charset="0"/>
              </a:rPr>
              <a:t>مثل النوع-فصيلة الدم- الخ</a:t>
            </a:r>
            <a:endParaRPr lang="en-US" dirty="0">
              <a:solidFill>
                <a:prstClr val="black"/>
              </a:solidFill>
              <a:latin typeface="Arial" charset="0"/>
              <a:cs typeface="Arial" charset="0"/>
            </a:endParaRPr>
          </a:p>
        </p:txBody>
      </p:sp>
      <p:cxnSp>
        <p:nvCxnSpPr>
          <p:cNvPr id="11" name="Straight Arrow Connector 10"/>
          <p:cNvCxnSpPr/>
          <p:nvPr/>
        </p:nvCxnSpPr>
        <p:spPr bwMode="auto">
          <a:xfrm flipH="1">
            <a:off x="4036615" y="1592796"/>
            <a:ext cx="747158" cy="4187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a:stCxn id="7" idx="2"/>
          </p:cNvCxnSpPr>
          <p:nvPr/>
        </p:nvCxnSpPr>
        <p:spPr bwMode="auto">
          <a:xfrm>
            <a:off x="3086835" y="2888940"/>
            <a:ext cx="837093" cy="5940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a:stCxn id="7" idx="2"/>
          </p:cNvCxnSpPr>
          <p:nvPr/>
        </p:nvCxnSpPr>
        <p:spPr bwMode="auto">
          <a:xfrm flipH="1">
            <a:off x="2465766" y="2888940"/>
            <a:ext cx="621069" cy="5940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p:cNvSpPr/>
          <p:nvPr/>
        </p:nvSpPr>
        <p:spPr bwMode="auto">
          <a:xfrm>
            <a:off x="3815916" y="3591018"/>
            <a:ext cx="1566174" cy="9721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r>
              <a:rPr lang="ar-SA" dirty="0">
                <a:solidFill>
                  <a:srgbClr val="0066FF"/>
                </a:solidFill>
                <a:latin typeface="Arial" charset="0"/>
              </a:rPr>
              <a:t>متغير كمي متصل</a:t>
            </a:r>
          </a:p>
          <a:p>
            <a:r>
              <a:rPr lang="ar-SA" dirty="0">
                <a:solidFill>
                  <a:prstClr val="black"/>
                </a:solidFill>
                <a:latin typeface="Arial" charset="0"/>
              </a:rPr>
              <a:t>حيث يأخذ المتغير قيمة عددية خلال مدى معين</a:t>
            </a:r>
            <a:endParaRPr lang="en-US" dirty="0">
              <a:solidFill>
                <a:prstClr val="black"/>
              </a:solidFill>
              <a:latin typeface="Arial" charset="0"/>
              <a:cs typeface="Arial" charset="0"/>
            </a:endParaRPr>
          </a:p>
        </p:txBody>
      </p:sp>
      <p:sp>
        <p:nvSpPr>
          <p:cNvPr id="19" name="Rectangle 18"/>
          <p:cNvSpPr/>
          <p:nvPr/>
        </p:nvSpPr>
        <p:spPr bwMode="auto">
          <a:xfrm>
            <a:off x="1219976" y="3591018"/>
            <a:ext cx="1566174" cy="97210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r>
              <a:rPr lang="ar-SA" dirty="0">
                <a:solidFill>
                  <a:srgbClr val="0066FF"/>
                </a:solidFill>
                <a:latin typeface="Arial" charset="0"/>
              </a:rPr>
              <a:t>متغير كمي منفصل</a:t>
            </a:r>
          </a:p>
          <a:p>
            <a:r>
              <a:rPr lang="ar-SA" dirty="0">
                <a:solidFill>
                  <a:prstClr val="black"/>
                </a:solidFill>
                <a:latin typeface="Arial" charset="0"/>
              </a:rPr>
              <a:t>والتي تنتج من العد(عدد الأبناء)</a:t>
            </a: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79206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الوسيط</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mc:AlternateContent xmlns:mc="http://schemas.openxmlformats.org/markup-compatibility/2006" xmlns:a14="http://schemas.microsoft.com/office/drawing/2010/main">
        <mc:Choice Requires="a14">
          <p:sp>
            <p:nvSpPr>
              <p:cNvPr id="5" name="مجسم مشطوف الحواف 4"/>
              <p:cNvSpPr/>
              <p:nvPr/>
            </p:nvSpPr>
            <p:spPr>
              <a:xfrm>
                <a:off x="1079612" y="2060848"/>
                <a:ext cx="6840760" cy="2952328"/>
              </a:xfrm>
              <a:prstGeom prst="bevel">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rPr>
                  <a:t>القيمة العددية التي تقسم البيانات إلى قسمين متساويين بعد ترتيبها تصاعدياً أو تنازلياً.</a:t>
                </a:r>
              </a:p>
              <a:p>
                <a:pPr algn="ctr"/>
                <a:r>
                  <a:rPr lang="ar-SA" sz="2400" b="1" dirty="0" smtClean="0">
                    <a:solidFill>
                      <a:schemeClr val="bg1"/>
                    </a:solidFill>
                    <a:effectLst>
                      <a:outerShdw blurRad="38100" dist="38100" dir="2700000" algn="tl">
                        <a:srgbClr val="000000">
                          <a:alpha val="43137"/>
                        </a:srgbClr>
                      </a:outerShdw>
                    </a:effectLst>
                  </a:rPr>
                  <a:t>يرمز للوسيط بالرمز   </a:t>
                </a:r>
                <a14:m>
                  <m:oMath xmlns:m="http://schemas.openxmlformats.org/officeDocument/2006/math">
                    <m:r>
                      <a:rPr lang="en-US" sz="2400" b="1" i="1" smtClean="0">
                        <a:solidFill>
                          <a:srgbClr val="FF0000"/>
                        </a:solidFill>
                        <a:effectLst/>
                        <a:latin typeface="Cambria Math"/>
                        <a:ea typeface="Cambria Math"/>
                      </a:rPr>
                      <m:t>𝒎</m:t>
                    </m:r>
                  </m:oMath>
                </a14:m>
                <a:endParaRPr lang="ar-SA" sz="2400" b="1" dirty="0">
                  <a:solidFill>
                    <a:schemeClr val="bg1"/>
                  </a:solidFill>
                  <a:effectLst>
                    <a:outerShdw blurRad="38100" dist="38100" dir="2700000" algn="tl">
                      <a:srgbClr val="000000">
                        <a:alpha val="43137"/>
                      </a:srgbClr>
                    </a:outerShdw>
                  </a:effectLst>
                </a:endParaRPr>
              </a:p>
            </p:txBody>
          </p:sp>
        </mc:Choice>
        <mc:Fallback xmlns="">
          <p:sp>
            <p:nvSpPr>
              <p:cNvPr id="5" name="مجسم مشطوف الحواف 4"/>
              <p:cNvSpPr>
                <a:spLocks noRot="1" noChangeAspect="1" noMove="1" noResize="1" noEditPoints="1" noAdjustHandles="1" noChangeArrowheads="1" noChangeShapeType="1" noTextEdit="1"/>
              </p:cNvSpPr>
              <p:nvPr/>
            </p:nvSpPr>
            <p:spPr>
              <a:xfrm>
                <a:off x="1079612" y="2060848"/>
                <a:ext cx="6840760" cy="2952328"/>
              </a:xfrm>
              <a:prstGeom prst="bevel">
                <a:avLst/>
              </a:prstGeom>
              <a:blipFill rotWithShape="0">
                <a:blip r:embed="rId2"/>
                <a:stretch>
                  <a:fillRect/>
                </a:stretch>
              </a:blipFill>
            </p:spPr>
            <p:txBody>
              <a:bodyPr/>
              <a:lstStyle/>
              <a:p>
                <a:r>
                  <a:rPr lang="en-US">
                    <a:noFill/>
                  </a:rPr>
                  <a:t> </a:t>
                </a:r>
              </a:p>
            </p:txBody>
          </p:sp>
        </mc:Fallback>
      </mc:AlternateContent>
      <p:sp>
        <p:nvSpPr>
          <p:cNvPr id="2" name="وسيلة شرح بيضاوية 1"/>
          <p:cNvSpPr/>
          <p:nvPr/>
        </p:nvSpPr>
        <p:spPr>
          <a:xfrm>
            <a:off x="395536" y="4653136"/>
            <a:ext cx="2952328" cy="2016224"/>
          </a:xfrm>
          <a:prstGeom prst="wedgeEllipseCallout">
            <a:avLst>
              <a:gd name="adj1" fmla="val 72084"/>
              <a:gd name="adj2" fmla="val -59341"/>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1">
                    <a:lumMod val="50000"/>
                  </a:schemeClr>
                </a:solidFill>
              </a:rPr>
              <a:t>يسمى الوسيط مقياس الموقع</a:t>
            </a:r>
            <a:endParaRPr lang="ar-SA" sz="2000" b="1" dirty="0">
              <a:solidFill>
                <a:schemeClr val="accent1">
                  <a:lumMod val="50000"/>
                </a:schemeClr>
              </a:solidFill>
            </a:endParaRPr>
          </a:p>
        </p:txBody>
      </p:sp>
    </p:spTree>
    <p:extLst>
      <p:ext uri="{BB962C8B-B14F-4D97-AF65-F5344CB8AC3E}">
        <p14:creationId xmlns:p14="http://schemas.microsoft.com/office/powerpoint/2010/main" val="368693580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anim calcmode="lin" valueType="num">
                                      <p:cBhvr>
                                        <p:cTn id="14" dur="1000" fill="hold"/>
                                        <p:tgtEl>
                                          <p:spTgt spid="5">
                                            <p:bg/>
                                          </p:spTgt>
                                        </p:tgtEl>
                                        <p:attrNameLst>
                                          <p:attrName>ppt_x</p:attrName>
                                        </p:attrNameLst>
                                      </p:cBhvr>
                                      <p:tavLst>
                                        <p:tav tm="0">
                                          <p:val>
                                            <p:strVal val="#ppt_x"/>
                                          </p:val>
                                        </p:tav>
                                        <p:tav tm="100000">
                                          <p:val>
                                            <p:strVal val="#ppt_x"/>
                                          </p:val>
                                        </p:tav>
                                      </p:tavLst>
                                    </p:anim>
                                    <p:anim calcmode="lin" valueType="num">
                                      <p:cBhvr>
                                        <p:cTn id="1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الوسيط</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مربع نص 2"/>
          <p:cNvSpPr txBox="1"/>
          <p:nvPr/>
        </p:nvSpPr>
        <p:spPr>
          <a:xfrm>
            <a:off x="2445682" y="1743199"/>
            <a:ext cx="4108619" cy="461665"/>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SA" sz="2400" b="1" dirty="0" smtClean="0"/>
              <a:t>البيانات الغير مبوبة</a:t>
            </a:r>
            <a:endParaRPr lang="ar-SA" sz="2400" b="1" dirty="0"/>
          </a:p>
        </p:txBody>
      </p:sp>
      <mc:AlternateContent xmlns:mc="http://schemas.openxmlformats.org/markup-compatibility/2006" xmlns:a14="http://schemas.microsoft.com/office/drawing/2010/main">
        <mc:Choice Requires="a14">
          <p:sp>
            <p:nvSpPr>
              <p:cNvPr id="4" name="مستطيل مستدير الزوايا 3"/>
              <p:cNvSpPr/>
              <p:nvPr/>
            </p:nvSpPr>
            <p:spPr>
              <a:xfrm>
                <a:off x="827584" y="2780928"/>
                <a:ext cx="7344816" cy="3456384"/>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accent1">
                        <a:lumMod val="50000"/>
                      </a:schemeClr>
                    </a:solidFill>
                  </a:rPr>
                  <a:t>إذا كانت </a:t>
                </a:r>
                <a14:m>
                  <m:oMath xmlns:m="http://schemas.openxmlformats.org/officeDocument/2006/math">
                    <m:sSub>
                      <m:sSubPr>
                        <m:ctrlPr>
                          <a:rPr lang="ar-SA"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a:rPr>
                          <m:t>𝒙</m:t>
                        </m:r>
                      </m:e>
                      <m:sub>
                        <m:r>
                          <a:rPr lang="ar-SA" b="1" i="1">
                            <a:solidFill>
                              <a:schemeClr val="accent1">
                                <a:lumMod val="50000"/>
                              </a:schemeClr>
                            </a:solidFill>
                            <a:latin typeface="Cambria Math"/>
                          </a:rPr>
                          <m:t>𝟏</m:t>
                        </m:r>
                      </m:sub>
                    </m:sSub>
                    <m:r>
                      <a:rPr lang="en-US" b="1" i="1">
                        <a:solidFill>
                          <a:schemeClr val="accent1">
                            <a:lumMod val="50000"/>
                          </a:schemeClr>
                        </a:solidFill>
                        <a:latin typeface="Cambria Math"/>
                      </a:rPr>
                      <m:t>,</m:t>
                    </m:r>
                    <m:sSub>
                      <m:sSubPr>
                        <m:ctrlPr>
                          <a:rPr lang="ar-SA"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a:rPr>
                          <m:t>𝒙</m:t>
                        </m:r>
                      </m:e>
                      <m:sub>
                        <m:r>
                          <a:rPr lang="en-US" b="1" i="1">
                            <a:solidFill>
                              <a:schemeClr val="accent1">
                                <a:lumMod val="50000"/>
                              </a:schemeClr>
                            </a:solidFill>
                            <a:latin typeface="Cambria Math"/>
                          </a:rPr>
                          <m:t>𝟐</m:t>
                        </m:r>
                      </m:sub>
                    </m:sSub>
                    <m:r>
                      <a:rPr lang="en-US" b="1" i="1">
                        <a:solidFill>
                          <a:schemeClr val="accent1">
                            <a:lumMod val="50000"/>
                          </a:schemeClr>
                        </a:solidFill>
                        <a:latin typeface="Cambria Math"/>
                      </a:rPr>
                      <m:t>,….</m:t>
                    </m:r>
                    <m:sSub>
                      <m:sSubPr>
                        <m:ctrlPr>
                          <a:rPr lang="ar-SA"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a:rPr>
                          <m:t>𝒙</m:t>
                        </m:r>
                      </m:e>
                      <m:sub>
                        <m:r>
                          <a:rPr lang="en-US" b="1" i="1" smtClean="0">
                            <a:solidFill>
                              <a:schemeClr val="accent1">
                                <a:lumMod val="50000"/>
                              </a:schemeClr>
                            </a:solidFill>
                            <a:latin typeface="Cambria Math"/>
                          </a:rPr>
                          <m:t>𝒏</m:t>
                        </m:r>
                      </m:sub>
                    </m:sSub>
                  </m:oMath>
                </a14:m>
                <a:r>
                  <a:rPr lang="ar-SA" b="1" dirty="0" smtClean="0">
                    <a:solidFill>
                      <a:schemeClr val="accent1">
                        <a:lumMod val="50000"/>
                      </a:schemeClr>
                    </a:solidFill>
                  </a:rPr>
                  <a:t>   تمثل </a:t>
                </a:r>
                <a:r>
                  <a:rPr lang="ar-SA" b="1" dirty="0">
                    <a:solidFill>
                      <a:schemeClr val="accent1">
                        <a:lumMod val="50000"/>
                      </a:schemeClr>
                    </a:solidFill>
                  </a:rPr>
                  <a:t>بيانات عينة من </a:t>
                </a:r>
                <a:r>
                  <a:rPr lang="ar-SA" b="1" dirty="0" smtClean="0">
                    <a:solidFill>
                      <a:schemeClr val="accent1">
                        <a:lumMod val="50000"/>
                      </a:schemeClr>
                    </a:solidFill>
                  </a:rPr>
                  <a:t>المجتمع </a:t>
                </a:r>
              </a:p>
              <a:p>
                <a:r>
                  <a:rPr lang="ar-SA" b="1" dirty="0" smtClean="0">
                    <a:solidFill>
                      <a:schemeClr val="accent1">
                        <a:lumMod val="50000"/>
                      </a:schemeClr>
                    </a:solidFill>
                  </a:rPr>
                  <a:t>فإن الوسيط يحسب كالتالي:</a:t>
                </a:r>
              </a:p>
              <a:p>
                <a:pPr marL="342900" indent="-342900">
                  <a:buFont typeface="+mj-lt"/>
                  <a:buAutoNum type="arabicPeriod"/>
                </a:pPr>
                <a:r>
                  <a:rPr lang="ar-SA" b="1" dirty="0" smtClean="0">
                    <a:solidFill>
                      <a:schemeClr val="accent1">
                        <a:lumMod val="50000"/>
                      </a:schemeClr>
                    </a:solidFill>
                  </a:rPr>
                  <a:t>نرتب البيانات تصاعدياً أو تنازلياً.</a:t>
                </a:r>
              </a:p>
              <a:p>
                <a:pPr marL="342900" indent="-342900">
                  <a:buFont typeface="+mj-lt"/>
                  <a:buAutoNum type="arabicPeriod"/>
                </a:pPr>
                <a:r>
                  <a:rPr lang="ar-SA" b="1" dirty="0" smtClean="0">
                    <a:solidFill>
                      <a:schemeClr val="accent1">
                        <a:lumMod val="50000"/>
                      </a:schemeClr>
                    </a:solidFill>
                  </a:rPr>
                  <a:t>نوجد موقع الوسيط  </a:t>
                </a:r>
                <a14:m>
                  <m:oMath xmlns:m="http://schemas.openxmlformats.org/officeDocument/2006/math">
                    <m:f>
                      <m:fPr>
                        <m:ctrlPr>
                          <a:rPr lang="el-GR" b="1" i="1" smtClean="0">
                            <a:solidFill>
                              <a:schemeClr val="accent1">
                                <a:lumMod val="50000"/>
                              </a:schemeClr>
                            </a:solidFill>
                            <a:latin typeface="Cambria Math" panose="02040503050406030204" pitchFamily="18" charset="0"/>
                          </a:rPr>
                        </m:ctrlPr>
                      </m:fPr>
                      <m:num>
                        <m:r>
                          <a:rPr lang="en-US" b="1" i="1" smtClean="0">
                            <a:solidFill>
                              <a:schemeClr val="accent1">
                                <a:lumMod val="50000"/>
                              </a:schemeClr>
                            </a:solidFill>
                            <a:latin typeface="Cambria Math"/>
                          </a:rPr>
                          <m:t>𝒏</m:t>
                        </m:r>
                        <m:r>
                          <a:rPr lang="ar-SA" b="1" i="1" smtClean="0">
                            <a:solidFill>
                              <a:schemeClr val="accent1">
                                <a:lumMod val="50000"/>
                              </a:schemeClr>
                            </a:solidFill>
                            <a:latin typeface="Cambria Math"/>
                          </a:rPr>
                          <m:t>+</m:t>
                        </m:r>
                        <m:r>
                          <a:rPr lang="ar-SA" b="1" i="1" smtClean="0">
                            <a:solidFill>
                              <a:schemeClr val="accent1">
                                <a:lumMod val="50000"/>
                              </a:schemeClr>
                            </a:solidFill>
                            <a:latin typeface="Cambria Math"/>
                          </a:rPr>
                          <m:t>𝟏</m:t>
                        </m:r>
                      </m:num>
                      <m:den>
                        <m:r>
                          <a:rPr lang="el-GR" b="1" i="1" smtClean="0">
                            <a:solidFill>
                              <a:schemeClr val="accent1">
                                <a:lumMod val="50000"/>
                              </a:schemeClr>
                            </a:solidFill>
                            <a:latin typeface="Cambria Math"/>
                          </a:rPr>
                          <m:t>𝟐</m:t>
                        </m:r>
                      </m:den>
                    </m:f>
                  </m:oMath>
                </a14:m>
                <a:r>
                  <a:rPr lang="ar-SA" b="1" dirty="0" smtClean="0">
                    <a:solidFill>
                      <a:schemeClr val="accent1">
                        <a:lumMod val="50000"/>
                      </a:schemeClr>
                    </a:solidFill>
                  </a:rPr>
                  <a:t> .</a:t>
                </a:r>
              </a:p>
              <a:p>
                <a:pPr marL="342900" indent="-342900">
                  <a:buFont typeface="+mj-lt"/>
                  <a:buAutoNum type="arabicPeriod"/>
                </a:pPr>
                <a:r>
                  <a:rPr lang="ar-SA" b="1" dirty="0" smtClean="0">
                    <a:solidFill>
                      <a:schemeClr val="accent1">
                        <a:lumMod val="50000"/>
                      </a:schemeClr>
                    </a:solidFill>
                  </a:rPr>
                  <a:t>إذا كان </a:t>
                </a:r>
                <a:r>
                  <a:rPr lang="en-US" b="1" dirty="0" smtClean="0">
                    <a:solidFill>
                      <a:schemeClr val="accent1">
                        <a:lumMod val="50000"/>
                      </a:schemeClr>
                    </a:solidFill>
                  </a:rPr>
                  <a:t>n</a:t>
                </a:r>
                <a:r>
                  <a:rPr lang="ar-SA" b="1" dirty="0" smtClean="0">
                    <a:solidFill>
                      <a:schemeClr val="accent1">
                        <a:lumMod val="50000"/>
                      </a:schemeClr>
                    </a:solidFill>
                  </a:rPr>
                  <a:t>  عدد فردي فإن الناتج يكون عدد صحيح و بالتالي الوسيط هو  </a:t>
                </a:r>
                <a14:m>
                  <m:oMath xmlns:m="http://schemas.openxmlformats.org/officeDocument/2006/math">
                    <m:sSub>
                      <m:sSubPr>
                        <m:ctrlPr>
                          <a:rPr lang="ar-SA"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a:rPr>
                          <m:t>𝒙</m:t>
                        </m:r>
                      </m:e>
                      <m:sub>
                        <m:f>
                          <m:fPr>
                            <m:ctrlPr>
                              <a:rPr lang="en-US" b="1" i="1" smtClean="0">
                                <a:solidFill>
                                  <a:schemeClr val="accent1">
                                    <a:lumMod val="50000"/>
                                  </a:schemeClr>
                                </a:solidFill>
                                <a:latin typeface="Cambria Math" panose="02040503050406030204" pitchFamily="18" charset="0"/>
                              </a:rPr>
                            </m:ctrlPr>
                          </m:fPr>
                          <m:num>
                            <m:r>
                              <a:rPr lang="en-US" b="1" i="1" smtClean="0">
                                <a:solidFill>
                                  <a:schemeClr val="accent1">
                                    <a:lumMod val="50000"/>
                                  </a:schemeClr>
                                </a:solidFill>
                                <a:latin typeface="Cambria Math"/>
                              </a:rPr>
                              <m:t>𝒏</m:t>
                            </m:r>
                            <m:r>
                              <a:rPr lang="en-US" b="1" i="1" smtClean="0">
                                <a:solidFill>
                                  <a:schemeClr val="accent1">
                                    <a:lumMod val="50000"/>
                                  </a:schemeClr>
                                </a:solidFill>
                                <a:latin typeface="Cambria Math"/>
                              </a:rPr>
                              <m:t>+</m:t>
                            </m:r>
                            <m:r>
                              <a:rPr lang="en-US" b="1" i="1" smtClean="0">
                                <a:solidFill>
                                  <a:schemeClr val="accent1">
                                    <a:lumMod val="50000"/>
                                  </a:schemeClr>
                                </a:solidFill>
                                <a:latin typeface="Cambria Math"/>
                              </a:rPr>
                              <m:t>𝟏</m:t>
                            </m:r>
                          </m:num>
                          <m:den>
                            <m:r>
                              <a:rPr lang="en-US" b="1" i="1" smtClean="0">
                                <a:solidFill>
                                  <a:schemeClr val="accent1">
                                    <a:lumMod val="50000"/>
                                  </a:schemeClr>
                                </a:solidFill>
                                <a:latin typeface="Cambria Math"/>
                              </a:rPr>
                              <m:t>𝟐</m:t>
                            </m:r>
                          </m:den>
                        </m:f>
                      </m:sub>
                    </m:sSub>
                  </m:oMath>
                </a14:m>
                <a:r>
                  <a:rPr lang="ar-SA" b="1" dirty="0" smtClean="0">
                    <a:solidFill>
                      <a:schemeClr val="accent1">
                        <a:lumMod val="50000"/>
                      </a:schemeClr>
                    </a:solidFill>
                  </a:rPr>
                  <a:t>.</a:t>
                </a:r>
              </a:p>
              <a:p>
                <a:pPr marL="342900" indent="-342900">
                  <a:buFont typeface="+mj-lt"/>
                  <a:buAutoNum type="arabicPeriod"/>
                </a:pPr>
                <a:r>
                  <a:rPr lang="ar-SA" b="1" dirty="0" smtClean="0">
                    <a:solidFill>
                      <a:schemeClr val="accent1">
                        <a:lumMod val="50000"/>
                      </a:schemeClr>
                    </a:solidFill>
                  </a:rPr>
                  <a:t>إذا كان </a:t>
                </a:r>
                <a:r>
                  <a:rPr lang="en-US" b="1" dirty="0" smtClean="0">
                    <a:solidFill>
                      <a:schemeClr val="accent1">
                        <a:lumMod val="50000"/>
                      </a:schemeClr>
                    </a:solidFill>
                  </a:rPr>
                  <a:t>n</a:t>
                </a:r>
                <a:r>
                  <a:rPr lang="ar-SA" b="1" dirty="0" smtClean="0">
                    <a:solidFill>
                      <a:schemeClr val="accent1">
                        <a:lumMod val="50000"/>
                      </a:schemeClr>
                    </a:solidFill>
                  </a:rPr>
                  <a:t> عدد زوجي فإن الناتج يكون عدد غير صحيح و بالتالي الوسيط هو الوسط الحسابي للقيمتين اللتين يقع بينهما العنصر</a:t>
                </a:r>
                <a:r>
                  <a:rPr lang="ar-SA" b="1" dirty="0">
                    <a:solidFill>
                      <a:schemeClr val="accent1">
                        <a:lumMod val="50000"/>
                      </a:schemeClr>
                    </a:solidFill>
                  </a:rPr>
                  <a:t> </a:t>
                </a:r>
                <a14:m>
                  <m:oMath xmlns:m="http://schemas.openxmlformats.org/officeDocument/2006/math">
                    <m:sSub>
                      <m:sSubPr>
                        <m:ctrlPr>
                          <a:rPr lang="ar-SA" b="1" i="1">
                            <a:solidFill>
                              <a:schemeClr val="accent1">
                                <a:lumMod val="50000"/>
                              </a:schemeClr>
                            </a:solidFill>
                            <a:latin typeface="Cambria Math" panose="02040503050406030204" pitchFamily="18" charset="0"/>
                          </a:rPr>
                        </m:ctrlPr>
                      </m:sSubPr>
                      <m:e>
                        <m:r>
                          <a:rPr lang="en-US" b="1" i="1">
                            <a:solidFill>
                              <a:schemeClr val="accent1">
                                <a:lumMod val="50000"/>
                              </a:schemeClr>
                            </a:solidFill>
                            <a:latin typeface="Cambria Math"/>
                          </a:rPr>
                          <m:t>𝒙</m:t>
                        </m:r>
                      </m:e>
                      <m:sub>
                        <m:f>
                          <m:fPr>
                            <m:ctrlPr>
                              <a:rPr lang="en-US" b="1" i="1">
                                <a:solidFill>
                                  <a:schemeClr val="accent1">
                                    <a:lumMod val="50000"/>
                                  </a:schemeClr>
                                </a:solidFill>
                                <a:latin typeface="Cambria Math" panose="02040503050406030204" pitchFamily="18" charset="0"/>
                              </a:rPr>
                            </m:ctrlPr>
                          </m:fPr>
                          <m:num>
                            <m:r>
                              <a:rPr lang="en-US" b="1" i="1">
                                <a:solidFill>
                                  <a:schemeClr val="accent1">
                                    <a:lumMod val="50000"/>
                                  </a:schemeClr>
                                </a:solidFill>
                                <a:latin typeface="Cambria Math"/>
                              </a:rPr>
                              <m:t>𝒏</m:t>
                            </m:r>
                            <m:r>
                              <a:rPr lang="en-US" b="1" i="1">
                                <a:solidFill>
                                  <a:schemeClr val="accent1">
                                    <a:lumMod val="50000"/>
                                  </a:schemeClr>
                                </a:solidFill>
                                <a:latin typeface="Cambria Math"/>
                              </a:rPr>
                              <m:t>+</m:t>
                            </m:r>
                            <m:r>
                              <a:rPr lang="en-US" b="1" i="1">
                                <a:solidFill>
                                  <a:schemeClr val="accent1">
                                    <a:lumMod val="50000"/>
                                  </a:schemeClr>
                                </a:solidFill>
                                <a:latin typeface="Cambria Math"/>
                              </a:rPr>
                              <m:t>𝟏</m:t>
                            </m:r>
                          </m:num>
                          <m:den>
                            <m:r>
                              <a:rPr lang="en-US" b="1" i="1">
                                <a:solidFill>
                                  <a:schemeClr val="accent1">
                                    <a:lumMod val="50000"/>
                                  </a:schemeClr>
                                </a:solidFill>
                                <a:latin typeface="Cambria Math"/>
                              </a:rPr>
                              <m:t>𝟐</m:t>
                            </m:r>
                          </m:den>
                        </m:f>
                      </m:sub>
                    </m:sSub>
                  </m:oMath>
                </a14:m>
                <a:r>
                  <a:rPr lang="ar-SA" b="1" dirty="0" smtClean="0">
                    <a:solidFill>
                      <a:schemeClr val="accent1">
                        <a:lumMod val="50000"/>
                      </a:schemeClr>
                    </a:solidFill>
                  </a:rPr>
                  <a:t> .</a:t>
                </a:r>
                <a:endParaRPr lang="ar-SA" b="1" dirty="0">
                  <a:solidFill>
                    <a:schemeClr val="accent1">
                      <a:lumMod val="50000"/>
                    </a:schemeClr>
                  </a:solidFill>
                </a:endParaRPr>
              </a:p>
            </p:txBody>
          </p:sp>
        </mc:Choice>
        <mc:Fallback xmlns="">
          <p:sp>
            <p:nvSpPr>
              <p:cNvPr id="4" name="مستطيل مستدير الزوايا 3"/>
              <p:cNvSpPr>
                <a:spLocks noRot="1" noChangeAspect="1" noMove="1" noResize="1" noEditPoints="1" noAdjustHandles="1" noChangeArrowheads="1" noChangeShapeType="1" noTextEdit="1"/>
              </p:cNvSpPr>
              <p:nvPr/>
            </p:nvSpPr>
            <p:spPr>
              <a:xfrm>
                <a:off x="827584" y="2780928"/>
                <a:ext cx="7344816" cy="3456384"/>
              </a:xfrm>
              <a:prstGeom prst="roundRect">
                <a:avLst/>
              </a:prstGeom>
              <a:blipFill rotWithShape="0">
                <a:blip r:embed="rId2"/>
                <a:stretch>
                  <a:fillRect/>
                </a:stretch>
              </a:blipFill>
              <a:ln>
                <a:solidFill>
                  <a:schemeClr val="accent4">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271129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randombar(horizontal)">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7092280" y="74531"/>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latin typeface="Hacen Samra" pitchFamily="2" charset="-78"/>
                <a:cs typeface="Hacen Samra" pitchFamily="2" charset="-78"/>
              </a:rPr>
              <a:t>أمثلة</a:t>
            </a:r>
            <a:endParaRPr lang="ar-SA" sz="12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323528" y="404664"/>
            <a:ext cx="6627658"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solidFill>
                  <a:schemeClr val="tx1">
                    <a:lumMod val="95000"/>
                    <a:lumOff val="5000"/>
                  </a:schemeClr>
                </a:solidFill>
                <a:latin typeface="Hacen Lebanon" pitchFamily="2" charset="-78"/>
                <a:cs typeface="Hacen Lebanon" pitchFamily="2" charset="-78"/>
              </a:rPr>
              <a:t>أوجدي الوسيط للأجور اليومية بالدولار للبيانات التالية:</a:t>
            </a:r>
          </a:p>
          <a:p>
            <a:endParaRPr lang="ar-SA" sz="2000" b="1" dirty="0" smtClean="0">
              <a:solidFill>
                <a:schemeClr val="tx1">
                  <a:lumMod val="95000"/>
                  <a:lumOff val="5000"/>
                </a:schemeClr>
              </a:solidFill>
              <a:latin typeface="Hacen Lebanon" pitchFamily="2" charset="-78"/>
              <a:cs typeface="Hacen Lebanon" pitchFamily="2" charset="-78"/>
            </a:endParaRPr>
          </a:p>
          <a:p>
            <a:r>
              <a:rPr lang="ar-SA" sz="2000" b="1" dirty="0" smtClean="0">
                <a:solidFill>
                  <a:schemeClr val="tx1">
                    <a:lumMod val="95000"/>
                    <a:lumOff val="5000"/>
                  </a:schemeClr>
                </a:solidFill>
                <a:latin typeface="Hacen Lebanon" pitchFamily="2" charset="-78"/>
                <a:cs typeface="Hacen Lebanon" pitchFamily="2" charset="-78"/>
              </a:rPr>
              <a:t>العينة الأولى :    </a:t>
            </a:r>
            <a:r>
              <a:rPr lang="en-US" sz="2000" b="1" dirty="0" smtClean="0">
                <a:solidFill>
                  <a:schemeClr val="tx1">
                    <a:lumMod val="95000"/>
                    <a:lumOff val="5000"/>
                  </a:schemeClr>
                </a:solidFill>
                <a:latin typeface="Hacen Lebanon" pitchFamily="2" charset="-78"/>
                <a:cs typeface="Hacen Lebanon" pitchFamily="2" charset="-78"/>
              </a:rPr>
              <a:t>50	70     	     40	50	80</a:t>
            </a:r>
            <a:endParaRPr lang="ar-SA" sz="2000" b="1" dirty="0" smtClean="0">
              <a:solidFill>
                <a:schemeClr val="tx1">
                  <a:lumMod val="95000"/>
                  <a:lumOff val="5000"/>
                </a:schemeClr>
              </a:solidFill>
              <a:latin typeface="Hacen Lebanon" pitchFamily="2" charset="-78"/>
              <a:cs typeface="Hacen Lebanon" pitchFamily="2" charset="-78"/>
            </a:endParaRPr>
          </a:p>
          <a:p>
            <a:endParaRPr lang="ar-SA" sz="2000" b="1" dirty="0" smtClean="0">
              <a:solidFill>
                <a:schemeClr val="tx1">
                  <a:lumMod val="95000"/>
                  <a:lumOff val="5000"/>
                </a:schemeClr>
              </a:solidFill>
              <a:latin typeface="Hacen Lebanon" pitchFamily="2" charset="-78"/>
              <a:cs typeface="Hacen Lebanon" pitchFamily="2" charset="-78"/>
            </a:endParaRPr>
          </a:p>
          <a:p>
            <a:r>
              <a:rPr lang="ar-SA" sz="2000" b="1" dirty="0" smtClean="0">
                <a:solidFill>
                  <a:schemeClr val="tx1">
                    <a:lumMod val="95000"/>
                    <a:lumOff val="5000"/>
                  </a:schemeClr>
                </a:solidFill>
                <a:latin typeface="Hacen Lebanon" pitchFamily="2" charset="-78"/>
                <a:cs typeface="Hacen Lebanon" pitchFamily="2" charset="-78"/>
              </a:rPr>
              <a:t>العينة الثانية :  </a:t>
            </a:r>
            <a:r>
              <a:rPr lang="en-US" sz="2000" b="1" dirty="0" smtClean="0">
                <a:solidFill>
                  <a:schemeClr val="tx1">
                    <a:lumMod val="95000"/>
                    <a:lumOff val="5000"/>
                  </a:schemeClr>
                </a:solidFill>
                <a:latin typeface="Hacen Lebanon" pitchFamily="2" charset="-78"/>
                <a:cs typeface="Hacen Lebanon" pitchFamily="2" charset="-78"/>
              </a:rPr>
              <a:t>50	  70     	    60	40	30	80</a:t>
            </a:r>
            <a:endParaRPr lang="ar-SA" sz="2000" b="1" dirty="0">
              <a:solidFill>
                <a:schemeClr val="tx1">
                  <a:lumMod val="95000"/>
                  <a:lumOff val="5000"/>
                </a:schemeClr>
              </a:solidFill>
              <a:latin typeface="Hacen Lebanon" pitchFamily="2" charset="-78"/>
              <a:cs typeface="Hacen Lebanon" pitchFamily="2" charset="-78"/>
            </a:endParaRPr>
          </a:p>
        </p:txBody>
      </p:sp>
      <mc:AlternateContent xmlns:mc="http://schemas.openxmlformats.org/markup-compatibility/2006" xmlns:a14="http://schemas.microsoft.com/office/drawing/2010/main">
        <mc:Choice Requires="a14">
          <p:sp>
            <p:nvSpPr>
              <p:cNvPr id="4" name="مربع نص 3"/>
              <p:cNvSpPr txBox="1"/>
              <p:nvPr/>
            </p:nvSpPr>
            <p:spPr>
              <a:xfrm>
                <a:off x="683568" y="2204864"/>
                <a:ext cx="5637237" cy="175663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smtClean="0">
                    <a:solidFill>
                      <a:schemeClr val="tx2">
                        <a:lumMod val="75000"/>
                      </a:schemeClr>
                    </a:solidFill>
                    <a:latin typeface="Hacen Lebanon" pitchFamily="2" charset="-78"/>
                    <a:cs typeface="Hacen Lebanon" pitchFamily="2" charset="-78"/>
                  </a:rPr>
                  <a:t>نعيد ترتيب البيانات :</a:t>
                </a:r>
              </a:p>
              <a:p>
                <a:pPr algn="ctr"/>
                <a:r>
                  <a:rPr lang="en-US" b="1" dirty="0" smtClean="0">
                    <a:solidFill>
                      <a:schemeClr val="tx2">
                        <a:lumMod val="75000"/>
                      </a:schemeClr>
                    </a:solidFill>
                    <a:latin typeface="Hacen Lebanon" pitchFamily="2" charset="-78"/>
                    <a:cs typeface="Hacen Lebanon" pitchFamily="2" charset="-78"/>
                  </a:rPr>
                  <a:t>40	50	50	70	80</a:t>
                </a:r>
                <a:endParaRPr lang="ar-SA" b="1" dirty="0" smtClean="0">
                  <a:solidFill>
                    <a:schemeClr val="tx2">
                      <a:lumMod val="75000"/>
                    </a:schemeClr>
                  </a:solidFill>
                  <a:latin typeface="Hacen Lebanon" pitchFamily="2" charset="-78"/>
                  <a:cs typeface="Hacen Lebanon" pitchFamily="2" charset="-78"/>
                </a:endParaRPr>
              </a:p>
              <a:p>
                <a:pPr algn="ctr"/>
                <a:r>
                  <a:rPr lang="ar-SA" b="1" dirty="0" smtClean="0">
                    <a:solidFill>
                      <a:schemeClr val="tx2">
                        <a:lumMod val="75000"/>
                      </a:schemeClr>
                    </a:solidFill>
                    <a:latin typeface="Hacen Lebanon" pitchFamily="2" charset="-78"/>
                    <a:cs typeface="Hacen Lebanon" pitchFamily="2" charset="-78"/>
                  </a:rPr>
                  <a:t>عدد البيانات </a:t>
                </a:r>
                <a:r>
                  <a:rPr lang="en-US" b="1" dirty="0" smtClean="0">
                    <a:solidFill>
                      <a:schemeClr val="tx2">
                        <a:lumMod val="75000"/>
                      </a:schemeClr>
                    </a:solidFill>
                    <a:latin typeface="Hacen Lebanon" pitchFamily="2" charset="-78"/>
                    <a:cs typeface="Hacen Lebanon" pitchFamily="2" charset="-78"/>
                  </a:rPr>
                  <a:t>n</a:t>
                </a:r>
                <a:r>
                  <a:rPr lang="ar-SA" b="1" dirty="0" smtClean="0">
                    <a:solidFill>
                      <a:schemeClr val="tx2">
                        <a:lumMod val="75000"/>
                      </a:schemeClr>
                    </a:solidFill>
                    <a:latin typeface="Hacen Lebanon" pitchFamily="2" charset="-78"/>
                    <a:cs typeface="Hacen Lebanon" pitchFamily="2" charset="-78"/>
                  </a:rPr>
                  <a:t>= </a:t>
                </a:r>
                <a:r>
                  <a:rPr lang="en-US" b="1" dirty="0" smtClean="0">
                    <a:solidFill>
                      <a:schemeClr val="tx2">
                        <a:lumMod val="75000"/>
                      </a:schemeClr>
                    </a:solidFill>
                    <a:latin typeface="Hacen Lebanon" pitchFamily="2" charset="-78"/>
                    <a:cs typeface="Hacen Lebanon" pitchFamily="2" charset="-78"/>
                  </a:rPr>
                  <a:t>5</a:t>
                </a:r>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a:solidFill>
                                <a:schemeClr val="tx2">
                                  <a:lumMod val="75000"/>
                                </a:schemeClr>
                              </a:solidFill>
                              <a:latin typeface="Cambria Math"/>
                              <a:cs typeface="Hacen Lebanon" pitchFamily="2" charset="-78"/>
                            </a:rPr>
                            <m:t>𝒏</m:t>
                          </m:r>
                          <m:r>
                            <a:rPr lang="en-US" b="1" i="1">
                              <a:solidFill>
                                <a:schemeClr val="tx2">
                                  <a:lumMod val="75000"/>
                                </a:schemeClr>
                              </a:solidFill>
                              <a:latin typeface="Cambria Math"/>
                              <a:cs typeface="Hacen Lebanon" pitchFamily="2" charset="-78"/>
                            </a:rPr>
                            <m:t>+</m:t>
                          </m:r>
                          <m:r>
                            <a:rPr lang="en-US" b="1" i="1">
                              <a:solidFill>
                                <a:schemeClr val="tx2">
                                  <a:lumMod val="75000"/>
                                </a:schemeClr>
                              </a:solidFill>
                              <a:latin typeface="Cambria Math"/>
                              <a:cs typeface="Hacen Lebanon" pitchFamily="2" charset="-78"/>
                            </a:rPr>
                            <m:t>𝟏</m:t>
                          </m:r>
                          <m:r>
                            <m:rPr>
                              <m:nor/>
                            </m:rPr>
                            <a:rPr lang="ar-SA" b="1" dirty="0">
                              <a:solidFill>
                                <a:schemeClr val="tx2">
                                  <a:lumMod val="75000"/>
                                </a:schemeClr>
                              </a:solidFill>
                              <a:latin typeface="Hacen Lebanon" pitchFamily="2" charset="-78"/>
                              <a:cs typeface="Hacen Lebanon" pitchFamily="2" charset="-78"/>
                            </a:rPr>
                            <m:t> </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 </m:t>
                      </m:r>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smtClean="0">
                              <a:solidFill>
                                <a:schemeClr val="tx2">
                                  <a:lumMod val="75000"/>
                                </a:schemeClr>
                              </a:solidFill>
                              <a:latin typeface="Cambria Math"/>
                              <a:cs typeface="Hacen Lebanon" pitchFamily="2" charset="-78"/>
                            </a:rPr>
                            <m:t>𝟔</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𝟑</m:t>
                      </m:r>
                    </m:oMath>
                  </m:oMathPara>
                </a14:m>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r>
                        <a:rPr lang="en-US" b="1" i="1" smtClean="0">
                          <a:solidFill>
                            <a:schemeClr val="tx2">
                              <a:lumMod val="75000"/>
                            </a:schemeClr>
                          </a:solidFill>
                          <a:latin typeface="Cambria Math"/>
                          <a:cs typeface="Hacen Lebanon" pitchFamily="2" charset="-78"/>
                        </a:rPr>
                        <m:t>𝒎</m:t>
                      </m:r>
                      <m:r>
                        <a:rPr lang="en-US" b="1" i="1" smtClean="0">
                          <a:solidFill>
                            <a:schemeClr val="tx2">
                              <a:lumMod val="75000"/>
                            </a:schemeClr>
                          </a:solidFill>
                          <a:latin typeface="Cambria Math"/>
                          <a:cs typeface="Hacen Lebanon" pitchFamily="2" charset="-78"/>
                        </a:rPr>
                        <m:t>= </m:t>
                      </m:r>
                      <m:sSub>
                        <m:sSubPr>
                          <m:ctrlPr>
                            <a:rPr lang="en-US" b="1" i="1" smtClean="0">
                              <a:solidFill>
                                <a:schemeClr val="tx2">
                                  <a:lumMod val="75000"/>
                                </a:schemeClr>
                              </a:solidFill>
                              <a:latin typeface="Cambria Math" panose="02040503050406030204" pitchFamily="18" charset="0"/>
                              <a:cs typeface="Hacen Lebanon" pitchFamily="2" charset="-78"/>
                            </a:rPr>
                          </m:ctrlPr>
                        </m:sSubPr>
                        <m:e>
                          <m:r>
                            <a:rPr lang="en-US" b="1" i="1" smtClean="0">
                              <a:solidFill>
                                <a:schemeClr val="tx2">
                                  <a:lumMod val="75000"/>
                                </a:schemeClr>
                              </a:solidFill>
                              <a:latin typeface="Cambria Math"/>
                              <a:cs typeface="Hacen Lebanon" pitchFamily="2" charset="-78"/>
                            </a:rPr>
                            <m:t>𝑿</m:t>
                          </m:r>
                        </m:e>
                        <m:sub>
                          <m:r>
                            <a:rPr lang="en-US" b="1" i="1" smtClean="0">
                              <a:solidFill>
                                <a:schemeClr val="tx2">
                                  <a:lumMod val="75000"/>
                                </a:schemeClr>
                              </a:solidFill>
                              <a:latin typeface="Cambria Math"/>
                              <a:cs typeface="Hacen Lebanon" pitchFamily="2" charset="-78"/>
                            </a:rPr>
                            <m:t>𝟑</m:t>
                          </m:r>
                        </m:sub>
                      </m:sSub>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𝟓𝟎</m:t>
                      </m:r>
                    </m:oMath>
                  </m:oMathPara>
                </a14:m>
                <a:endParaRPr lang="ar-SA" b="1" dirty="0" smtClean="0">
                  <a:solidFill>
                    <a:schemeClr val="tx2">
                      <a:lumMod val="75000"/>
                    </a:schemeClr>
                  </a:solidFill>
                  <a:latin typeface="Hacen Lebanon" pitchFamily="2" charset="-78"/>
                  <a:cs typeface="Hacen Lebanon" pitchFamily="2" charset="-78"/>
                </a:endParaRPr>
              </a:p>
            </p:txBody>
          </p:sp>
        </mc:Choice>
        <mc:Fallback xmlns="">
          <p:sp>
            <p:nvSpPr>
              <p:cNvPr id="4" name="مربع نص 3"/>
              <p:cNvSpPr txBox="1">
                <a:spLocks noRot="1" noChangeAspect="1" noMove="1" noResize="1" noEditPoints="1" noAdjustHandles="1" noChangeArrowheads="1" noChangeShapeType="1" noTextEdit="1"/>
              </p:cNvSpPr>
              <p:nvPr/>
            </p:nvSpPr>
            <p:spPr>
              <a:xfrm>
                <a:off x="683568" y="2204864"/>
                <a:ext cx="5637237" cy="1756635"/>
              </a:xfrm>
              <a:prstGeom prst="rect">
                <a:avLst/>
              </a:prstGeom>
              <a:blipFill rotWithShape="0">
                <a:blip r:embed="rId2"/>
                <a:stretch>
                  <a:fillRect/>
                </a:stretch>
              </a:blipFill>
            </p:spPr>
            <p:txBody>
              <a:bodyPr/>
              <a:lstStyle/>
              <a:p>
                <a:r>
                  <a:rPr lang="en-US">
                    <a:noFill/>
                  </a:rPr>
                  <a:t> </a:t>
                </a:r>
              </a:p>
            </p:txBody>
          </p:sp>
        </mc:Fallback>
      </mc:AlternateContent>
      <p:sp>
        <p:nvSpPr>
          <p:cNvPr id="8" name="سهم مخطط إلى اليمين 7"/>
          <p:cNvSpPr/>
          <p:nvPr/>
        </p:nvSpPr>
        <p:spPr>
          <a:xfrm flipH="1">
            <a:off x="6804248" y="2507117"/>
            <a:ext cx="1368152" cy="11521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العينة الأولى</a:t>
            </a:r>
            <a:endParaRPr lang="ar-SA" b="1" dirty="0"/>
          </a:p>
        </p:txBody>
      </p:sp>
      <mc:AlternateContent xmlns:mc="http://schemas.openxmlformats.org/markup-compatibility/2006" xmlns:a14="http://schemas.microsoft.com/office/drawing/2010/main">
        <mc:Choice Requires="a14">
          <p:sp>
            <p:nvSpPr>
              <p:cNvPr id="9" name="مربع نص 8"/>
              <p:cNvSpPr txBox="1"/>
              <p:nvPr/>
            </p:nvSpPr>
            <p:spPr>
              <a:xfrm>
                <a:off x="683568" y="4326527"/>
                <a:ext cx="5637237" cy="226138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smtClean="0">
                    <a:solidFill>
                      <a:schemeClr val="tx2">
                        <a:lumMod val="75000"/>
                      </a:schemeClr>
                    </a:solidFill>
                    <a:latin typeface="Hacen Lebanon" pitchFamily="2" charset="-78"/>
                    <a:cs typeface="Hacen Lebanon" pitchFamily="2" charset="-78"/>
                  </a:rPr>
                  <a:t>نعيد ترتيب البيانات :</a:t>
                </a:r>
              </a:p>
              <a:p>
                <a:pPr algn="ctr"/>
                <a:r>
                  <a:rPr lang="en-US" b="1" dirty="0" smtClean="0">
                    <a:solidFill>
                      <a:schemeClr val="tx2">
                        <a:lumMod val="75000"/>
                      </a:schemeClr>
                    </a:solidFill>
                    <a:latin typeface="Hacen Lebanon" pitchFamily="2" charset="-78"/>
                    <a:cs typeface="Hacen Lebanon" pitchFamily="2" charset="-78"/>
                  </a:rPr>
                  <a:t>30	40	50	60	70	80</a:t>
                </a:r>
                <a:endParaRPr lang="ar-SA" b="1" dirty="0" smtClean="0">
                  <a:solidFill>
                    <a:schemeClr val="tx2">
                      <a:lumMod val="75000"/>
                    </a:schemeClr>
                  </a:solidFill>
                  <a:latin typeface="Hacen Lebanon" pitchFamily="2" charset="-78"/>
                  <a:cs typeface="Hacen Lebanon" pitchFamily="2" charset="-78"/>
                </a:endParaRPr>
              </a:p>
              <a:p>
                <a:pPr algn="ctr"/>
                <a:r>
                  <a:rPr lang="ar-SA" b="1" dirty="0" smtClean="0">
                    <a:solidFill>
                      <a:schemeClr val="tx2">
                        <a:lumMod val="75000"/>
                      </a:schemeClr>
                    </a:solidFill>
                    <a:latin typeface="Hacen Lebanon" pitchFamily="2" charset="-78"/>
                    <a:cs typeface="Hacen Lebanon" pitchFamily="2" charset="-78"/>
                  </a:rPr>
                  <a:t>عدد البيانات </a:t>
                </a:r>
                <a:r>
                  <a:rPr lang="en-US" b="1" dirty="0" smtClean="0">
                    <a:solidFill>
                      <a:schemeClr val="tx2">
                        <a:lumMod val="75000"/>
                      </a:schemeClr>
                    </a:solidFill>
                    <a:latin typeface="Hacen Lebanon" pitchFamily="2" charset="-78"/>
                    <a:cs typeface="Hacen Lebanon" pitchFamily="2" charset="-78"/>
                  </a:rPr>
                  <a:t>n</a:t>
                </a:r>
                <a:r>
                  <a:rPr lang="ar-SA" b="1" dirty="0" smtClean="0">
                    <a:solidFill>
                      <a:schemeClr val="tx2">
                        <a:lumMod val="75000"/>
                      </a:schemeClr>
                    </a:solidFill>
                    <a:latin typeface="Hacen Lebanon" pitchFamily="2" charset="-78"/>
                    <a:cs typeface="Hacen Lebanon" pitchFamily="2" charset="-78"/>
                  </a:rPr>
                  <a:t>= </a:t>
                </a:r>
                <a:r>
                  <a:rPr lang="en-US" b="1" dirty="0" smtClean="0">
                    <a:solidFill>
                      <a:schemeClr val="tx2">
                        <a:lumMod val="75000"/>
                      </a:schemeClr>
                    </a:solidFill>
                    <a:latin typeface="Hacen Lebanon" pitchFamily="2" charset="-78"/>
                    <a:cs typeface="Hacen Lebanon" pitchFamily="2" charset="-78"/>
                  </a:rPr>
                  <a:t>6</a:t>
                </a:r>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a:solidFill>
                                <a:schemeClr val="tx2">
                                  <a:lumMod val="75000"/>
                                </a:schemeClr>
                              </a:solidFill>
                              <a:latin typeface="Cambria Math"/>
                              <a:cs typeface="Hacen Lebanon" pitchFamily="2" charset="-78"/>
                            </a:rPr>
                            <m:t>𝒏</m:t>
                          </m:r>
                          <m:r>
                            <a:rPr lang="en-US" b="1" i="1">
                              <a:solidFill>
                                <a:schemeClr val="tx2">
                                  <a:lumMod val="75000"/>
                                </a:schemeClr>
                              </a:solidFill>
                              <a:latin typeface="Cambria Math"/>
                              <a:cs typeface="Hacen Lebanon" pitchFamily="2" charset="-78"/>
                            </a:rPr>
                            <m:t>+</m:t>
                          </m:r>
                          <m:r>
                            <a:rPr lang="en-US" b="1" i="1">
                              <a:solidFill>
                                <a:schemeClr val="tx2">
                                  <a:lumMod val="75000"/>
                                </a:schemeClr>
                              </a:solidFill>
                              <a:latin typeface="Cambria Math"/>
                              <a:cs typeface="Hacen Lebanon" pitchFamily="2" charset="-78"/>
                            </a:rPr>
                            <m:t>𝟏</m:t>
                          </m:r>
                          <m:r>
                            <m:rPr>
                              <m:nor/>
                            </m:rPr>
                            <a:rPr lang="ar-SA" b="1" dirty="0">
                              <a:solidFill>
                                <a:schemeClr val="tx2">
                                  <a:lumMod val="75000"/>
                                </a:schemeClr>
                              </a:solidFill>
                              <a:latin typeface="Hacen Lebanon" pitchFamily="2" charset="-78"/>
                              <a:cs typeface="Hacen Lebanon" pitchFamily="2" charset="-78"/>
                            </a:rPr>
                            <m:t> </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 </m:t>
                      </m:r>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smtClean="0">
                              <a:solidFill>
                                <a:schemeClr val="tx2">
                                  <a:lumMod val="75000"/>
                                </a:schemeClr>
                              </a:solidFill>
                              <a:latin typeface="Cambria Math"/>
                              <a:cs typeface="Hacen Lebanon" pitchFamily="2" charset="-78"/>
                            </a:rPr>
                            <m:t>𝟕</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𝟑</m:t>
                      </m:r>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𝟓</m:t>
                      </m:r>
                    </m:oMath>
                  </m:oMathPara>
                </a14:m>
                <a:endParaRPr lang="ar-SA" b="1" dirty="0" smtClean="0">
                  <a:solidFill>
                    <a:schemeClr val="tx2">
                      <a:lumMod val="75000"/>
                    </a:schemeClr>
                  </a:solidFill>
                  <a:latin typeface="Hacen Lebanon" pitchFamily="2" charset="-78"/>
                  <a:cs typeface="Hacen Lebanon" pitchFamily="2" charset="-78"/>
                </a:endParaRPr>
              </a:p>
              <a:p>
                <a:pPr algn="ctr"/>
                <a:r>
                  <a:rPr lang="ar-SA" b="1" dirty="0" smtClean="0">
                    <a:solidFill>
                      <a:schemeClr val="tx2">
                        <a:lumMod val="75000"/>
                      </a:schemeClr>
                    </a:solidFill>
                    <a:latin typeface="Hacen Lebanon" pitchFamily="2" charset="-78"/>
                    <a:cs typeface="Hacen Lebanon" pitchFamily="2" charset="-78"/>
                  </a:rPr>
                  <a:t>إذن الوسيط يقع بين </a:t>
                </a:r>
                <a14:m>
                  <m:oMath xmlns:m="http://schemas.openxmlformats.org/officeDocument/2006/math">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smtClean="0">
                            <a:solidFill>
                              <a:schemeClr val="tx2">
                                <a:lumMod val="75000"/>
                              </a:schemeClr>
                            </a:solidFill>
                            <a:latin typeface="Cambria Math"/>
                            <a:cs typeface="Hacen Lebanon" pitchFamily="2" charset="-78"/>
                          </a:rPr>
                          <m:t>𝟒</m:t>
                        </m:r>
                      </m:sub>
                    </m:sSub>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smtClean="0">
                            <a:solidFill>
                              <a:schemeClr val="tx2">
                                <a:lumMod val="75000"/>
                              </a:schemeClr>
                            </a:solidFill>
                            <a:latin typeface="Cambria Math"/>
                            <a:cs typeface="Hacen Lebanon" pitchFamily="2" charset="-78"/>
                          </a:rPr>
                          <m:t>  ,</m:t>
                        </m:r>
                        <m:r>
                          <a:rPr lang="en-US" b="1" i="1">
                            <a:solidFill>
                              <a:schemeClr val="tx2">
                                <a:lumMod val="75000"/>
                              </a:schemeClr>
                            </a:solidFill>
                            <a:latin typeface="Cambria Math"/>
                            <a:cs typeface="Hacen Lebanon" pitchFamily="2" charset="-78"/>
                          </a:rPr>
                          <m:t>𝑿</m:t>
                        </m:r>
                      </m:e>
                      <m:sub>
                        <m:r>
                          <a:rPr lang="en-US" b="1" i="1">
                            <a:solidFill>
                              <a:schemeClr val="tx2">
                                <a:lumMod val="75000"/>
                              </a:schemeClr>
                            </a:solidFill>
                            <a:latin typeface="Cambria Math"/>
                            <a:cs typeface="Hacen Lebanon" pitchFamily="2" charset="-78"/>
                          </a:rPr>
                          <m:t>𝟑</m:t>
                        </m:r>
                      </m:sub>
                    </m:sSub>
                  </m:oMath>
                </a14:m>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r>
                        <a:rPr lang="en-US" b="1" i="1" smtClean="0">
                          <a:solidFill>
                            <a:schemeClr val="tx2">
                              <a:lumMod val="75000"/>
                            </a:schemeClr>
                          </a:solidFill>
                          <a:latin typeface="Cambria Math"/>
                          <a:cs typeface="Hacen Lebanon" pitchFamily="2" charset="-78"/>
                        </a:rPr>
                        <m:t>𝒎</m:t>
                      </m:r>
                      <m:r>
                        <a:rPr lang="en-US" b="1" i="1" smtClean="0">
                          <a:solidFill>
                            <a:schemeClr val="tx2">
                              <a:lumMod val="75000"/>
                            </a:schemeClr>
                          </a:solidFill>
                          <a:latin typeface="Cambria Math"/>
                          <a:cs typeface="Hacen Lebanon" pitchFamily="2" charset="-78"/>
                        </a:rPr>
                        <m:t>= </m:t>
                      </m:r>
                      <m:f>
                        <m:fPr>
                          <m:ctrlPr>
                            <a:rPr lang="el-GR" b="1" i="1" smtClean="0">
                              <a:solidFill>
                                <a:schemeClr val="tx2">
                                  <a:lumMod val="75000"/>
                                </a:schemeClr>
                              </a:solidFill>
                              <a:latin typeface="Cambria Math" panose="02040503050406030204" pitchFamily="18" charset="0"/>
                              <a:cs typeface="Hacen Lebanon" pitchFamily="2" charset="-78"/>
                            </a:rPr>
                          </m:ctrlPr>
                        </m:fPr>
                        <m:num>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a:solidFill>
                                    <a:schemeClr val="tx2">
                                      <a:lumMod val="75000"/>
                                    </a:schemeClr>
                                  </a:solidFill>
                                  <a:latin typeface="Cambria Math"/>
                                  <a:cs typeface="Hacen Lebanon" pitchFamily="2" charset="-78"/>
                                </a:rPr>
                                <m:t>𝟑</m:t>
                              </m:r>
                            </m:sub>
                          </m:sSub>
                          <m:r>
                            <a:rPr lang="en-US" b="1" i="1" smtClean="0">
                              <a:solidFill>
                                <a:schemeClr val="tx2">
                                  <a:lumMod val="75000"/>
                                </a:schemeClr>
                              </a:solidFill>
                              <a:latin typeface="Cambria Math"/>
                              <a:cs typeface="Hacen Lebanon" pitchFamily="2" charset="-78"/>
                            </a:rPr>
                            <m:t>+</m:t>
                          </m:r>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smtClean="0">
                                  <a:solidFill>
                                    <a:schemeClr val="tx2">
                                      <a:lumMod val="75000"/>
                                    </a:schemeClr>
                                  </a:solidFill>
                                  <a:latin typeface="Cambria Math"/>
                                  <a:cs typeface="Hacen Lebanon" pitchFamily="2" charset="-78"/>
                                </a:rPr>
                                <m:t>𝟒</m:t>
                              </m:r>
                            </m:sub>
                          </m:sSub>
                        </m:num>
                        <m:den>
                          <m:r>
                            <a:rPr lang="el-GR"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smtClean="0">
                              <a:solidFill>
                                <a:schemeClr val="tx2">
                                  <a:lumMod val="75000"/>
                                </a:schemeClr>
                              </a:solidFill>
                              <a:latin typeface="Cambria Math"/>
                              <a:cs typeface="Hacen Lebanon" pitchFamily="2" charset="-78"/>
                            </a:rPr>
                            <m:t>𝟓𝟎</m:t>
                          </m:r>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𝟔𝟎</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𝟓𝟓</m:t>
                      </m:r>
                    </m:oMath>
                  </m:oMathPara>
                </a14:m>
                <a:endParaRPr lang="ar-SA" b="1" dirty="0" smtClean="0">
                  <a:solidFill>
                    <a:schemeClr val="tx2">
                      <a:lumMod val="75000"/>
                    </a:schemeClr>
                  </a:solidFill>
                  <a:latin typeface="Hacen Lebanon" pitchFamily="2" charset="-78"/>
                  <a:cs typeface="Hacen Lebanon" pitchFamily="2" charset="-78"/>
                </a:endParaRPr>
              </a:p>
            </p:txBody>
          </p:sp>
        </mc:Choice>
        <mc:Fallback xmlns="">
          <p:sp>
            <p:nvSpPr>
              <p:cNvPr id="9" name="مربع نص 8"/>
              <p:cNvSpPr txBox="1">
                <a:spLocks noRot="1" noChangeAspect="1" noMove="1" noResize="1" noEditPoints="1" noAdjustHandles="1" noChangeArrowheads="1" noChangeShapeType="1" noTextEdit="1"/>
              </p:cNvSpPr>
              <p:nvPr/>
            </p:nvSpPr>
            <p:spPr>
              <a:xfrm>
                <a:off x="683568" y="4326527"/>
                <a:ext cx="5637237" cy="2261388"/>
              </a:xfrm>
              <a:prstGeom prst="rect">
                <a:avLst/>
              </a:prstGeom>
              <a:blipFill rotWithShape="0">
                <a:blip r:embed="rId3"/>
                <a:stretch>
                  <a:fillRect/>
                </a:stretch>
              </a:blipFill>
            </p:spPr>
            <p:txBody>
              <a:bodyPr/>
              <a:lstStyle/>
              <a:p>
                <a:r>
                  <a:rPr lang="en-US">
                    <a:noFill/>
                  </a:rPr>
                  <a:t> </a:t>
                </a:r>
              </a:p>
            </p:txBody>
          </p:sp>
        </mc:Fallback>
      </mc:AlternateContent>
      <p:sp>
        <p:nvSpPr>
          <p:cNvPr id="10" name="سهم مخطط إلى اليمين 9"/>
          <p:cNvSpPr/>
          <p:nvPr/>
        </p:nvSpPr>
        <p:spPr>
          <a:xfrm flipH="1">
            <a:off x="6804248" y="4881157"/>
            <a:ext cx="1368152" cy="11521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العينة الثانية</a:t>
            </a:r>
            <a:endParaRPr lang="ar-SA" b="1" dirty="0"/>
          </a:p>
        </p:txBody>
      </p:sp>
    </p:spTree>
    <p:extLst>
      <p:ext uri="{BB962C8B-B14F-4D97-AF65-F5344CB8AC3E}">
        <p14:creationId xmlns:p14="http://schemas.microsoft.com/office/powerpoint/2010/main" val="4119357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randombar(horizontal)">
                                      <p:cBhvr>
                                        <p:cTn id="24" dur="500"/>
                                        <p:tgtEl>
                                          <p:spTgt spid="4">
                                            <p:bg/>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9" dur="5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righ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9">
                                            <p:bg/>
                                          </p:spTgt>
                                        </p:tgtEl>
                                        <p:attrNameLst>
                                          <p:attrName>style.visibility</p:attrName>
                                        </p:attrNameLst>
                                      </p:cBhvr>
                                      <p:to>
                                        <p:strVal val="visible"/>
                                      </p:to>
                                    </p:set>
                                    <p:animEffect transition="in" filter="randombar(horizontal)">
                                      <p:cBhvr>
                                        <p:cTn id="59" dur="500"/>
                                        <p:tgtEl>
                                          <p:spTgt spid="9">
                                            <p:bg/>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64" dur="500"/>
                                        <p:tgtEl>
                                          <p:spTgt spid="9">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69" dur="500"/>
                                        <p:tgtEl>
                                          <p:spTgt spid="9">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4" dur="500"/>
                                        <p:tgtEl>
                                          <p:spTgt spid="9">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79" dur="500"/>
                                        <p:tgtEl>
                                          <p:spTgt spid="9">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
                                            <p:txEl>
                                              <p:pRg st="4" end="4"/>
                                            </p:txEl>
                                          </p:spTgt>
                                        </p:tgtEl>
                                        <p:attrNameLst>
                                          <p:attrName>style.visibility</p:attrName>
                                        </p:attrNameLst>
                                      </p:cBhvr>
                                      <p:to>
                                        <p:strVal val="visible"/>
                                      </p:to>
                                    </p:set>
                                    <p:animEffect transition="in" filter="randombar(horizontal)">
                                      <p:cBhvr>
                                        <p:cTn id="84" dur="500"/>
                                        <p:tgtEl>
                                          <p:spTgt spid="9">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randombar(horizontal)">
                                      <p:cBhvr>
                                        <p:cTn id="8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8" grpId="0" animBg="1"/>
      <p:bldP spid="9" grpId="0" build="p"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15616" y="908720"/>
            <a:ext cx="662765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solidFill>
                  <a:schemeClr val="tx1">
                    <a:lumMod val="95000"/>
                    <a:lumOff val="5000"/>
                  </a:schemeClr>
                </a:solidFill>
                <a:latin typeface="Hacen Lebanon" pitchFamily="2" charset="-78"/>
                <a:cs typeface="Hacen Lebanon" pitchFamily="2" charset="-78"/>
              </a:rPr>
              <a:t>أوجدي الوسيط لنتائج </a:t>
            </a:r>
            <a:r>
              <a:rPr lang="en-US" sz="2400" b="1" dirty="0" smtClean="0">
                <a:solidFill>
                  <a:schemeClr val="tx1">
                    <a:lumMod val="95000"/>
                    <a:lumOff val="5000"/>
                  </a:schemeClr>
                </a:solidFill>
                <a:latin typeface="Hacen Lebanon" pitchFamily="2" charset="-78"/>
                <a:cs typeface="Hacen Lebanon" pitchFamily="2" charset="-78"/>
              </a:rPr>
              <a:t> </a:t>
            </a:r>
            <a:r>
              <a:rPr lang="ar-SA" sz="2400" b="1" dirty="0" smtClean="0">
                <a:solidFill>
                  <a:schemeClr val="tx1">
                    <a:lumMod val="95000"/>
                    <a:lumOff val="5000"/>
                  </a:schemeClr>
                </a:solidFill>
                <a:latin typeface="Hacen Lebanon" pitchFamily="2" charset="-78"/>
                <a:cs typeface="Hacen Lebanon" pitchFamily="2" charset="-78"/>
              </a:rPr>
              <a:t> </a:t>
            </a:r>
            <a:r>
              <a:rPr lang="en-US" sz="2400" b="1" dirty="0" smtClean="0">
                <a:solidFill>
                  <a:schemeClr val="tx1">
                    <a:lumMod val="95000"/>
                    <a:lumOff val="5000"/>
                  </a:schemeClr>
                </a:solidFill>
                <a:latin typeface="Hacen Lebanon" pitchFamily="2" charset="-78"/>
                <a:cs typeface="Hacen Lebanon" pitchFamily="2" charset="-78"/>
              </a:rPr>
              <a:t>6 </a:t>
            </a:r>
            <a:r>
              <a:rPr lang="ar-SA" sz="2400" b="1" dirty="0" smtClean="0">
                <a:solidFill>
                  <a:schemeClr val="tx1">
                    <a:lumMod val="95000"/>
                    <a:lumOff val="5000"/>
                  </a:schemeClr>
                </a:solidFill>
                <a:latin typeface="Hacen Lebanon" pitchFamily="2" charset="-78"/>
                <a:cs typeface="Hacen Lebanon" pitchFamily="2" charset="-78"/>
              </a:rPr>
              <a:t>  طلاب حيث ثلاثة منهم لم تعرف درجاتهم و إنما تقاديرهم:</a:t>
            </a:r>
          </a:p>
        </p:txBody>
      </p:sp>
      <mc:AlternateContent xmlns:mc="http://schemas.openxmlformats.org/markup-compatibility/2006" xmlns:a14="http://schemas.microsoft.com/office/drawing/2010/main">
        <mc:Choice Requires="a14">
          <p:sp>
            <p:nvSpPr>
              <p:cNvPr id="3" name="مربع نص 2"/>
              <p:cNvSpPr txBox="1"/>
              <p:nvPr/>
            </p:nvSpPr>
            <p:spPr>
              <a:xfrm>
                <a:off x="1610826" y="3645024"/>
                <a:ext cx="5637237" cy="252011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smtClean="0">
                    <a:solidFill>
                      <a:schemeClr val="tx2">
                        <a:lumMod val="75000"/>
                      </a:schemeClr>
                    </a:solidFill>
                    <a:latin typeface="Hacen Lebanon" pitchFamily="2" charset="-78"/>
                    <a:cs typeface="Hacen Lebanon" pitchFamily="2" charset="-78"/>
                  </a:rPr>
                  <a:t>نعيد ترتيب البيانات :</a:t>
                </a:r>
              </a:p>
              <a:p>
                <a:endParaRPr lang="ar-SA" b="1" dirty="0" smtClean="0">
                  <a:solidFill>
                    <a:schemeClr val="tx2">
                      <a:lumMod val="75000"/>
                    </a:schemeClr>
                  </a:solidFill>
                  <a:latin typeface="Hacen Lebanon" pitchFamily="2" charset="-78"/>
                  <a:cs typeface="Hacen Lebanon" pitchFamily="2" charset="-78"/>
                </a:endParaRPr>
              </a:p>
              <a:p>
                <a:pPr algn="ctr"/>
                <a:r>
                  <a:rPr lang="en-US" b="1" dirty="0" smtClean="0">
                    <a:solidFill>
                      <a:schemeClr val="tx2">
                        <a:lumMod val="75000"/>
                      </a:schemeClr>
                    </a:solidFill>
                    <a:latin typeface="Hacen Lebanon" pitchFamily="2" charset="-78"/>
                    <a:cs typeface="Hacen Lebanon" pitchFamily="2" charset="-78"/>
                  </a:rPr>
                  <a:t>A</a:t>
                </a:r>
                <a:r>
                  <a:rPr lang="ar-SA" b="1" dirty="0" smtClean="0">
                    <a:solidFill>
                      <a:schemeClr val="tx2">
                        <a:lumMod val="75000"/>
                      </a:schemeClr>
                    </a:solidFill>
                    <a:latin typeface="Hacen Lebanon" pitchFamily="2" charset="-78"/>
                    <a:cs typeface="Hacen Lebanon" pitchFamily="2" charset="-78"/>
                  </a:rPr>
                  <a:t>	</a:t>
                </a:r>
                <a:r>
                  <a:rPr lang="en-US" b="1" dirty="0" smtClean="0">
                    <a:solidFill>
                      <a:schemeClr val="tx2">
                        <a:lumMod val="75000"/>
                      </a:schemeClr>
                    </a:solidFill>
                    <a:latin typeface="Hacen Lebanon" pitchFamily="2" charset="-78"/>
                    <a:cs typeface="Hacen Lebanon" pitchFamily="2" charset="-78"/>
                  </a:rPr>
                  <a:t>80	75	70	D	F</a:t>
                </a:r>
                <a:endParaRPr lang="ar-SA" b="1" dirty="0" smtClean="0">
                  <a:solidFill>
                    <a:schemeClr val="tx2">
                      <a:lumMod val="75000"/>
                    </a:schemeClr>
                  </a:solidFill>
                  <a:latin typeface="Hacen Lebanon" pitchFamily="2" charset="-78"/>
                  <a:cs typeface="Hacen Lebanon" pitchFamily="2" charset="-78"/>
                </a:endParaRPr>
              </a:p>
              <a:p>
                <a:pPr algn="ctr"/>
                <a:endParaRPr lang="ar-SA" b="1" dirty="0" smtClean="0">
                  <a:solidFill>
                    <a:schemeClr val="tx2">
                      <a:lumMod val="75000"/>
                    </a:schemeClr>
                  </a:solidFill>
                  <a:latin typeface="Hacen Lebanon" pitchFamily="2" charset="-78"/>
                  <a:cs typeface="Hacen Lebanon" pitchFamily="2" charset="-78"/>
                </a:endParaRPr>
              </a:p>
              <a:p>
                <a:pPr algn="ctr"/>
                <a:r>
                  <a:rPr lang="ar-SA" b="1" dirty="0" smtClean="0">
                    <a:solidFill>
                      <a:schemeClr val="tx2">
                        <a:lumMod val="75000"/>
                      </a:schemeClr>
                    </a:solidFill>
                    <a:latin typeface="Hacen Lebanon" pitchFamily="2" charset="-78"/>
                    <a:cs typeface="Hacen Lebanon" pitchFamily="2" charset="-78"/>
                  </a:rPr>
                  <a:t>عدد البيانات </a:t>
                </a:r>
                <a:r>
                  <a:rPr lang="en-US" b="1" dirty="0" smtClean="0">
                    <a:solidFill>
                      <a:schemeClr val="tx2">
                        <a:lumMod val="75000"/>
                      </a:schemeClr>
                    </a:solidFill>
                    <a:latin typeface="Hacen Lebanon" pitchFamily="2" charset="-78"/>
                    <a:cs typeface="Hacen Lebanon" pitchFamily="2" charset="-78"/>
                  </a:rPr>
                  <a:t>n</a:t>
                </a:r>
                <a:r>
                  <a:rPr lang="ar-SA" b="1" dirty="0" smtClean="0">
                    <a:solidFill>
                      <a:schemeClr val="tx2">
                        <a:lumMod val="75000"/>
                      </a:schemeClr>
                    </a:solidFill>
                    <a:latin typeface="Hacen Lebanon" pitchFamily="2" charset="-78"/>
                    <a:cs typeface="Hacen Lebanon" pitchFamily="2" charset="-78"/>
                  </a:rPr>
                  <a:t>= </a:t>
                </a:r>
                <a:r>
                  <a:rPr lang="en-US" b="1" dirty="0" smtClean="0">
                    <a:solidFill>
                      <a:schemeClr val="tx2">
                        <a:lumMod val="75000"/>
                      </a:schemeClr>
                    </a:solidFill>
                    <a:latin typeface="Hacen Lebanon" pitchFamily="2" charset="-78"/>
                    <a:cs typeface="Hacen Lebanon" pitchFamily="2" charset="-78"/>
                  </a:rPr>
                  <a:t>6</a:t>
                </a:r>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a:solidFill>
                                <a:schemeClr val="tx2">
                                  <a:lumMod val="75000"/>
                                </a:schemeClr>
                              </a:solidFill>
                              <a:latin typeface="Cambria Math"/>
                              <a:cs typeface="Hacen Lebanon" pitchFamily="2" charset="-78"/>
                            </a:rPr>
                            <m:t>𝒏</m:t>
                          </m:r>
                          <m:r>
                            <a:rPr lang="en-US" b="1" i="1">
                              <a:solidFill>
                                <a:schemeClr val="tx2">
                                  <a:lumMod val="75000"/>
                                </a:schemeClr>
                              </a:solidFill>
                              <a:latin typeface="Cambria Math"/>
                              <a:cs typeface="Hacen Lebanon" pitchFamily="2" charset="-78"/>
                            </a:rPr>
                            <m:t>+</m:t>
                          </m:r>
                          <m:r>
                            <a:rPr lang="en-US" b="1" i="1">
                              <a:solidFill>
                                <a:schemeClr val="tx2">
                                  <a:lumMod val="75000"/>
                                </a:schemeClr>
                              </a:solidFill>
                              <a:latin typeface="Cambria Math"/>
                              <a:cs typeface="Hacen Lebanon" pitchFamily="2" charset="-78"/>
                            </a:rPr>
                            <m:t>𝟏</m:t>
                          </m:r>
                          <m:r>
                            <m:rPr>
                              <m:nor/>
                            </m:rPr>
                            <a:rPr lang="ar-SA" b="1" dirty="0">
                              <a:solidFill>
                                <a:schemeClr val="tx2">
                                  <a:lumMod val="75000"/>
                                </a:schemeClr>
                              </a:solidFill>
                              <a:latin typeface="Hacen Lebanon" pitchFamily="2" charset="-78"/>
                              <a:cs typeface="Hacen Lebanon" pitchFamily="2" charset="-78"/>
                            </a:rPr>
                            <m:t> </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 </m:t>
                      </m:r>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smtClean="0">
                              <a:solidFill>
                                <a:schemeClr val="tx2">
                                  <a:lumMod val="75000"/>
                                </a:schemeClr>
                              </a:solidFill>
                              <a:latin typeface="Cambria Math"/>
                              <a:cs typeface="Hacen Lebanon" pitchFamily="2" charset="-78"/>
                            </a:rPr>
                            <m:t>𝟕</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𝟑</m:t>
                      </m:r>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𝟓</m:t>
                      </m:r>
                    </m:oMath>
                  </m:oMathPara>
                </a14:m>
                <a:endParaRPr lang="ar-SA" b="1" dirty="0" smtClean="0">
                  <a:solidFill>
                    <a:schemeClr val="tx2">
                      <a:lumMod val="75000"/>
                    </a:schemeClr>
                  </a:solidFill>
                  <a:latin typeface="Hacen Lebanon" pitchFamily="2" charset="-78"/>
                  <a:cs typeface="Hacen Lebanon" pitchFamily="2" charset="-78"/>
                </a:endParaRPr>
              </a:p>
              <a:p>
                <a:pPr algn="ctr"/>
                <a14:m>
                  <m:oMathPara xmlns:m="http://schemas.openxmlformats.org/officeDocument/2006/math">
                    <m:oMathParaPr>
                      <m:jc m:val="centerGroup"/>
                    </m:oMathParaPr>
                    <m:oMath xmlns:m="http://schemas.openxmlformats.org/officeDocument/2006/math">
                      <m:r>
                        <a:rPr lang="en-US" b="1" i="1" smtClean="0">
                          <a:solidFill>
                            <a:schemeClr val="tx2">
                              <a:lumMod val="75000"/>
                            </a:schemeClr>
                          </a:solidFill>
                          <a:latin typeface="Cambria Math"/>
                          <a:cs typeface="Hacen Lebanon" pitchFamily="2" charset="-78"/>
                        </a:rPr>
                        <m:t>𝒎</m:t>
                      </m:r>
                      <m:r>
                        <a:rPr lang="en-US" b="1" i="1" smtClean="0">
                          <a:solidFill>
                            <a:schemeClr val="tx2">
                              <a:lumMod val="75000"/>
                            </a:schemeClr>
                          </a:solidFill>
                          <a:latin typeface="Cambria Math"/>
                          <a:cs typeface="Hacen Lebanon" pitchFamily="2" charset="-78"/>
                        </a:rPr>
                        <m:t>= </m:t>
                      </m:r>
                      <m:f>
                        <m:fPr>
                          <m:ctrlPr>
                            <a:rPr lang="en-US" b="1" i="1" smtClean="0">
                              <a:solidFill>
                                <a:schemeClr val="tx2">
                                  <a:lumMod val="75000"/>
                                </a:schemeClr>
                              </a:solidFill>
                              <a:latin typeface="Cambria Math" panose="02040503050406030204" pitchFamily="18" charset="0"/>
                              <a:cs typeface="Hacen Lebanon" pitchFamily="2" charset="-78"/>
                            </a:rPr>
                          </m:ctrlPr>
                        </m:fPr>
                        <m:num>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a:solidFill>
                                    <a:schemeClr val="tx2">
                                      <a:lumMod val="75000"/>
                                    </a:schemeClr>
                                  </a:solidFill>
                                  <a:latin typeface="Cambria Math"/>
                                  <a:cs typeface="Hacen Lebanon" pitchFamily="2" charset="-78"/>
                                </a:rPr>
                                <m:t>𝟑</m:t>
                              </m:r>
                            </m:sub>
                          </m:sSub>
                          <m:r>
                            <a:rPr lang="en-US" b="1" i="1" smtClean="0">
                              <a:solidFill>
                                <a:schemeClr val="tx2">
                                  <a:lumMod val="75000"/>
                                </a:schemeClr>
                              </a:solidFill>
                              <a:latin typeface="Cambria Math"/>
                              <a:cs typeface="Hacen Lebanon" pitchFamily="2" charset="-78"/>
                            </a:rPr>
                            <m:t>+</m:t>
                          </m:r>
                          <m:sSub>
                            <m:sSubPr>
                              <m:ctrlPr>
                                <a:rPr lang="en-US" b="1" i="1" smtClean="0">
                                  <a:solidFill>
                                    <a:schemeClr val="tx2">
                                      <a:lumMod val="75000"/>
                                    </a:schemeClr>
                                  </a:solidFill>
                                  <a:latin typeface="Cambria Math" panose="02040503050406030204" pitchFamily="18" charset="0"/>
                                  <a:cs typeface="Hacen Lebanon" pitchFamily="2" charset="-78"/>
                                </a:rPr>
                              </m:ctrlPr>
                            </m:sSubPr>
                            <m:e>
                              <m:r>
                                <a:rPr lang="en-US" b="1" i="1" smtClean="0">
                                  <a:solidFill>
                                    <a:schemeClr val="tx2">
                                      <a:lumMod val="75000"/>
                                    </a:schemeClr>
                                  </a:solidFill>
                                  <a:latin typeface="Cambria Math"/>
                                  <a:cs typeface="Hacen Lebanon" pitchFamily="2" charset="-78"/>
                                </a:rPr>
                                <m:t>𝑿</m:t>
                              </m:r>
                            </m:e>
                            <m:sub>
                              <m:r>
                                <a:rPr lang="en-US" b="1" i="1" smtClean="0">
                                  <a:solidFill>
                                    <a:schemeClr val="tx2">
                                      <a:lumMod val="75000"/>
                                    </a:schemeClr>
                                  </a:solidFill>
                                  <a:latin typeface="Cambria Math"/>
                                  <a:cs typeface="Hacen Lebanon" pitchFamily="2" charset="-78"/>
                                </a:rPr>
                                <m:t>𝟒</m:t>
                              </m:r>
                            </m:sub>
                          </m:sSub>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f>
                        <m:fPr>
                          <m:ctrlPr>
                            <a:rPr lang="en-US" b="1" i="1" smtClean="0">
                              <a:solidFill>
                                <a:schemeClr val="tx2">
                                  <a:lumMod val="75000"/>
                                </a:schemeClr>
                              </a:solidFill>
                              <a:latin typeface="Cambria Math" panose="02040503050406030204" pitchFamily="18" charset="0"/>
                              <a:cs typeface="Hacen Lebanon" pitchFamily="2" charset="-78"/>
                            </a:rPr>
                          </m:ctrlPr>
                        </m:fPr>
                        <m:num>
                          <m:r>
                            <a:rPr lang="en-US" b="1" i="1" smtClean="0">
                              <a:solidFill>
                                <a:schemeClr val="tx2">
                                  <a:lumMod val="75000"/>
                                </a:schemeClr>
                              </a:solidFill>
                              <a:latin typeface="Cambria Math"/>
                              <a:cs typeface="Hacen Lebanon" pitchFamily="2" charset="-78"/>
                            </a:rPr>
                            <m:t>𝟕𝟎</m:t>
                          </m:r>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𝟕𝟓</m:t>
                          </m:r>
                        </m:num>
                        <m:den>
                          <m:r>
                            <a:rPr lang="en-US" b="1" i="1" smtClean="0">
                              <a:solidFill>
                                <a:schemeClr val="tx2">
                                  <a:lumMod val="75000"/>
                                </a:schemeClr>
                              </a:solidFill>
                              <a:latin typeface="Cambria Math"/>
                              <a:cs typeface="Hacen Lebanon" pitchFamily="2" charset="-78"/>
                            </a:rPr>
                            <m:t>𝟐</m:t>
                          </m:r>
                        </m:den>
                      </m:f>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𝟕𝟐</m:t>
                      </m:r>
                      <m:r>
                        <a:rPr lang="en-US" b="1" i="1" smtClean="0">
                          <a:solidFill>
                            <a:schemeClr val="tx2">
                              <a:lumMod val="75000"/>
                            </a:schemeClr>
                          </a:solidFill>
                          <a:latin typeface="Cambria Math"/>
                          <a:cs typeface="Hacen Lebanon" pitchFamily="2" charset="-78"/>
                        </a:rPr>
                        <m:t>.</m:t>
                      </m:r>
                      <m:r>
                        <a:rPr lang="en-US" b="1" i="1" smtClean="0">
                          <a:solidFill>
                            <a:schemeClr val="tx2">
                              <a:lumMod val="75000"/>
                            </a:schemeClr>
                          </a:solidFill>
                          <a:latin typeface="Cambria Math"/>
                          <a:cs typeface="Hacen Lebanon" pitchFamily="2" charset="-78"/>
                        </a:rPr>
                        <m:t>𝟓</m:t>
                      </m:r>
                    </m:oMath>
                  </m:oMathPara>
                </a14:m>
                <a:endParaRPr lang="ar-SA" b="1" dirty="0" smtClean="0">
                  <a:solidFill>
                    <a:schemeClr val="tx2">
                      <a:lumMod val="75000"/>
                    </a:schemeClr>
                  </a:solidFill>
                  <a:latin typeface="Hacen Lebanon" pitchFamily="2" charset="-78"/>
                  <a:cs typeface="Hacen Lebanon" pitchFamily="2" charset="-78"/>
                </a:endParaRPr>
              </a:p>
            </p:txBody>
          </p:sp>
        </mc:Choice>
        <mc:Fallback xmlns="">
          <p:sp>
            <p:nvSpPr>
              <p:cNvPr id="3" name="مربع نص 2"/>
              <p:cNvSpPr txBox="1">
                <a:spLocks noRot="1" noChangeAspect="1" noMove="1" noResize="1" noEditPoints="1" noAdjustHandles="1" noChangeArrowheads="1" noChangeShapeType="1" noTextEdit="1"/>
              </p:cNvSpPr>
              <p:nvPr/>
            </p:nvSpPr>
            <p:spPr>
              <a:xfrm>
                <a:off x="1610826" y="3645024"/>
                <a:ext cx="5637237" cy="2520113"/>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5" name="جدول 4"/>
          <p:cNvGraphicFramePr>
            <a:graphicFrameLocks noGrp="1"/>
          </p:cNvGraphicFramePr>
          <p:nvPr>
            <p:extLst/>
          </p:nvPr>
        </p:nvGraphicFramePr>
        <p:xfrm>
          <a:off x="1372403" y="2204864"/>
          <a:ext cx="6114084" cy="720080"/>
        </p:xfrm>
        <a:graphic>
          <a:graphicData uri="http://schemas.openxmlformats.org/drawingml/2006/table">
            <a:tbl>
              <a:tblPr rtl="1" firstRow="1" bandRow="1">
                <a:tableStyleId>{00A15C55-8517-42AA-B614-E9B94910E393}</a:tableStyleId>
              </a:tblPr>
              <a:tblGrid>
                <a:gridCol w="1019014"/>
                <a:gridCol w="1019014"/>
                <a:gridCol w="1019014"/>
                <a:gridCol w="1019014"/>
                <a:gridCol w="1019014"/>
                <a:gridCol w="1019014"/>
              </a:tblGrid>
              <a:tr h="720080">
                <a:tc>
                  <a:txBody>
                    <a:bodyPr/>
                    <a:lstStyle/>
                    <a:p>
                      <a:pPr algn="ctr" rtl="1"/>
                      <a:r>
                        <a:rPr lang="en-US" sz="2000" b="1" dirty="0" smtClean="0">
                          <a:solidFill>
                            <a:schemeClr val="bg1"/>
                          </a:solidFill>
                        </a:rPr>
                        <a:t>A</a:t>
                      </a:r>
                      <a:endParaRPr lang="ar-SA" sz="2000" b="1" dirty="0">
                        <a:solidFill>
                          <a:schemeClr val="bg1"/>
                        </a:solidFill>
                      </a:endParaRPr>
                    </a:p>
                  </a:txBody>
                  <a:tcPr anchor="ctr"/>
                </a:tc>
                <a:tc>
                  <a:txBody>
                    <a:bodyPr/>
                    <a:lstStyle/>
                    <a:p>
                      <a:pPr algn="ctr" rtl="1"/>
                      <a:r>
                        <a:rPr lang="en-US" sz="2000" b="1" dirty="0" smtClean="0">
                          <a:solidFill>
                            <a:schemeClr val="bg1"/>
                          </a:solidFill>
                        </a:rPr>
                        <a:t>80</a:t>
                      </a:r>
                      <a:endParaRPr lang="ar-SA" sz="2000" b="1" dirty="0">
                        <a:solidFill>
                          <a:schemeClr val="bg1"/>
                        </a:solidFill>
                      </a:endParaRPr>
                    </a:p>
                  </a:txBody>
                  <a:tcPr anchor="ctr"/>
                </a:tc>
                <a:tc>
                  <a:txBody>
                    <a:bodyPr/>
                    <a:lstStyle/>
                    <a:p>
                      <a:pPr algn="ctr" rtl="1"/>
                      <a:r>
                        <a:rPr lang="en-US" sz="2000" b="1" dirty="0" smtClean="0">
                          <a:solidFill>
                            <a:schemeClr val="bg1"/>
                          </a:solidFill>
                        </a:rPr>
                        <a:t>75</a:t>
                      </a:r>
                      <a:endParaRPr lang="ar-SA" sz="2000" b="1" dirty="0">
                        <a:solidFill>
                          <a:schemeClr val="bg1"/>
                        </a:solidFill>
                      </a:endParaRPr>
                    </a:p>
                  </a:txBody>
                  <a:tcPr anchor="ctr"/>
                </a:tc>
                <a:tc>
                  <a:txBody>
                    <a:bodyPr/>
                    <a:lstStyle/>
                    <a:p>
                      <a:pPr algn="ctr" rtl="1"/>
                      <a:r>
                        <a:rPr lang="en-US" sz="2000" b="1" dirty="0" smtClean="0">
                          <a:solidFill>
                            <a:schemeClr val="bg1"/>
                          </a:solidFill>
                        </a:rPr>
                        <a:t>F</a:t>
                      </a:r>
                      <a:endParaRPr lang="ar-SA" sz="2000" b="1" dirty="0">
                        <a:solidFill>
                          <a:schemeClr val="bg1"/>
                        </a:solidFill>
                      </a:endParaRPr>
                    </a:p>
                  </a:txBody>
                  <a:tcPr anchor="ctr"/>
                </a:tc>
                <a:tc>
                  <a:txBody>
                    <a:bodyPr/>
                    <a:lstStyle/>
                    <a:p>
                      <a:pPr algn="ctr" rtl="1"/>
                      <a:r>
                        <a:rPr lang="en-US" sz="2000" b="1" dirty="0" smtClean="0">
                          <a:solidFill>
                            <a:schemeClr val="bg1"/>
                          </a:solidFill>
                        </a:rPr>
                        <a:t>70</a:t>
                      </a:r>
                      <a:endParaRPr lang="ar-SA" sz="2000" b="1" dirty="0">
                        <a:solidFill>
                          <a:schemeClr val="bg1"/>
                        </a:solidFill>
                      </a:endParaRPr>
                    </a:p>
                  </a:txBody>
                  <a:tcPr anchor="ctr"/>
                </a:tc>
                <a:tc>
                  <a:txBody>
                    <a:bodyPr/>
                    <a:lstStyle/>
                    <a:p>
                      <a:pPr algn="ctr" rtl="1"/>
                      <a:r>
                        <a:rPr lang="en-US" sz="2000" b="1" dirty="0" smtClean="0">
                          <a:solidFill>
                            <a:schemeClr val="bg1"/>
                          </a:solidFill>
                        </a:rPr>
                        <a:t>D</a:t>
                      </a:r>
                      <a:endParaRPr lang="ar-SA" sz="2000" b="1" dirty="0">
                        <a:solidFill>
                          <a:schemeClr val="bg1"/>
                        </a:solidFill>
                      </a:endParaRPr>
                    </a:p>
                  </a:txBody>
                  <a:tcPr anchor="ctr"/>
                </a:tc>
              </a:tr>
            </a:tbl>
          </a:graphicData>
        </a:graphic>
      </p:graphicFrame>
      <p:sp>
        <p:nvSpPr>
          <p:cNvPr id="6" name="وسيلة شرح خطية 3 5"/>
          <p:cNvSpPr/>
          <p:nvPr/>
        </p:nvSpPr>
        <p:spPr>
          <a:xfrm>
            <a:off x="3707904" y="4149080"/>
            <a:ext cx="432048" cy="432048"/>
          </a:xfrm>
          <a:prstGeom prst="borderCallout3">
            <a:avLst>
              <a:gd name="adj1" fmla="val 18750"/>
              <a:gd name="adj2" fmla="val -8333"/>
              <a:gd name="adj3" fmla="val 18750"/>
              <a:gd name="adj4" fmla="val -16667"/>
              <a:gd name="adj5" fmla="val 106614"/>
              <a:gd name="adj6" fmla="val -18872"/>
              <a:gd name="adj7" fmla="val -149386"/>
              <a:gd name="adj8" fmla="val -248636"/>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7" name="مربع نص 6"/>
              <p:cNvSpPr txBox="1"/>
              <p:nvPr/>
            </p:nvSpPr>
            <p:spPr>
              <a:xfrm>
                <a:off x="1992288" y="3212976"/>
                <a:ext cx="872942"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1" i="1">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a:solidFill>
                                <a:schemeClr val="tx2">
                                  <a:lumMod val="75000"/>
                                </a:schemeClr>
                              </a:solidFill>
                              <a:latin typeface="Cambria Math"/>
                              <a:cs typeface="Hacen Lebanon" pitchFamily="2" charset="-78"/>
                            </a:rPr>
                            <m:t>𝟑</m:t>
                          </m:r>
                        </m:sub>
                      </m:sSub>
                    </m:oMath>
                  </m:oMathPara>
                </a14:m>
                <a:endParaRPr lang="ar-SA" dirty="0"/>
              </a:p>
            </p:txBody>
          </p:sp>
        </mc:Choice>
        <mc:Fallback xmlns="">
          <p:sp>
            <p:nvSpPr>
              <p:cNvPr id="7" name="مربع نص 6"/>
              <p:cNvSpPr txBox="1">
                <a:spLocks noRot="1" noChangeAspect="1" noMove="1" noResize="1" noEditPoints="1" noAdjustHandles="1" noChangeArrowheads="1" noChangeShapeType="1" noTextEdit="1"/>
              </p:cNvSpPr>
              <p:nvPr/>
            </p:nvSpPr>
            <p:spPr>
              <a:xfrm>
                <a:off x="1992288" y="3212976"/>
                <a:ext cx="872942" cy="369332"/>
              </a:xfrm>
              <a:prstGeom prst="rect">
                <a:avLst/>
              </a:prstGeom>
              <a:blipFill rotWithShape="0">
                <a:blip r:embed="rId3"/>
                <a:stretch>
                  <a:fillRect b="-1639"/>
                </a:stretch>
              </a:blipFill>
            </p:spPr>
            <p:txBody>
              <a:bodyPr/>
              <a:lstStyle/>
              <a:p>
                <a:r>
                  <a:rPr lang="en-US">
                    <a:noFill/>
                  </a:rPr>
                  <a:t> </a:t>
                </a:r>
              </a:p>
            </p:txBody>
          </p:sp>
        </mc:Fallback>
      </mc:AlternateContent>
      <p:sp>
        <p:nvSpPr>
          <p:cNvPr id="8" name="وسيلة شرح خطية 3 7"/>
          <p:cNvSpPr/>
          <p:nvPr/>
        </p:nvSpPr>
        <p:spPr>
          <a:xfrm flipH="1">
            <a:off x="4644008" y="4149080"/>
            <a:ext cx="432048" cy="432048"/>
          </a:xfrm>
          <a:prstGeom prst="borderCallout3">
            <a:avLst>
              <a:gd name="adj1" fmla="val 18750"/>
              <a:gd name="adj2" fmla="val -8333"/>
              <a:gd name="adj3" fmla="val 18750"/>
              <a:gd name="adj4" fmla="val -16667"/>
              <a:gd name="adj5" fmla="val 106614"/>
              <a:gd name="adj6" fmla="val -18872"/>
              <a:gd name="adj7" fmla="val -149386"/>
              <a:gd name="adj8" fmla="val -248636"/>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9" name="مربع نص 8"/>
              <p:cNvSpPr txBox="1"/>
              <p:nvPr/>
            </p:nvSpPr>
            <p:spPr>
              <a:xfrm>
                <a:off x="5724128" y="3180710"/>
                <a:ext cx="872942"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2">
                                  <a:lumMod val="75000"/>
                                </a:schemeClr>
                              </a:solidFill>
                              <a:latin typeface="Cambria Math" panose="02040503050406030204" pitchFamily="18" charset="0"/>
                              <a:cs typeface="Hacen Lebanon" pitchFamily="2" charset="-78"/>
                            </a:rPr>
                          </m:ctrlPr>
                        </m:sSubPr>
                        <m:e>
                          <m:r>
                            <a:rPr lang="en-US" b="1" i="1">
                              <a:solidFill>
                                <a:schemeClr val="tx2">
                                  <a:lumMod val="75000"/>
                                </a:schemeClr>
                              </a:solidFill>
                              <a:latin typeface="Cambria Math"/>
                              <a:cs typeface="Hacen Lebanon" pitchFamily="2" charset="-78"/>
                            </a:rPr>
                            <m:t>𝑿</m:t>
                          </m:r>
                        </m:e>
                        <m:sub>
                          <m:r>
                            <a:rPr lang="en-US" b="1" i="1" smtClean="0">
                              <a:solidFill>
                                <a:schemeClr val="tx2">
                                  <a:lumMod val="75000"/>
                                </a:schemeClr>
                              </a:solidFill>
                              <a:latin typeface="Cambria Math"/>
                              <a:cs typeface="Hacen Lebanon" pitchFamily="2" charset="-78"/>
                            </a:rPr>
                            <m:t>𝟒</m:t>
                          </m:r>
                        </m:sub>
                      </m:sSub>
                    </m:oMath>
                  </m:oMathPara>
                </a14:m>
                <a:endParaRPr lang="ar-SA" dirty="0"/>
              </a:p>
            </p:txBody>
          </p:sp>
        </mc:Choice>
        <mc:Fallback xmlns="">
          <p:sp>
            <p:nvSpPr>
              <p:cNvPr id="9" name="مربع نص 8"/>
              <p:cNvSpPr txBox="1">
                <a:spLocks noRot="1" noChangeAspect="1" noMove="1" noResize="1" noEditPoints="1" noAdjustHandles="1" noChangeArrowheads="1" noChangeShapeType="1" noTextEdit="1"/>
              </p:cNvSpPr>
              <p:nvPr/>
            </p:nvSpPr>
            <p:spPr>
              <a:xfrm>
                <a:off x="5724128" y="3180710"/>
                <a:ext cx="872942" cy="369332"/>
              </a:xfrm>
              <a:prstGeom prst="rect">
                <a:avLst/>
              </a:prstGeom>
              <a:blipFill rotWithShape="0">
                <a:blip r:embed="rId4"/>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152738468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randombar(horizontal)">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heel(1)">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7" grpId="0" animBg="1"/>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جدول 4"/>
              <p:cNvGraphicFramePr>
                <a:graphicFrameLocks noGrp="1"/>
              </p:cNvGraphicFramePr>
              <p:nvPr>
                <p:extLst/>
              </p:nvPr>
            </p:nvGraphicFramePr>
            <p:xfrm>
              <a:off x="2691632" y="1020919"/>
              <a:ext cx="3132348" cy="5530138"/>
            </p:xfrm>
            <a:graphic>
              <a:graphicData uri="http://schemas.openxmlformats.org/drawingml/2006/table">
                <a:tbl>
                  <a:tblPr rtl="1" firstRow="1" bandRow="1">
                    <a:tableStyleId>{C4B1156A-380E-4F78-BDF5-A606A8083BF9}</a:tableStyleId>
                  </a:tblPr>
                  <a:tblGrid>
                    <a:gridCol w="1044116"/>
                    <a:gridCol w="1044116"/>
                    <a:gridCol w="1044116"/>
                  </a:tblGrid>
                  <a:tr h="747646">
                    <a:tc>
                      <a:txBody>
                        <a:bodyPr/>
                        <a:lstStyle/>
                        <a:p>
                          <a:pPr algn="ctr" rtl="1"/>
                          <a:r>
                            <a:rPr lang="ar-SA" sz="1600" dirty="0" err="1" smtClean="0"/>
                            <a:t>ت.م.ص</a:t>
                          </a:r>
                          <a:endParaRPr lang="ar-SA" sz="1600" dirty="0"/>
                        </a:p>
                      </a:txBody>
                      <a:tcPr anchor="ctr"/>
                    </a:tc>
                    <a:tc>
                      <a:txBody>
                        <a:bodyPr/>
                        <a:lstStyle/>
                        <a:p>
                          <a:pPr algn="ctr" rtl="1"/>
                          <a:r>
                            <a:rPr lang="ar-SA" sz="1600" dirty="0" smtClean="0"/>
                            <a:t>التكرار</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𝒊</m:t>
                                    </m:r>
                                  </m:sub>
                                </m:sSub>
                              </m:oMath>
                            </m:oMathPara>
                          </a14:m>
                          <a:endParaRPr lang="ar-SA" sz="1600" dirty="0"/>
                        </a:p>
                      </a:txBody>
                      <a:tcPr anchor="ctr"/>
                    </a:tc>
                    <a:tc>
                      <a:txBody>
                        <a:bodyPr/>
                        <a:lstStyle/>
                        <a:p>
                          <a:pPr algn="ctr" rtl="1"/>
                          <a:r>
                            <a:rPr lang="ar-SA" sz="1600" dirty="0" smtClean="0"/>
                            <a:t>الفئات</a:t>
                          </a:r>
                          <a:endParaRPr lang="ar-SA" sz="1600" dirty="0"/>
                        </a:p>
                      </a:txBody>
                      <a:tcPr anchor="ctr"/>
                    </a:tc>
                  </a:tr>
                  <a:tr h="498430">
                    <a:tc>
                      <a:txBody>
                        <a:bodyPr/>
                        <a:lstStyle/>
                        <a:p>
                          <a:pPr algn="ctr" rtl="1"/>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𝟏</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ar-SA" sz="1600" b="1" i="1" smtClean="0">
                                        <a:latin typeface="Cambria Math"/>
                                      </a:rPr>
                                      <m:t>𝟏</m:t>
                                    </m:r>
                                  </m:sub>
                                </m:sSub>
                                <m:r>
                                  <a:rPr lang="en-US" sz="1600" b="1" i="1" smtClean="0">
                                    <a:latin typeface="Cambria Math"/>
                                  </a:rPr>
                                  <m:t>−</m:t>
                                </m:r>
                              </m:oMath>
                            </m:oMathPara>
                          </a14:m>
                          <a:endParaRPr lang="ar-SA" sz="1600" b="1" dirty="0"/>
                        </a:p>
                      </a:txBody>
                      <a:tcPr anchor="ctr"/>
                    </a:tc>
                  </a:tr>
                  <a:tr h="560734">
                    <a:tc>
                      <a:txBody>
                        <a:bodyPr/>
                        <a:lstStyle/>
                        <a:p>
                          <a:pPr algn="ctr" rtl="1"/>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𝟐</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ar-SA" sz="1600" b="1" i="1" smtClean="0">
                                        <a:latin typeface="Cambria Math"/>
                                      </a:rPr>
                                      <m:t>𝟐</m:t>
                                    </m:r>
                                  </m:sub>
                                </m:sSub>
                                <m:r>
                                  <a:rPr lang="en-US" sz="1600" b="1" i="1" smtClean="0">
                                    <a:latin typeface="Cambria Math"/>
                                  </a:rPr>
                                  <m:t>−</m:t>
                                </m:r>
                              </m:oMath>
                            </m:oMathPara>
                          </a14:m>
                          <a:endParaRPr lang="ar-SA" sz="1600" b="1" dirty="0"/>
                        </a:p>
                      </a:txBody>
                      <a:tcPr anchor="ctr"/>
                    </a:tc>
                  </a:tr>
                  <a:tr h="477176">
                    <a:tc>
                      <a:txBody>
                        <a:bodyPr/>
                        <a:lstStyle/>
                        <a:p>
                          <a:pPr algn="ctr" rtl="1"/>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𝟑</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ar-SA" sz="1600" b="1" i="1" smtClean="0">
                                        <a:latin typeface="Cambria Math"/>
                                      </a:rPr>
                                      <m:t>𝟑</m:t>
                                    </m:r>
                                  </m:sub>
                                </m:sSub>
                                <m:r>
                                  <a:rPr lang="en-US" sz="1600" b="1" i="1" smtClean="0">
                                    <a:latin typeface="Cambria Math"/>
                                  </a:rPr>
                                  <m:t>−</m:t>
                                </m:r>
                              </m:oMath>
                            </m:oMathPara>
                          </a14:m>
                          <a:endParaRPr lang="ar-SA" sz="1600" b="1" dirty="0"/>
                        </a:p>
                      </a:txBody>
                      <a:tcPr anchor="ctr"/>
                    </a:tc>
                  </a:tr>
                  <a:tr h="477176">
                    <a:tc>
                      <a:txBody>
                        <a:bodyPr/>
                        <a:lstStyle/>
                        <a:p>
                          <a:pPr algn="ctr" rtl="1"/>
                          <a:endParaRPr lang="ar-SA" sz="1600" dirty="0"/>
                        </a:p>
                      </a:txBody>
                      <a:tcPr anchor="ctr"/>
                    </a:tc>
                    <a:tc>
                      <a:txBody>
                        <a:bodyPr/>
                        <a:lstStyle/>
                        <a:p>
                          <a:pPr algn="ctr" rtl="1"/>
                          <a:endParaRPr lang="ar-SA" sz="1600" dirty="0"/>
                        </a:p>
                      </a:txBody>
                      <a:tcPr anchor="ctr"/>
                    </a:tc>
                    <a:tc>
                      <a:txBody>
                        <a:bodyPr/>
                        <a:lstStyle/>
                        <a:p>
                          <a:pPr algn="ctr" rtl="1"/>
                          <a:endParaRPr lang="ar-SA" sz="1600" b="1" dirty="0"/>
                        </a:p>
                      </a:txBody>
                      <a:tcPr anchor="ctr"/>
                    </a:tc>
                  </a:tr>
                  <a:tr h="831203">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solidFill>
                                          <a:schemeClr val="tx2">
                                            <a:lumMod val="10000"/>
                                          </a:schemeClr>
                                        </a:solidFill>
                                        <a:latin typeface="Cambria Math" panose="02040503050406030204" pitchFamily="18" charset="0"/>
                                      </a:rPr>
                                    </m:ctrlPr>
                                  </m:sSubPr>
                                  <m:e>
                                    <m:r>
                                      <a:rPr lang="en-US" sz="1600" b="1" i="1" smtClean="0">
                                        <a:solidFill>
                                          <a:schemeClr val="tx2">
                                            <a:lumMod val="10000"/>
                                          </a:schemeClr>
                                        </a:solidFill>
                                        <a:latin typeface="Cambria Math"/>
                                      </a:rPr>
                                      <m:t>𝒄</m:t>
                                    </m:r>
                                  </m:e>
                                  <m:sub>
                                    <m:r>
                                      <a:rPr lang="ar-SA" sz="1600" b="1" i="1" smtClean="0">
                                        <a:solidFill>
                                          <a:schemeClr val="tx2">
                                            <a:lumMod val="10000"/>
                                          </a:schemeClr>
                                        </a:solidFill>
                                        <a:latin typeface="Cambria Math"/>
                                      </a:rPr>
                                      <m:t>𝟐</m:t>
                                    </m:r>
                                  </m:sub>
                                </m:sSub>
                              </m:oMath>
                            </m:oMathPara>
                          </a14:m>
                          <a:endParaRPr lang="ar-SA" sz="1600" b="1" dirty="0"/>
                        </a:p>
                      </a:txBody>
                      <a:tcPr anchor="ctr"/>
                    </a:tc>
                    <a:tc>
                      <a:txBody>
                        <a:bodyPr/>
                        <a:lstStyle/>
                        <a:p>
                          <a:pPr algn="ctr" rtl="1"/>
                          <a:endParaRPr lang="ar-SA" sz="1600" dirty="0"/>
                        </a:p>
                      </a:txBody>
                      <a:tcPr anchor="ctr"/>
                    </a:tc>
                    <a:tc>
                      <a:txBody>
                        <a:bodyPr/>
                        <a:lstStyle/>
                        <a:p>
                          <a:pPr algn="ctr" rtl="1"/>
                          <a:endParaRPr lang="ar-SA" sz="1600" b="1" dirty="0" smtClean="0"/>
                        </a:p>
                      </a:txBody>
                      <a:tcPr anchor="ctr"/>
                    </a:tc>
                  </a:tr>
                  <a:tr h="831203">
                    <a:tc>
                      <a:txBody>
                        <a:bodyPr/>
                        <a:lstStyle/>
                        <a:p>
                          <a:pPr algn="ctr" rtl="1"/>
                          <a:endParaRPr lang="ar-SA" sz="1600" dirty="0"/>
                        </a:p>
                      </a:txBody>
                      <a:tcPr anchor="ctr">
                        <a:solidFill>
                          <a:srgbClr val="BAE18F"/>
                        </a:solidFill>
                      </a:tcP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𝒄</m:t>
                                    </m:r>
                                  </m:e>
                                  <m:sub>
                                    <m:r>
                                      <a:rPr lang="en-US" sz="1600" b="1" i="1" smtClean="0">
                                        <a:latin typeface="Cambria Math"/>
                                      </a:rPr>
                                      <m:t>𝟑</m:t>
                                    </m:r>
                                  </m:sub>
                                </m:sSub>
                              </m:oMath>
                            </m:oMathPara>
                          </a14:m>
                          <a:endParaRPr lang="ar-SA" sz="1600" dirty="0"/>
                        </a:p>
                      </a:txBody>
                      <a:tcPr anchor="ctr">
                        <a:solidFill>
                          <a:srgbClr val="BAE18F"/>
                        </a:solidFill>
                      </a:tcP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𝒌</m:t>
                                    </m:r>
                                  </m:sub>
                                </m:sSub>
                                <m:r>
                                  <a:rPr lang="en-US" sz="1600" b="1" i="1" smtClean="0">
                                    <a:latin typeface="Cambria Math"/>
                                  </a:rPr>
                                  <m:t>−</m:t>
                                </m:r>
                              </m:oMath>
                            </m:oMathPara>
                          </a14:m>
                          <a:endParaRPr lang="ar-SA" sz="1600" b="1" dirty="0"/>
                        </a:p>
                      </a:txBody>
                      <a:tcPr anchor="ctr">
                        <a:solidFill>
                          <a:srgbClr val="BAE18F"/>
                        </a:solidFill>
                      </a:tcPr>
                    </a:tc>
                  </a:tr>
                  <a:tr h="498430">
                    <a:tc>
                      <a:txBody>
                        <a:bodyPr/>
                        <a:lstStyle/>
                        <a:p>
                          <a:pPr algn="ctr" rtl="1"/>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𝒉</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𝒉</m:t>
                                    </m:r>
                                  </m:sub>
                                </m:sSub>
                                <m:r>
                                  <a:rPr lang="en-US" sz="1600" b="1" i="1" smtClean="0">
                                    <a:latin typeface="Cambria Math"/>
                                  </a:rPr>
                                  <m:t>−</m:t>
                                </m:r>
                              </m:oMath>
                            </m:oMathPara>
                          </a14:m>
                          <a:endParaRPr lang="ar-SA" sz="1600" b="1" dirty="0"/>
                        </a:p>
                      </a:txBody>
                      <a:tcPr anchor="ctr"/>
                    </a:tc>
                  </a:tr>
                  <a:tr h="477176">
                    <a:tc>
                      <a:txBody>
                        <a:bodyPr/>
                        <a:lstStyle/>
                        <a:p>
                          <a:pPr algn="ctr" rtl="1"/>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nary>
                                  <m:naryPr>
                                    <m:chr m:val="∑"/>
                                    <m:subHide m:val="on"/>
                                    <m:supHide m:val="on"/>
                                    <m:ctrlPr>
                                      <a:rPr lang="en-US" sz="1400" b="1" i="1" smtClean="0">
                                        <a:solidFill>
                                          <a:schemeClr val="tx2">
                                            <a:lumMod val="10000"/>
                                          </a:schemeClr>
                                        </a:solidFill>
                                        <a:latin typeface="Cambria Math" panose="02040503050406030204" pitchFamily="18" charset="0"/>
                                      </a:rPr>
                                    </m:ctrlPr>
                                  </m:naryPr>
                                  <m:sub/>
                                  <m:sup/>
                                  <m:e>
                                    <m:sSub>
                                      <m:sSubPr>
                                        <m:ctrlPr>
                                          <a:rPr lang="en-US" sz="1400" b="1" i="1" smtClean="0">
                                            <a:solidFill>
                                              <a:schemeClr val="tx2">
                                                <a:lumMod val="10000"/>
                                              </a:schemeClr>
                                            </a:solidFill>
                                            <a:latin typeface="Cambria Math" panose="02040503050406030204" pitchFamily="18" charset="0"/>
                                          </a:rPr>
                                        </m:ctrlPr>
                                      </m:sSubPr>
                                      <m:e>
                                        <m:r>
                                          <a:rPr lang="en-US" sz="1400" b="1" i="1" smtClean="0">
                                            <a:solidFill>
                                              <a:schemeClr val="tx2">
                                                <a:lumMod val="10000"/>
                                              </a:schemeClr>
                                            </a:solidFill>
                                            <a:latin typeface="Cambria Math"/>
                                          </a:rPr>
                                          <m:t>𝒇</m:t>
                                        </m:r>
                                      </m:e>
                                      <m:sub>
                                        <m:r>
                                          <a:rPr lang="en-US" sz="1400" b="1" i="1" smtClean="0">
                                            <a:solidFill>
                                              <a:schemeClr val="tx2">
                                                <a:lumMod val="10000"/>
                                              </a:schemeClr>
                                            </a:solidFill>
                                            <a:latin typeface="Cambria Math"/>
                                          </a:rPr>
                                          <m:t>𝒊</m:t>
                                        </m:r>
                                      </m:sub>
                                    </m:sSub>
                                  </m:e>
                                </m:nary>
                              </m:oMath>
                            </m:oMathPara>
                          </a14:m>
                          <a:endParaRPr lang="ar-SA" sz="1600" dirty="0"/>
                        </a:p>
                      </a:txBody>
                      <a:tcPr anchor="ctr"/>
                    </a:tc>
                    <a:tc>
                      <a:txBody>
                        <a:bodyPr/>
                        <a:lstStyle/>
                        <a:p>
                          <a:pPr algn="ctr" rtl="1"/>
                          <a:r>
                            <a:rPr lang="ar-SA" sz="1600" b="1" dirty="0" smtClean="0"/>
                            <a:t>المجموع</a:t>
                          </a:r>
                          <a:r>
                            <a:rPr lang="ar-SA" sz="1600" dirty="0" smtClean="0"/>
                            <a:t>  ∑</a:t>
                          </a:r>
                          <a:endParaRPr lang="ar-SA" sz="1600" dirty="0"/>
                        </a:p>
                      </a:txBody>
                      <a:tcPr anchor="ctr"/>
                    </a:tc>
                  </a:tr>
                </a:tbl>
              </a:graphicData>
            </a:graphic>
          </p:graphicFrame>
        </mc:Choice>
        <mc:Fallback xmlns="">
          <p:graphicFrame>
            <p:nvGraphicFramePr>
              <p:cNvPr id="5" name="جدول 4"/>
              <p:cNvGraphicFramePr>
                <a:graphicFrameLocks noGrp="1"/>
              </p:cNvGraphicFramePr>
              <p:nvPr>
                <p:extLst/>
              </p:nvPr>
            </p:nvGraphicFramePr>
            <p:xfrm>
              <a:off x="2691632" y="1020919"/>
              <a:ext cx="3132348" cy="5530138"/>
            </p:xfrm>
            <a:graphic>
              <a:graphicData uri="http://schemas.openxmlformats.org/drawingml/2006/table">
                <a:tbl>
                  <a:tblPr rtl="1" firstRow="1" bandRow="1">
                    <a:tableStyleId>{C4B1156A-380E-4F78-BDF5-A606A8083BF9}</a:tableStyleId>
                  </a:tblPr>
                  <a:tblGrid>
                    <a:gridCol w="1044116"/>
                    <a:gridCol w="1044116"/>
                    <a:gridCol w="1044116"/>
                  </a:tblGrid>
                  <a:tr h="747646">
                    <a:tc>
                      <a:txBody>
                        <a:bodyPr/>
                        <a:lstStyle/>
                        <a:p>
                          <a:pPr algn="ctr" rtl="1"/>
                          <a:r>
                            <a:rPr lang="ar-SA" sz="1600" dirty="0" err="1" smtClean="0"/>
                            <a:t>ت.م.ص</a:t>
                          </a:r>
                          <a:endParaRPr lang="ar-SA" sz="1600" dirty="0"/>
                        </a:p>
                      </a:txBody>
                      <a:tcPr anchor="ctr"/>
                    </a:tc>
                    <a:tc>
                      <a:txBody>
                        <a:bodyPr/>
                        <a:lstStyle/>
                        <a:p>
                          <a:endParaRPr lang="en-US"/>
                        </a:p>
                      </a:txBody>
                      <a:tcPr anchor="ctr">
                        <a:blipFill rotWithShape="0">
                          <a:blip r:embed="rId3"/>
                          <a:stretch>
                            <a:fillRect l="-101170" t="-813" r="-101754" b="-775610"/>
                          </a:stretch>
                        </a:blipFill>
                      </a:tcPr>
                    </a:tc>
                    <a:tc>
                      <a:txBody>
                        <a:bodyPr/>
                        <a:lstStyle/>
                        <a:p>
                          <a:pPr algn="ctr" rtl="1"/>
                          <a:r>
                            <a:rPr lang="ar-SA" sz="1600" dirty="0" smtClean="0"/>
                            <a:t>الفئات</a:t>
                          </a:r>
                          <a:endParaRPr lang="ar-SA" sz="1600" dirty="0"/>
                        </a:p>
                      </a:txBody>
                      <a:tcPr anchor="ctr"/>
                    </a:tc>
                  </a:tr>
                  <a:tr h="498430">
                    <a:tc>
                      <a:txBody>
                        <a:bodyPr/>
                        <a:lstStyle/>
                        <a:p>
                          <a:pPr algn="ctr" rtl="1"/>
                          <a:endParaRPr lang="ar-SA" sz="1600" dirty="0"/>
                        </a:p>
                      </a:txBody>
                      <a:tcPr anchor="ctr"/>
                    </a:tc>
                    <a:tc>
                      <a:txBody>
                        <a:bodyPr/>
                        <a:lstStyle/>
                        <a:p>
                          <a:endParaRPr lang="en-US"/>
                        </a:p>
                      </a:txBody>
                      <a:tcPr anchor="ctr">
                        <a:blipFill rotWithShape="0">
                          <a:blip r:embed="rId3"/>
                          <a:stretch>
                            <a:fillRect l="-101170" t="-151220" r="-101754" b="-1063415"/>
                          </a:stretch>
                        </a:blipFill>
                      </a:tcPr>
                    </a:tc>
                    <a:tc>
                      <a:txBody>
                        <a:bodyPr/>
                        <a:lstStyle/>
                        <a:p>
                          <a:endParaRPr lang="en-US"/>
                        </a:p>
                      </a:txBody>
                      <a:tcPr anchor="ctr">
                        <a:blipFill rotWithShape="0">
                          <a:blip r:embed="rId3"/>
                          <a:stretch>
                            <a:fillRect l="-200000" t="-151220" r="-1163" b="-1063415"/>
                          </a:stretch>
                        </a:blipFill>
                      </a:tcPr>
                    </a:tc>
                  </a:tr>
                  <a:tr h="560734">
                    <a:tc>
                      <a:txBody>
                        <a:bodyPr/>
                        <a:lstStyle/>
                        <a:p>
                          <a:pPr algn="ctr" rtl="1"/>
                          <a:endParaRPr lang="ar-SA" sz="1600" dirty="0"/>
                        </a:p>
                      </a:txBody>
                      <a:tcPr anchor="ctr"/>
                    </a:tc>
                    <a:tc>
                      <a:txBody>
                        <a:bodyPr/>
                        <a:lstStyle/>
                        <a:p>
                          <a:endParaRPr lang="en-US"/>
                        </a:p>
                      </a:txBody>
                      <a:tcPr anchor="ctr">
                        <a:blipFill rotWithShape="0">
                          <a:blip r:embed="rId3"/>
                          <a:stretch>
                            <a:fillRect l="-101170" t="-223913" r="-101754" b="-847826"/>
                          </a:stretch>
                        </a:blipFill>
                      </a:tcPr>
                    </a:tc>
                    <a:tc>
                      <a:txBody>
                        <a:bodyPr/>
                        <a:lstStyle/>
                        <a:p>
                          <a:endParaRPr lang="en-US"/>
                        </a:p>
                      </a:txBody>
                      <a:tcPr anchor="ctr">
                        <a:blipFill rotWithShape="0">
                          <a:blip r:embed="rId3"/>
                          <a:stretch>
                            <a:fillRect l="-200000" t="-223913" r="-1163" b="-847826"/>
                          </a:stretch>
                        </a:blipFill>
                      </a:tcPr>
                    </a:tc>
                  </a:tr>
                  <a:tr h="477176">
                    <a:tc>
                      <a:txBody>
                        <a:bodyPr/>
                        <a:lstStyle/>
                        <a:p>
                          <a:pPr algn="ctr" rtl="1"/>
                          <a:endParaRPr lang="ar-SA" sz="1600" dirty="0"/>
                        </a:p>
                      </a:txBody>
                      <a:tcPr anchor="ctr"/>
                    </a:tc>
                    <a:tc>
                      <a:txBody>
                        <a:bodyPr/>
                        <a:lstStyle/>
                        <a:p>
                          <a:endParaRPr lang="en-US"/>
                        </a:p>
                      </a:txBody>
                      <a:tcPr anchor="ctr">
                        <a:blipFill rotWithShape="0">
                          <a:blip r:embed="rId3"/>
                          <a:stretch>
                            <a:fillRect l="-101170" t="-382051" r="-101754" b="-900000"/>
                          </a:stretch>
                        </a:blipFill>
                      </a:tcPr>
                    </a:tc>
                    <a:tc>
                      <a:txBody>
                        <a:bodyPr/>
                        <a:lstStyle/>
                        <a:p>
                          <a:endParaRPr lang="en-US"/>
                        </a:p>
                      </a:txBody>
                      <a:tcPr anchor="ctr">
                        <a:blipFill rotWithShape="0">
                          <a:blip r:embed="rId3"/>
                          <a:stretch>
                            <a:fillRect l="-200000" t="-382051" r="-1163" b="-900000"/>
                          </a:stretch>
                        </a:blipFill>
                      </a:tcPr>
                    </a:tc>
                  </a:tr>
                  <a:tr h="477176">
                    <a:tc>
                      <a:txBody>
                        <a:bodyPr/>
                        <a:lstStyle/>
                        <a:p>
                          <a:pPr algn="ctr" rtl="1"/>
                          <a:endParaRPr lang="ar-SA" sz="1600" dirty="0"/>
                        </a:p>
                      </a:txBody>
                      <a:tcPr anchor="ctr"/>
                    </a:tc>
                    <a:tc>
                      <a:txBody>
                        <a:bodyPr/>
                        <a:lstStyle/>
                        <a:p>
                          <a:pPr algn="ctr" rtl="1"/>
                          <a:endParaRPr lang="ar-SA" sz="1600" dirty="0"/>
                        </a:p>
                      </a:txBody>
                      <a:tcPr anchor="ctr"/>
                    </a:tc>
                    <a:tc>
                      <a:txBody>
                        <a:bodyPr/>
                        <a:lstStyle/>
                        <a:p>
                          <a:pPr algn="ctr" rtl="1"/>
                          <a:endParaRPr lang="ar-SA" sz="1600" b="1" dirty="0"/>
                        </a:p>
                      </a:txBody>
                      <a:tcPr anchor="ctr"/>
                    </a:tc>
                  </a:tr>
                  <a:tr h="831203">
                    <a:tc>
                      <a:txBody>
                        <a:bodyPr/>
                        <a:lstStyle/>
                        <a:p>
                          <a:endParaRPr lang="en-US"/>
                        </a:p>
                      </a:txBody>
                      <a:tcPr anchor="ctr">
                        <a:blipFill rotWithShape="0">
                          <a:blip r:embed="rId3"/>
                          <a:stretch>
                            <a:fillRect l="-581" t="-331387" r="-200581" b="-355474"/>
                          </a:stretch>
                        </a:blipFill>
                      </a:tcPr>
                    </a:tc>
                    <a:tc>
                      <a:txBody>
                        <a:bodyPr/>
                        <a:lstStyle/>
                        <a:p>
                          <a:pPr algn="ctr" rtl="1"/>
                          <a:endParaRPr lang="ar-SA" sz="1600" dirty="0"/>
                        </a:p>
                      </a:txBody>
                      <a:tcPr anchor="ctr"/>
                    </a:tc>
                    <a:tc>
                      <a:txBody>
                        <a:bodyPr/>
                        <a:lstStyle/>
                        <a:p>
                          <a:pPr algn="ctr" rtl="1"/>
                          <a:endParaRPr lang="ar-SA" sz="1600" b="1" dirty="0" smtClean="0"/>
                        </a:p>
                      </a:txBody>
                      <a:tcPr anchor="ctr"/>
                    </a:tc>
                  </a:tr>
                  <a:tr h="831203">
                    <a:tc>
                      <a:txBody>
                        <a:bodyPr/>
                        <a:lstStyle/>
                        <a:p>
                          <a:pPr algn="ctr" rtl="1"/>
                          <a:endParaRPr lang="ar-SA" sz="1600" dirty="0"/>
                        </a:p>
                      </a:txBody>
                      <a:tcPr anchor="ctr">
                        <a:solidFill>
                          <a:srgbClr val="BAE18F"/>
                        </a:solidFill>
                      </a:tcPr>
                    </a:tc>
                    <a:tc>
                      <a:txBody>
                        <a:bodyPr/>
                        <a:lstStyle/>
                        <a:p>
                          <a:endParaRPr lang="en-US"/>
                        </a:p>
                      </a:txBody>
                      <a:tcPr anchor="ctr">
                        <a:blipFill rotWithShape="0">
                          <a:blip r:embed="rId3"/>
                          <a:stretch>
                            <a:fillRect l="-101170" t="-434559" r="-101754" b="-258088"/>
                          </a:stretch>
                        </a:blipFill>
                      </a:tcPr>
                    </a:tc>
                    <a:tc>
                      <a:txBody>
                        <a:bodyPr/>
                        <a:lstStyle/>
                        <a:p>
                          <a:endParaRPr lang="en-US"/>
                        </a:p>
                      </a:txBody>
                      <a:tcPr anchor="ctr">
                        <a:blipFill rotWithShape="0">
                          <a:blip r:embed="rId3"/>
                          <a:stretch>
                            <a:fillRect l="-200000" t="-434559" r="-1163" b="-258088"/>
                          </a:stretch>
                        </a:blipFill>
                      </a:tcPr>
                    </a:tc>
                  </a:tr>
                  <a:tr h="498430">
                    <a:tc>
                      <a:txBody>
                        <a:bodyPr/>
                        <a:lstStyle/>
                        <a:p>
                          <a:pPr algn="ctr" rtl="1"/>
                          <a:endParaRPr lang="ar-SA" sz="1600" dirty="0"/>
                        </a:p>
                      </a:txBody>
                      <a:tcPr anchor="ctr"/>
                    </a:tc>
                    <a:tc>
                      <a:txBody>
                        <a:bodyPr/>
                        <a:lstStyle/>
                        <a:p>
                          <a:endParaRPr lang="en-US"/>
                        </a:p>
                      </a:txBody>
                      <a:tcPr anchor="ctr">
                        <a:blipFill rotWithShape="0">
                          <a:blip r:embed="rId3"/>
                          <a:stretch>
                            <a:fillRect l="-101170" t="-886585" r="-101754" b="-328049"/>
                          </a:stretch>
                        </a:blipFill>
                      </a:tcPr>
                    </a:tc>
                    <a:tc>
                      <a:txBody>
                        <a:bodyPr/>
                        <a:lstStyle/>
                        <a:p>
                          <a:endParaRPr lang="en-US"/>
                        </a:p>
                      </a:txBody>
                      <a:tcPr anchor="ctr">
                        <a:blipFill rotWithShape="0">
                          <a:blip r:embed="rId3"/>
                          <a:stretch>
                            <a:fillRect l="-200000" t="-886585" r="-1163" b="-328049"/>
                          </a:stretch>
                        </a:blipFill>
                      </a:tcPr>
                    </a:tc>
                  </a:tr>
                  <a:tr h="608140">
                    <a:tc>
                      <a:txBody>
                        <a:bodyPr/>
                        <a:lstStyle/>
                        <a:p>
                          <a:pPr algn="ctr" rtl="1"/>
                          <a:endParaRPr lang="ar-SA" sz="1600" dirty="0"/>
                        </a:p>
                      </a:txBody>
                      <a:tcPr anchor="ctr"/>
                    </a:tc>
                    <a:tc>
                      <a:txBody>
                        <a:bodyPr/>
                        <a:lstStyle/>
                        <a:p>
                          <a:endParaRPr lang="en-US"/>
                        </a:p>
                      </a:txBody>
                      <a:tcPr anchor="ctr">
                        <a:blipFill rotWithShape="0">
                          <a:blip r:embed="rId3"/>
                          <a:stretch>
                            <a:fillRect l="-101170" t="-809000" r="-101754" b="-169000"/>
                          </a:stretch>
                        </a:blipFill>
                      </a:tcPr>
                    </a:tc>
                    <a:tc>
                      <a:txBody>
                        <a:bodyPr/>
                        <a:lstStyle/>
                        <a:p>
                          <a:pPr algn="ctr" rtl="1"/>
                          <a:r>
                            <a:rPr lang="ar-SA" sz="1600" b="1" dirty="0" smtClean="0"/>
                            <a:t>المجموع</a:t>
                          </a:r>
                          <a:r>
                            <a:rPr lang="ar-SA" sz="1600" dirty="0" smtClean="0"/>
                            <a:t>  ∑</a:t>
                          </a:r>
                          <a:endParaRPr lang="ar-SA" sz="1600" dirty="0"/>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1" name="وسيلة شرح بيضاوية 10"/>
              <p:cNvSpPr/>
              <p:nvPr/>
            </p:nvSpPr>
            <p:spPr>
              <a:xfrm>
                <a:off x="743970" y="2160306"/>
                <a:ext cx="1607387" cy="1097230"/>
              </a:xfrm>
              <a:prstGeom prst="wedgeEllipseCallout">
                <a:avLst>
                  <a:gd name="adj1" fmla="val 75583"/>
                  <a:gd name="adj2" fmla="val -43322"/>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chemeClr val="bg1"/>
                    </a:solidFill>
                    <a:effectLst>
                      <a:outerShdw blurRad="38100" dist="38100" dir="2700000" algn="tl">
                        <a:srgbClr val="000000">
                          <a:alpha val="43137"/>
                        </a:srgbClr>
                      </a:outerShdw>
                    </a:effectLst>
                  </a:rPr>
                  <a:t>طول الفئة</a:t>
                </a:r>
              </a:p>
              <a:p>
                <a:pPr algn="ctr"/>
                <a14:m>
                  <m:oMathPara xmlns:m="http://schemas.openxmlformats.org/officeDocument/2006/math">
                    <m:oMathParaPr>
                      <m:jc m:val="left"/>
                    </m:oMathParaPr>
                    <m:oMath xmlns:m="http://schemas.openxmlformats.org/officeDocument/2006/math">
                      <m:sSub>
                        <m:sSubPr>
                          <m:ctrlPr>
                            <a:rPr lang="ar-SA" sz="1400" b="1" i="1">
                              <a:latin typeface="Cambria Math" panose="02040503050406030204" pitchFamily="18" charset="0"/>
                            </a:rPr>
                          </m:ctrlPr>
                        </m:sSubPr>
                        <m:e>
                          <m:r>
                            <a:rPr lang="en-US" sz="1400" b="1" i="1" smtClean="0">
                              <a:latin typeface="Cambria Math"/>
                            </a:rPr>
                            <m:t>𝒉</m:t>
                          </m:r>
                          <m:r>
                            <a:rPr lang="en-US" sz="1400" b="1" i="1" smtClean="0">
                              <a:latin typeface="Cambria Math"/>
                            </a:rPr>
                            <m:t>=</m:t>
                          </m:r>
                          <m:r>
                            <a:rPr lang="en-US" sz="1400" b="1" i="1">
                              <a:latin typeface="Cambria Math"/>
                            </a:rPr>
                            <m:t>𝒂</m:t>
                          </m:r>
                        </m:e>
                        <m:sub>
                          <m:r>
                            <a:rPr lang="ar-SA" sz="1400" b="1" i="1" smtClean="0">
                              <a:latin typeface="Cambria Math"/>
                            </a:rPr>
                            <m:t>𝟐</m:t>
                          </m:r>
                        </m:sub>
                      </m:sSub>
                      <m:r>
                        <a:rPr lang="ar-SA" sz="1400" b="1" i="1" smtClean="0">
                          <a:latin typeface="Cambria Math"/>
                        </a:rPr>
                        <m:t>−</m:t>
                      </m:r>
                      <m:sSub>
                        <m:sSubPr>
                          <m:ctrlPr>
                            <a:rPr lang="ar-SA" sz="1400" b="1" i="1" smtClean="0">
                              <a:latin typeface="Cambria Math" panose="02040503050406030204" pitchFamily="18" charset="0"/>
                            </a:rPr>
                          </m:ctrlPr>
                        </m:sSubPr>
                        <m:e>
                          <m:r>
                            <a:rPr lang="en-US" sz="1400" b="1" i="1" smtClean="0">
                              <a:latin typeface="Cambria Math"/>
                            </a:rPr>
                            <m:t>𝒂</m:t>
                          </m:r>
                        </m:e>
                        <m:sub>
                          <m:r>
                            <a:rPr lang="ar-SA" sz="1400" b="1" i="1" smtClean="0">
                              <a:latin typeface="Cambria Math"/>
                            </a:rPr>
                            <m:t>𝟏</m:t>
                          </m:r>
                        </m:sub>
                      </m:sSub>
                    </m:oMath>
                  </m:oMathPara>
                </a14:m>
                <a:endParaRPr lang="ar-SA" sz="1400" b="1" dirty="0"/>
              </a:p>
            </p:txBody>
          </p:sp>
        </mc:Choice>
        <mc:Fallback xmlns="">
          <p:sp>
            <p:nvSpPr>
              <p:cNvPr id="11" name="وسيلة شرح بيضاوية 10"/>
              <p:cNvSpPr>
                <a:spLocks noRot="1" noChangeAspect="1" noMove="1" noResize="1" noEditPoints="1" noAdjustHandles="1" noChangeArrowheads="1" noChangeShapeType="1" noTextEdit="1"/>
              </p:cNvSpPr>
              <p:nvPr/>
            </p:nvSpPr>
            <p:spPr>
              <a:xfrm>
                <a:off x="743970" y="2160306"/>
                <a:ext cx="1607387" cy="1097230"/>
              </a:xfrm>
              <a:prstGeom prst="wedgeEllipseCallout">
                <a:avLst>
                  <a:gd name="adj1" fmla="val 75583"/>
                  <a:gd name="adj2" fmla="val -43322"/>
                </a:avLst>
              </a:prstGeom>
              <a:blipFill rotWithShape="0">
                <a:blip r:embed="rId4"/>
                <a:stretch>
                  <a:fillRect/>
                </a:stretch>
              </a:blipFill>
              <a:ln>
                <a:solidFill>
                  <a:schemeClr val="accent2">
                    <a:lumMod val="50000"/>
                  </a:schemeClr>
                </a:solidFill>
              </a:ln>
            </p:spPr>
            <p:txBody>
              <a:bodyPr/>
              <a:lstStyle/>
              <a:p>
                <a:r>
                  <a:rPr lang="en-US">
                    <a:noFill/>
                  </a:rPr>
                  <a:t> </a:t>
                </a:r>
              </a:p>
            </p:txBody>
          </p:sp>
        </mc:Fallback>
      </mc:AlternateContent>
      <p:sp>
        <p:nvSpPr>
          <p:cNvPr id="9" name="سهم منحني إلى اليمين 8"/>
          <p:cNvSpPr/>
          <p:nvPr/>
        </p:nvSpPr>
        <p:spPr>
          <a:xfrm>
            <a:off x="2771800" y="1916833"/>
            <a:ext cx="216024"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2" name="وسيلة شرح بيضاوية 11"/>
          <p:cNvSpPr/>
          <p:nvPr/>
        </p:nvSpPr>
        <p:spPr>
          <a:xfrm>
            <a:off x="876344" y="5133934"/>
            <a:ext cx="1342640" cy="1224136"/>
          </a:xfrm>
          <a:prstGeom prst="wedgeEllipseCallout">
            <a:avLst>
              <a:gd name="adj1" fmla="val 88556"/>
              <a:gd name="adj2" fmla="val -35764"/>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002060"/>
                </a:solidFill>
              </a:rPr>
              <a:t>فئة الوسيط</a:t>
            </a:r>
            <a:endParaRPr lang="ar-SA" sz="1600" b="1" dirty="0">
              <a:solidFill>
                <a:srgbClr val="002060"/>
              </a:solidFill>
            </a:endParaRPr>
          </a:p>
        </p:txBody>
      </p:sp>
      <p:sp>
        <p:nvSpPr>
          <p:cNvPr id="13" name="وسيلة شرح بيضاوية 12"/>
          <p:cNvSpPr/>
          <p:nvPr/>
        </p:nvSpPr>
        <p:spPr>
          <a:xfrm>
            <a:off x="6172200" y="2708921"/>
            <a:ext cx="1944216" cy="1426993"/>
          </a:xfrm>
          <a:prstGeom prst="wedgeEllipseCallout">
            <a:avLst>
              <a:gd name="adj1" fmla="val -78913"/>
              <a:gd name="adj2" fmla="val 56665"/>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chemeClr val="tx2">
                    <a:lumMod val="10000"/>
                  </a:schemeClr>
                </a:solidFill>
              </a:rPr>
              <a:t>التكرار المتجمع للفئة التي تسبق فئة الوسيط</a:t>
            </a:r>
            <a:endParaRPr lang="ar-SA" sz="1400" b="1" dirty="0">
              <a:solidFill>
                <a:schemeClr val="tx2">
                  <a:lumMod val="10000"/>
                </a:schemeClr>
              </a:solidFill>
            </a:endParaRPr>
          </a:p>
        </p:txBody>
      </p:sp>
      <mc:AlternateContent xmlns:mc="http://schemas.openxmlformats.org/markup-compatibility/2006" xmlns:a14="http://schemas.microsoft.com/office/drawing/2010/main">
        <mc:Choice Requires="a14">
          <p:sp>
            <p:nvSpPr>
              <p:cNvPr id="15" name="مستطيل مستدير الزوايا 14"/>
              <p:cNvSpPr/>
              <p:nvPr/>
            </p:nvSpPr>
            <p:spPr>
              <a:xfrm>
                <a:off x="5988856" y="4350133"/>
                <a:ext cx="3124199" cy="2232248"/>
              </a:xfrm>
              <a:prstGeom prst="roundRect">
                <a:avLst/>
              </a:prstGeom>
              <a:solidFill>
                <a:srgbClr val="FFCCC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r>
                        <a:rPr lang="en-US" b="1" i="1" smtClean="0">
                          <a:solidFill>
                            <a:schemeClr val="tx2">
                              <a:lumMod val="10000"/>
                            </a:schemeClr>
                          </a:solidFill>
                          <a:latin typeface="Cambria Math"/>
                        </a:rPr>
                        <m:t>𝒎</m:t>
                      </m:r>
                      <m:r>
                        <a:rPr lang="en-US" b="1" i="1" smtClean="0">
                          <a:solidFill>
                            <a:schemeClr val="tx2">
                              <a:lumMod val="10000"/>
                            </a:schemeClr>
                          </a:solidFill>
                          <a:latin typeface="Cambria Math"/>
                        </a:rPr>
                        <m:t>=</m:t>
                      </m:r>
                      <m:sSub>
                        <m:sSubPr>
                          <m:ctrlPr>
                            <a:rPr lang="ar-SA" b="1" i="1" smtClean="0">
                              <a:solidFill>
                                <a:schemeClr val="tx1"/>
                              </a:solidFill>
                              <a:latin typeface="Cambria Math" panose="02040503050406030204" pitchFamily="18" charset="0"/>
                            </a:rPr>
                          </m:ctrlPr>
                        </m:sSubPr>
                        <m:e>
                          <m:r>
                            <a:rPr lang="en-US" b="1" i="1">
                              <a:solidFill>
                                <a:schemeClr val="tx1"/>
                              </a:solidFill>
                              <a:latin typeface="Cambria Math"/>
                            </a:rPr>
                            <m:t>𝒂</m:t>
                          </m:r>
                        </m:e>
                        <m:sub>
                          <m:r>
                            <a:rPr lang="en-US" b="1" i="1">
                              <a:solidFill>
                                <a:schemeClr val="tx1"/>
                              </a:solidFill>
                              <a:latin typeface="Cambria Math"/>
                            </a:rPr>
                            <m:t>𝒌</m:t>
                          </m:r>
                        </m:sub>
                      </m:sSub>
                      <m:r>
                        <a:rPr lang="en-US" b="1" i="1" smtClean="0">
                          <a:solidFill>
                            <a:schemeClr val="tx2">
                              <a:lumMod val="10000"/>
                            </a:schemeClr>
                          </a:solidFill>
                          <a:latin typeface="Cambria Math"/>
                        </a:rPr>
                        <m:t>+ </m:t>
                      </m:r>
                      <m:d>
                        <m:dPr>
                          <m:ctrlPr>
                            <a:rPr lang="en-US" b="1" i="1" smtClean="0">
                              <a:solidFill>
                                <a:schemeClr val="tx2">
                                  <a:lumMod val="10000"/>
                                </a:schemeClr>
                              </a:solidFill>
                              <a:latin typeface="Cambria Math" panose="02040503050406030204" pitchFamily="18" charset="0"/>
                            </a:rPr>
                          </m:ctrlPr>
                        </m:dPr>
                        <m:e>
                          <m:f>
                            <m:fPr>
                              <m:ctrlPr>
                                <a:rPr lang="en-US" b="1" i="1" smtClean="0">
                                  <a:solidFill>
                                    <a:schemeClr val="tx2">
                                      <a:lumMod val="10000"/>
                                    </a:schemeClr>
                                  </a:solidFill>
                                  <a:latin typeface="Cambria Math" panose="02040503050406030204" pitchFamily="18" charset="0"/>
                                </a:rPr>
                              </m:ctrlPr>
                            </m:fPr>
                            <m:num>
                              <m:sSub>
                                <m:sSubPr>
                                  <m:ctrlPr>
                                    <a:rPr lang="ar-SA" b="1" i="1">
                                      <a:solidFill>
                                        <a:schemeClr val="tx2">
                                          <a:lumMod val="10000"/>
                                        </a:schemeClr>
                                      </a:solidFill>
                                      <a:latin typeface="Cambria Math" panose="02040503050406030204" pitchFamily="18" charset="0"/>
                                    </a:rPr>
                                  </m:ctrlPr>
                                </m:sSubPr>
                                <m:e>
                                  <m:r>
                                    <a:rPr lang="en-US" b="1" i="1">
                                      <a:solidFill>
                                        <a:schemeClr val="tx2">
                                          <a:lumMod val="10000"/>
                                        </a:schemeClr>
                                      </a:solidFill>
                                      <a:latin typeface="Cambria Math"/>
                                    </a:rPr>
                                    <m:t>𝒄</m:t>
                                  </m:r>
                                </m:e>
                                <m:sub>
                                  <m:r>
                                    <a:rPr lang="ar-SA" b="1" i="1">
                                      <a:solidFill>
                                        <a:schemeClr val="tx2">
                                          <a:lumMod val="10000"/>
                                        </a:schemeClr>
                                      </a:solidFill>
                                      <a:latin typeface="Cambria Math"/>
                                    </a:rPr>
                                    <m:t>𝟏</m:t>
                                  </m:r>
                                </m:sub>
                              </m:sSub>
                              <m:r>
                                <a:rPr lang="en-US" b="1" i="1" smtClean="0">
                                  <a:solidFill>
                                    <a:schemeClr val="tx2">
                                      <a:lumMod val="10000"/>
                                    </a:schemeClr>
                                  </a:solidFill>
                                  <a:latin typeface="Cambria Math"/>
                                </a:rPr>
                                <m:t>−</m:t>
                              </m:r>
                              <m:sSub>
                                <m:sSubPr>
                                  <m:ctrlPr>
                                    <a:rPr lang="ar-SA" b="1" i="1">
                                      <a:solidFill>
                                        <a:schemeClr val="tx2">
                                          <a:lumMod val="10000"/>
                                        </a:schemeClr>
                                      </a:solidFill>
                                      <a:latin typeface="Cambria Math" panose="02040503050406030204" pitchFamily="18" charset="0"/>
                                    </a:rPr>
                                  </m:ctrlPr>
                                </m:sSubPr>
                                <m:e>
                                  <m:r>
                                    <a:rPr lang="en-US" b="1" i="1">
                                      <a:solidFill>
                                        <a:schemeClr val="tx2">
                                          <a:lumMod val="10000"/>
                                        </a:schemeClr>
                                      </a:solidFill>
                                      <a:latin typeface="Cambria Math"/>
                                    </a:rPr>
                                    <m:t>𝒄</m:t>
                                  </m:r>
                                </m:e>
                                <m:sub>
                                  <m:r>
                                    <a:rPr lang="ar-SA" b="1" i="1" smtClean="0">
                                      <a:solidFill>
                                        <a:schemeClr val="tx2">
                                          <a:lumMod val="10000"/>
                                        </a:schemeClr>
                                      </a:solidFill>
                                      <a:latin typeface="Cambria Math"/>
                                    </a:rPr>
                                    <m:t>𝟐</m:t>
                                  </m:r>
                                </m:sub>
                              </m:sSub>
                            </m:num>
                            <m:den>
                              <m:sSub>
                                <m:sSubPr>
                                  <m:ctrlPr>
                                    <a:rPr lang="ar-SA" b="1" i="1">
                                      <a:solidFill>
                                        <a:schemeClr val="tx2">
                                          <a:lumMod val="10000"/>
                                        </a:schemeClr>
                                      </a:solidFill>
                                      <a:latin typeface="Cambria Math" panose="02040503050406030204" pitchFamily="18" charset="0"/>
                                    </a:rPr>
                                  </m:ctrlPr>
                                </m:sSubPr>
                                <m:e>
                                  <m:r>
                                    <a:rPr lang="en-US" b="1" i="1">
                                      <a:solidFill>
                                        <a:schemeClr val="tx2">
                                          <a:lumMod val="10000"/>
                                        </a:schemeClr>
                                      </a:solidFill>
                                      <a:latin typeface="Cambria Math"/>
                                    </a:rPr>
                                    <m:t>𝒄</m:t>
                                  </m:r>
                                </m:e>
                                <m:sub>
                                  <m:r>
                                    <a:rPr lang="ar-SA" b="1" i="1" smtClean="0">
                                      <a:solidFill>
                                        <a:schemeClr val="tx2">
                                          <a:lumMod val="10000"/>
                                        </a:schemeClr>
                                      </a:solidFill>
                                      <a:latin typeface="Cambria Math"/>
                                    </a:rPr>
                                    <m:t>𝟑</m:t>
                                  </m:r>
                                </m:sub>
                              </m:sSub>
                            </m:den>
                          </m:f>
                        </m:e>
                      </m:d>
                      <m:r>
                        <a:rPr lang="en-US" b="1" i="1" smtClean="0">
                          <a:solidFill>
                            <a:schemeClr val="tx2">
                              <a:lumMod val="10000"/>
                            </a:schemeClr>
                          </a:solidFill>
                          <a:latin typeface="Cambria Math"/>
                          <a:ea typeface="Cambria Math"/>
                        </a:rPr>
                        <m:t>×</m:t>
                      </m:r>
                      <m:r>
                        <a:rPr lang="en-US" b="1" i="1" smtClean="0">
                          <a:solidFill>
                            <a:schemeClr val="tx2">
                              <a:lumMod val="10000"/>
                            </a:schemeClr>
                          </a:solidFill>
                          <a:latin typeface="Cambria Math"/>
                          <a:ea typeface="Cambria Math"/>
                        </a:rPr>
                        <m:t>𝒉</m:t>
                      </m:r>
                      <m:r>
                        <a:rPr lang="en-US" b="1" i="1" smtClean="0">
                          <a:solidFill>
                            <a:schemeClr val="tx2">
                              <a:lumMod val="10000"/>
                            </a:schemeClr>
                          </a:solidFill>
                          <a:latin typeface="Cambria Math"/>
                        </a:rPr>
                        <m:t> </m:t>
                      </m:r>
                    </m:oMath>
                  </m:oMathPara>
                </a14:m>
                <a:endParaRPr lang="ar-SA" b="1" dirty="0">
                  <a:solidFill>
                    <a:schemeClr val="tx2">
                      <a:lumMod val="10000"/>
                    </a:schemeClr>
                  </a:solidFill>
                </a:endParaRPr>
              </a:p>
            </p:txBody>
          </p:sp>
        </mc:Choice>
        <mc:Fallback xmlns="">
          <p:sp>
            <p:nvSpPr>
              <p:cNvPr id="15" name="مستطيل مستدير الزوايا 14"/>
              <p:cNvSpPr>
                <a:spLocks noRot="1" noChangeAspect="1" noMove="1" noResize="1" noEditPoints="1" noAdjustHandles="1" noChangeArrowheads="1" noChangeShapeType="1" noTextEdit="1"/>
              </p:cNvSpPr>
              <p:nvPr/>
            </p:nvSpPr>
            <p:spPr>
              <a:xfrm>
                <a:off x="5988856" y="4350133"/>
                <a:ext cx="3124199" cy="2232248"/>
              </a:xfrm>
              <a:prstGeom prst="roundRect">
                <a:avLst/>
              </a:prstGeom>
              <a:blipFill rotWithShape="0">
                <a:blip r:embed="rId5"/>
                <a:stretch>
                  <a:fillRect/>
                </a:stretch>
              </a:blipFill>
              <a:ln>
                <a:solidFill>
                  <a:schemeClr val="accent2">
                    <a:lumMod val="50000"/>
                  </a:schemeClr>
                </a:solidFill>
              </a:ln>
            </p:spPr>
            <p:txBody>
              <a:bodyPr/>
              <a:lstStyle/>
              <a:p>
                <a:r>
                  <a:rPr lang="en-US">
                    <a:noFill/>
                  </a:rPr>
                  <a:t> </a:t>
                </a:r>
              </a:p>
            </p:txBody>
          </p:sp>
        </mc:Fallback>
      </mc:AlternateContent>
      <p:sp>
        <p:nvSpPr>
          <p:cNvPr id="10" name="وسيلة شرح بيضاوية 9"/>
          <p:cNvSpPr/>
          <p:nvPr/>
        </p:nvSpPr>
        <p:spPr>
          <a:xfrm>
            <a:off x="2879812" y="3902780"/>
            <a:ext cx="1656184" cy="924647"/>
          </a:xfrm>
          <a:prstGeom prst="wedgeEllipseCallout">
            <a:avLst>
              <a:gd name="adj1" fmla="val 22257"/>
              <a:gd name="adj2" fmla="val 76172"/>
            </a:avLst>
          </a:prstGeom>
          <a:solidFill>
            <a:srgbClr val="F73BB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tx2">
                    <a:lumMod val="10000"/>
                  </a:schemeClr>
                </a:solidFill>
              </a:rPr>
              <a:t>تكرار فئة الوسيط</a:t>
            </a:r>
            <a:endParaRPr lang="ar-SA" sz="1600" b="1" dirty="0">
              <a:solidFill>
                <a:schemeClr val="tx2">
                  <a:lumMod val="10000"/>
                </a:schemeClr>
              </a:solidFill>
            </a:endParaRPr>
          </a:p>
        </p:txBody>
      </p:sp>
      <p:sp>
        <p:nvSpPr>
          <p:cNvPr id="14" name="وسيلة شرح بيضاوية 13"/>
          <p:cNvSpPr/>
          <p:nvPr/>
        </p:nvSpPr>
        <p:spPr>
          <a:xfrm>
            <a:off x="1331640" y="3462551"/>
            <a:ext cx="1622635" cy="1364876"/>
          </a:xfrm>
          <a:prstGeom prst="wedgeEllipseCallout">
            <a:avLst>
              <a:gd name="adj1" fmla="val 48458"/>
              <a:gd name="adj2" fmla="val 65138"/>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rgbClr val="002060"/>
                </a:solidFill>
              </a:rPr>
              <a:t>الحد الأدنى لفئة الوسيط</a:t>
            </a:r>
            <a:endParaRPr lang="ar-SA" sz="1400" b="1" dirty="0">
              <a:solidFill>
                <a:srgbClr val="002060"/>
              </a:solidFill>
            </a:endParaRPr>
          </a:p>
        </p:txBody>
      </p:sp>
      <p:sp>
        <p:nvSpPr>
          <p:cNvPr id="16" name="وسيلة شرح مع سهم إلى الأسفل 15"/>
          <p:cNvSpPr/>
          <p:nvPr/>
        </p:nvSpPr>
        <p:spPr>
          <a:xfrm>
            <a:off x="1547664" y="260648"/>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الوسيط في البيانات المبوبة</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mc:AlternateContent xmlns:mc="http://schemas.openxmlformats.org/markup-compatibility/2006" xmlns:a14="http://schemas.microsoft.com/office/drawing/2010/main">
        <mc:Choice Requires="a14">
          <p:sp>
            <p:nvSpPr>
              <p:cNvPr id="17" name="مستطيل مستدير الزوايا 16"/>
              <p:cNvSpPr/>
              <p:nvPr/>
            </p:nvSpPr>
            <p:spPr>
              <a:xfrm>
                <a:off x="5940152" y="1094469"/>
                <a:ext cx="2736304" cy="1614452"/>
              </a:xfrm>
              <a:prstGeom prst="roundRect">
                <a:avLst/>
              </a:prstGeom>
              <a:solidFill>
                <a:srgbClr val="FFCCC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2">
                        <a:lumMod val="10000"/>
                      </a:schemeClr>
                    </a:solidFill>
                  </a:rPr>
                  <a:t>ترتيب الوسيط</a:t>
                </a:r>
              </a:p>
              <a:p>
                <a:pPr algn="ctr"/>
                <a14:m>
                  <m:oMathPara xmlns:m="http://schemas.openxmlformats.org/officeDocument/2006/math">
                    <m:oMathParaPr>
                      <m:jc m:val="centerGroup"/>
                    </m:oMathParaPr>
                    <m:oMath xmlns:m="http://schemas.openxmlformats.org/officeDocument/2006/math">
                      <m:sSub>
                        <m:sSubPr>
                          <m:ctrlPr>
                            <a:rPr lang="ar-SA" b="1" i="1" smtClean="0">
                              <a:solidFill>
                                <a:schemeClr val="tx2">
                                  <a:lumMod val="10000"/>
                                </a:schemeClr>
                              </a:solidFill>
                              <a:latin typeface="Cambria Math" panose="02040503050406030204" pitchFamily="18" charset="0"/>
                            </a:rPr>
                          </m:ctrlPr>
                        </m:sSubPr>
                        <m:e>
                          <m:r>
                            <a:rPr lang="en-US" b="1" i="1" smtClean="0">
                              <a:solidFill>
                                <a:schemeClr val="tx2">
                                  <a:lumMod val="10000"/>
                                </a:schemeClr>
                              </a:solidFill>
                              <a:latin typeface="Cambria Math"/>
                            </a:rPr>
                            <m:t>𝒄</m:t>
                          </m:r>
                        </m:e>
                        <m:sub>
                          <m:r>
                            <a:rPr lang="ar-SA" b="1" i="1" smtClean="0">
                              <a:solidFill>
                                <a:schemeClr val="tx2">
                                  <a:lumMod val="10000"/>
                                </a:schemeClr>
                              </a:solidFill>
                              <a:latin typeface="Cambria Math"/>
                            </a:rPr>
                            <m:t>𝟏</m:t>
                          </m:r>
                        </m:sub>
                      </m:sSub>
                      <m:r>
                        <a:rPr lang="en-US" b="1" i="1" smtClean="0">
                          <a:solidFill>
                            <a:schemeClr val="tx2">
                              <a:lumMod val="10000"/>
                            </a:schemeClr>
                          </a:solidFill>
                          <a:latin typeface="Cambria Math"/>
                        </a:rPr>
                        <m:t>= </m:t>
                      </m:r>
                      <m:f>
                        <m:fPr>
                          <m:ctrlPr>
                            <a:rPr lang="en-US" b="1" i="1" smtClean="0">
                              <a:solidFill>
                                <a:schemeClr val="tx2">
                                  <a:lumMod val="10000"/>
                                </a:schemeClr>
                              </a:solidFill>
                              <a:latin typeface="Cambria Math" panose="02040503050406030204" pitchFamily="18" charset="0"/>
                            </a:rPr>
                          </m:ctrlPr>
                        </m:fPr>
                        <m:num>
                          <m:nary>
                            <m:naryPr>
                              <m:chr m:val="∑"/>
                              <m:subHide m:val="on"/>
                              <m:supHide m:val="on"/>
                              <m:ctrlPr>
                                <a:rPr lang="en-US" b="1" i="1" smtClean="0">
                                  <a:solidFill>
                                    <a:schemeClr val="tx2">
                                      <a:lumMod val="10000"/>
                                    </a:schemeClr>
                                  </a:solidFill>
                                  <a:latin typeface="Cambria Math" panose="02040503050406030204" pitchFamily="18" charset="0"/>
                                </a:rPr>
                              </m:ctrlPr>
                            </m:naryPr>
                            <m:sub/>
                            <m:sup/>
                            <m:e>
                              <m:sSub>
                                <m:sSubPr>
                                  <m:ctrlPr>
                                    <a:rPr lang="en-US" b="1" i="1" smtClean="0">
                                      <a:solidFill>
                                        <a:schemeClr val="tx2">
                                          <a:lumMod val="10000"/>
                                        </a:schemeClr>
                                      </a:solidFill>
                                      <a:latin typeface="Cambria Math" panose="02040503050406030204" pitchFamily="18" charset="0"/>
                                    </a:rPr>
                                  </m:ctrlPr>
                                </m:sSubPr>
                                <m:e>
                                  <m:r>
                                    <a:rPr lang="en-US" b="1" i="1" smtClean="0">
                                      <a:solidFill>
                                        <a:schemeClr val="tx2">
                                          <a:lumMod val="10000"/>
                                        </a:schemeClr>
                                      </a:solidFill>
                                      <a:latin typeface="Cambria Math"/>
                                    </a:rPr>
                                    <m:t>𝒇</m:t>
                                  </m:r>
                                </m:e>
                                <m:sub>
                                  <m:r>
                                    <a:rPr lang="en-US" b="1" i="1" smtClean="0">
                                      <a:solidFill>
                                        <a:schemeClr val="tx2">
                                          <a:lumMod val="10000"/>
                                        </a:schemeClr>
                                      </a:solidFill>
                                      <a:latin typeface="Cambria Math"/>
                                    </a:rPr>
                                    <m:t>𝒊</m:t>
                                  </m:r>
                                </m:sub>
                              </m:sSub>
                            </m:e>
                          </m:nary>
                        </m:num>
                        <m:den>
                          <m:r>
                            <a:rPr lang="en-US" b="1" i="1" smtClean="0">
                              <a:solidFill>
                                <a:schemeClr val="tx2">
                                  <a:lumMod val="10000"/>
                                </a:schemeClr>
                              </a:solidFill>
                              <a:latin typeface="Cambria Math"/>
                            </a:rPr>
                            <m:t>𝟐</m:t>
                          </m:r>
                        </m:den>
                      </m:f>
                    </m:oMath>
                  </m:oMathPara>
                </a14:m>
                <a:endParaRPr lang="ar-SA" b="1" dirty="0">
                  <a:solidFill>
                    <a:schemeClr val="tx2">
                      <a:lumMod val="10000"/>
                    </a:schemeClr>
                  </a:solidFill>
                </a:endParaRPr>
              </a:p>
            </p:txBody>
          </p:sp>
        </mc:Choice>
        <mc:Fallback xmlns="">
          <p:sp>
            <p:nvSpPr>
              <p:cNvPr id="17" name="مستطيل مستدير الزوايا 16"/>
              <p:cNvSpPr>
                <a:spLocks noRot="1" noChangeAspect="1" noMove="1" noResize="1" noEditPoints="1" noAdjustHandles="1" noChangeArrowheads="1" noChangeShapeType="1" noTextEdit="1"/>
              </p:cNvSpPr>
              <p:nvPr/>
            </p:nvSpPr>
            <p:spPr>
              <a:xfrm>
                <a:off x="5940152" y="1094469"/>
                <a:ext cx="2736304" cy="1614452"/>
              </a:xfrm>
              <a:prstGeom prst="roundRect">
                <a:avLst/>
              </a:prstGeom>
              <a:blipFill rotWithShape="0">
                <a:blip r:embed="rId6"/>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شكل بيضاوي 1"/>
              <p:cNvSpPr/>
              <p:nvPr/>
            </p:nvSpPr>
            <p:spPr>
              <a:xfrm>
                <a:off x="5004048" y="4430030"/>
                <a:ext cx="504056" cy="39739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
                    </m:oMathParaPr>
                    <m:oMath xmlns:m="http://schemas.openxmlformats.org/officeDocument/2006/math">
                      <m:sSub>
                        <m:sSubPr>
                          <m:ctrlPr>
                            <a:rPr lang="ar-SA" b="1" i="1">
                              <a:solidFill>
                                <a:schemeClr val="tx2">
                                  <a:lumMod val="10000"/>
                                </a:schemeClr>
                              </a:solidFill>
                              <a:latin typeface="Cambria Math" panose="02040503050406030204" pitchFamily="18" charset="0"/>
                            </a:rPr>
                          </m:ctrlPr>
                        </m:sSubPr>
                        <m:e>
                          <m:r>
                            <a:rPr lang="en-US" b="1" i="1">
                              <a:solidFill>
                                <a:schemeClr val="tx2">
                                  <a:lumMod val="10000"/>
                                </a:schemeClr>
                              </a:solidFill>
                              <a:latin typeface="Cambria Math"/>
                            </a:rPr>
                            <m:t>𝒄</m:t>
                          </m:r>
                        </m:e>
                        <m:sub>
                          <m:r>
                            <a:rPr lang="ar-SA" b="1" i="1">
                              <a:solidFill>
                                <a:schemeClr val="tx2">
                                  <a:lumMod val="10000"/>
                                </a:schemeClr>
                              </a:solidFill>
                              <a:latin typeface="Cambria Math"/>
                            </a:rPr>
                            <m:t>𝟏</m:t>
                          </m:r>
                        </m:sub>
                      </m:sSub>
                    </m:oMath>
                  </m:oMathPara>
                </a14:m>
                <a:endParaRPr lang="ar-SA" dirty="0"/>
              </a:p>
            </p:txBody>
          </p:sp>
        </mc:Choice>
        <mc:Fallback xmlns="">
          <p:sp>
            <p:nvSpPr>
              <p:cNvPr id="2" name="شكل بيضاوي 1"/>
              <p:cNvSpPr>
                <a:spLocks noRot="1" noChangeAspect="1" noMove="1" noResize="1" noEditPoints="1" noAdjustHandles="1" noChangeArrowheads="1" noChangeShapeType="1" noTextEdit="1"/>
              </p:cNvSpPr>
              <p:nvPr/>
            </p:nvSpPr>
            <p:spPr>
              <a:xfrm>
                <a:off x="5004048" y="4430030"/>
                <a:ext cx="504056" cy="397397"/>
              </a:xfrm>
              <a:prstGeom prst="ellipse">
                <a:avLst/>
              </a:prstGeom>
              <a:blipFill rotWithShape="0">
                <a:blip r:embed="rId7"/>
                <a:stretch>
                  <a:fillRect/>
                </a:stretch>
              </a:blipFill>
              <a:ln w="38100"/>
            </p:spPr>
            <p:txBody>
              <a:bodyPr/>
              <a:lstStyle/>
              <a:p>
                <a:r>
                  <a:rPr lang="en-US">
                    <a:noFill/>
                  </a:rPr>
                  <a:t> </a:t>
                </a:r>
              </a:p>
            </p:txBody>
          </p:sp>
        </mc:Fallback>
      </mc:AlternateContent>
      <p:sp>
        <p:nvSpPr>
          <p:cNvPr id="3" name="مربع نص 2"/>
          <p:cNvSpPr txBox="1"/>
          <p:nvPr/>
        </p:nvSpPr>
        <p:spPr>
          <a:xfrm>
            <a:off x="4758928" y="4827427"/>
            <a:ext cx="1152128" cy="584775"/>
          </a:xfrm>
          <a:prstGeom prst="rect">
            <a:avLst/>
          </a:prstGeom>
          <a:noFill/>
        </p:spPr>
        <p:txBody>
          <a:bodyPr wrap="square" rtlCol="1">
            <a:spAutoFit/>
          </a:bodyPr>
          <a:lstStyle/>
          <a:p>
            <a:pPr algn="ctr"/>
            <a:r>
              <a:rPr lang="ar-SA" sz="1600" dirty="0"/>
              <a:t>الفئة الأكبر منهما</a:t>
            </a:r>
          </a:p>
        </p:txBody>
      </p:sp>
    </p:spTree>
    <p:extLst>
      <p:ext uri="{BB962C8B-B14F-4D97-AF65-F5344CB8AC3E}">
        <p14:creationId xmlns:p14="http://schemas.microsoft.com/office/powerpoint/2010/main" val="375962671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fltVal val="0.5"/>
                                          </p:val>
                                        </p:tav>
                                        <p:tav tm="100000">
                                          <p:val>
                                            <p:strVal val="#ppt_x"/>
                                          </p:val>
                                        </p:tav>
                                      </p:tavLst>
                                    </p:anim>
                                    <p:anim calcmode="lin" valueType="num">
                                      <p:cBhvr>
                                        <p:cTn id="32"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52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anim calcmode="lin" valueType="num">
                                      <p:cBhvr>
                                        <p:cTn id="69" dur="500" fill="hold"/>
                                        <p:tgtEl>
                                          <p:spTgt spid="15"/>
                                        </p:tgtEl>
                                        <p:attrNameLst>
                                          <p:attrName>ppt_x</p:attrName>
                                        </p:attrNameLst>
                                      </p:cBhvr>
                                      <p:tavLst>
                                        <p:tav tm="0">
                                          <p:val>
                                            <p:fltVal val="0.5"/>
                                          </p:val>
                                        </p:tav>
                                        <p:tav tm="100000">
                                          <p:val>
                                            <p:strVal val="#ppt_x"/>
                                          </p:val>
                                        </p:tav>
                                      </p:tavLst>
                                    </p:anim>
                                    <p:anim calcmode="lin" valueType="num">
                                      <p:cBhvr>
                                        <p:cTn id="70"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P spid="13" grpId="0" animBg="1"/>
      <p:bldP spid="15" grpId="0" animBg="1"/>
      <p:bldP spid="10" grpId="0" animBg="1"/>
      <p:bldP spid="14" grpId="0" animBg="1"/>
      <p:bldP spid="16" grpId="0" animBg="1"/>
      <p:bldP spid="17" grpId="0" animBg="1"/>
      <p:bldP spid="2" grpId="0" animBg="1"/>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7236296" y="88573"/>
            <a:ext cx="1513328" cy="11801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effectLst>
                  <a:outerShdw blurRad="38100" dist="38100" dir="2700000" algn="tl">
                    <a:srgbClr val="000000">
                      <a:alpha val="43137"/>
                    </a:srgbClr>
                  </a:outerShdw>
                </a:effectLst>
                <a:latin typeface="Hacen Samra" pitchFamily="2" charset="-78"/>
                <a:cs typeface="Hacen Samra" pitchFamily="2" charset="-78"/>
              </a:rPr>
              <a:t>مثال</a:t>
            </a:r>
            <a:endParaRPr lang="ar-SA" sz="14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4" name="مربع نص 3"/>
          <p:cNvSpPr txBox="1"/>
          <p:nvPr/>
        </p:nvSpPr>
        <p:spPr>
          <a:xfrm>
            <a:off x="467544" y="479172"/>
            <a:ext cx="6552728" cy="830997"/>
          </a:xfrm>
          <a:prstGeom prst="rect">
            <a:avLst/>
          </a:prstGeom>
          <a:noFill/>
        </p:spPr>
        <p:txBody>
          <a:bodyPr wrap="square" rtlCol="1">
            <a:spAutoFit/>
          </a:bodyPr>
          <a:lstStyle/>
          <a:p>
            <a:r>
              <a:rPr lang="ar-SA" sz="2400" b="1" dirty="0" smtClean="0">
                <a:solidFill>
                  <a:schemeClr val="tx2">
                    <a:lumMod val="75000"/>
                  </a:schemeClr>
                </a:solidFill>
                <a:latin typeface="Hacen Lebanon" pitchFamily="2" charset="-78"/>
                <a:cs typeface="Hacen Lebanon" pitchFamily="2" charset="-78"/>
              </a:rPr>
              <a:t>الجدول التالي يبين درجات تحديد مستوى </a:t>
            </a:r>
            <a:r>
              <a:rPr lang="en-US" sz="2400" b="1" dirty="0" smtClean="0">
                <a:solidFill>
                  <a:schemeClr val="tx2">
                    <a:lumMod val="75000"/>
                  </a:schemeClr>
                </a:solidFill>
                <a:latin typeface="Hacen Lebanon" pitchFamily="2" charset="-78"/>
                <a:cs typeface="Hacen Lebanon" pitchFamily="2" charset="-78"/>
              </a:rPr>
              <a:t>30 </a:t>
            </a:r>
            <a:r>
              <a:rPr lang="ar-SA" sz="2400" b="1" dirty="0" smtClean="0">
                <a:solidFill>
                  <a:schemeClr val="tx2">
                    <a:lumMod val="75000"/>
                  </a:schemeClr>
                </a:solidFill>
                <a:latin typeface="Hacen Lebanon" pitchFamily="2" charset="-78"/>
                <a:cs typeface="Hacen Lebanon" pitchFamily="2" charset="-78"/>
              </a:rPr>
              <a:t> طالب في اللغة الانجليزية  و المطلوب حساب الوسيط للدرجات.</a:t>
            </a:r>
            <a:endParaRPr lang="ar-SA" sz="2400" b="1" dirty="0">
              <a:solidFill>
                <a:schemeClr val="tx2">
                  <a:lumMod val="75000"/>
                </a:schemeClr>
              </a:solidFill>
              <a:latin typeface="Hacen Lebanon" pitchFamily="2" charset="-78"/>
              <a:cs typeface="Hacen Lebanon" pitchFamily="2" charset="-78"/>
            </a:endParaRPr>
          </a:p>
        </p:txBody>
      </p:sp>
      <p:graphicFrame>
        <p:nvGraphicFramePr>
          <p:cNvPr id="5" name="جدول 4"/>
          <p:cNvGraphicFramePr>
            <a:graphicFrameLocks noGrp="1"/>
          </p:cNvGraphicFramePr>
          <p:nvPr>
            <p:extLst/>
          </p:nvPr>
        </p:nvGraphicFramePr>
        <p:xfrm>
          <a:off x="1475656" y="1556792"/>
          <a:ext cx="7056784" cy="802888"/>
        </p:xfrm>
        <a:graphic>
          <a:graphicData uri="http://schemas.openxmlformats.org/drawingml/2006/table">
            <a:tbl>
              <a:tblPr rtl="1" firstRow="1" bandRow="1">
                <a:tableStyleId>{21E4AEA4-8DFA-4A89-87EB-49C32662AFE0}</a:tableStyleId>
              </a:tblPr>
              <a:tblGrid>
                <a:gridCol w="1008112"/>
                <a:gridCol w="1008112"/>
                <a:gridCol w="1008112"/>
                <a:gridCol w="1008112"/>
                <a:gridCol w="1008112"/>
                <a:gridCol w="852240"/>
                <a:gridCol w="1163984"/>
              </a:tblGrid>
              <a:tr h="432048">
                <a:tc>
                  <a:txBody>
                    <a:bodyPr/>
                    <a:lstStyle/>
                    <a:p>
                      <a:pPr algn="ctr" rtl="1"/>
                      <a:r>
                        <a:rPr lang="en-US" sz="1800" b="1" dirty="0" smtClean="0"/>
                        <a:t>84 -100</a:t>
                      </a:r>
                      <a:endParaRPr lang="ar-SA" sz="1800" b="1" dirty="0"/>
                    </a:p>
                  </a:txBody>
                  <a:tcPr anchor="ctr"/>
                </a:tc>
                <a:tc>
                  <a:txBody>
                    <a:bodyPr/>
                    <a:lstStyle/>
                    <a:p>
                      <a:pPr algn="ctr" rtl="1"/>
                      <a:r>
                        <a:rPr lang="en-US" sz="1800" b="1" dirty="0" smtClean="0"/>
                        <a:t>68 -</a:t>
                      </a:r>
                      <a:endParaRPr lang="ar-SA" sz="1800" b="1" dirty="0"/>
                    </a:p>
                  </a:txBody>
                  <a:tcPr anchor="ctr"/>
                </a:tc>
                <a:tc>
                  <a:txBody>
                    <a:bodyPr/>
                    <a:lstStyle/>
                    <a:p>
                      <a:pPr algn="ctr" rtl="1"/>
                      <a:r>
                        <a:rPr lang="en-US" sz="1800" b="1" dirty="0" smtClean="0"/>
                        <a:t>52 -</a:t>
                      </a:r>
                      <a:endParaRPr lang="ar-SA" sz="1800" b="1" dirty="0"/>
                    </a:p>
                  </a:txBody>
                  <a:tcPr anchor="ctr"/>
                </a:tc>
                <a:tc>
                  <a:txBody>
                    <a:bodyPr/>
                    <a:lstStyle/>
                    <a:p>
                      <a:pPr algn="ctr" rtl="1"/>
                      <a:r>
                        <a:rPr lang="en-US" sz="1800" b="1" dirty="0" smtClean="0"/>
                        <a:t> 36 -</a:t>
                      </a:r>
                      <a:endParaRPr lang="ar-SA" sz="1800" b="1" dirty="0"/>
                    </a:p>
                  </a:txBody>
                  <a:tcPr anchor="ctr"/>
                </a:tc>
                <a:tc>
                  <a:txBody>
                    <a:bodyPr/>
                    <a:lstStyle/>
                    <a:p>
                      <a:pPr algn="ctr" rtl="1"/>
                      <a:r>
                        <a:rPr lang="en-US" sz="1800" b="1" dirty="0" smtClean="0"/>
                        <a:t>20 -</a:t>
                      </a:r>
                      <a:endParaRPr lang="ar-SA" sz="1800" b="1" dirty="0"/>
                    </a:p>
                  </a:txBody>
                  <a:tcPr anchor="ctr"/>
                </a:tc>
                <a:tc>
                  <a:txBody>
                    <a:bodyPr/>
                    <a:lstStyle/>
                    <a:p>
                      <a:pPr algn="ctr" rtl="1"/>
                      <a:r>
                        <a:rPr lang="en-US" sz="1800" b="1" dirty="0" smtClean="0"/>
                        <a:t>4 -</a:t>
                      </a:r>
                      <a:endParaRPr lang="ar-SA" sz="1800" b="1" dirty="0"/>
                    </a:p>
                  </a:txBody>
                  <a:tcPr anchor="ctr"/>
                </a:tc>
                <a:tc>
                  <a:txBody>
                    <a:bodyPr/>
                    <a:lstStyle/>
                    <a:p>
                      <a:pPr algn="ctr" rtl="1"/>
                      <a:r>
                        <a:rPr lang="ar-SA" sz="1800" b="1" dirty="0" smtClean="0"/>
                        <a:t>الدرجات</a:t>
                      </a:r>
                      <a:endParaRPr lang="ar-SA" sz="1800" b="1" dirty="0"/>
                    </a:p>
                  </a:txBody>
                  <a:tcPr anchor="ctr"/>
                </a:tc>
              </a:tr>
              <a:tr h="370840">
                <a:tc>
                  <a:txBody>
                    <a:bodyPr/>
                    <a:lstStyle/>
                    <a:p>
                      <a:pPr algn="ctr" rtl="1"/>
                      <a:r>
                        <a:rPr lang="en-US" sz="1800" b="1" dirty="0" smtClean="0"/>
                        <a:t>2</a:t>
                      </a:r>
                      <a:endParaRPr lang="ar-SA" sz="1800" b="1" dirty="0"/>
                    </a:p>
                  </a:txBody>
                  <a:tcPr anchor="ctr"/>
                </a:tc>
                <a:tc>
                  <a:txBody>
                    <a:bodyPr/>
                    <a:lstStyle/>
                    <a:p>
                      <a:pPr algn="ctr" rtl="1"/>
                      <a:r>
                        <a:rPr lang="en-US" sz="1800" b="1" dirty="0" smtClean="0"/>
                        <a:t>7</a:t>
                      </a:r>
                      <a:endParaRPr lang="ar-SA" sz="1800" b="1" dirty="0"/>
                    </a:p>
                  </a:txBody>
                  <a:tcPr anchor="ctr"/>
                </a:tc>
                <a:tc>
                  <a:txBody>
                    <a:bodyPr/>
                    <a:lstStyle/>
                    <a:p>
                      <a:pPr algn="ctr" rtl="1"/>
                      <a:r>
                        <a:rPr lang="en-US" sz="1800" b="1" dirty="0" smtClean="0"/>
                        <a:t>10</a:t>
                      </a:r>
                      <a:endParaRPr lang="ar-SA" sz="1800" b="1" dirty="0"/>
                    </a:p>
                  </a:txBody>
                  <a:tcPr anchor="ctr"/>
                </a:tc>
                <a:tc>
                  <a:txBody>
                    <a:bodyPr/>
                    <a:lstStyle/>
                    <a:p>
                      <a:pPr algn="ctr" rtl="1"/>
                      <a:r>
                        <a:rPr lang="en-US" sz="1800" b="1" dirty="0" smtClean="0"/>
                        <a:t>6</a:t>
                      </a:r>
                      <a:endParaRPr lang="ar-SA" sz="1800" b="1" dirty="0"/>
                    </a:p>
                  </a:txBody>
                  <a:tcPr anchor="ctr"/>
                </a:tc>
                <a:tc>
                  <a:txBody>
                    <a:bodyPr/>
                    <a:lstStyle/>
                    <a:p>
                      <a:pPr algn="ctr" rtl="1"/>
                      <a:r>
                        <a:rPr lang="en-US" sz="1800" b="1" dirty="0" smtClean="0"/>
                        <a:t>2</a:t>
                      </a:r>
                      <a:endParaRPr lang="ar-SA" sz="1800" b="1" dirty="0"/>
                    </a:p>
                  </a:txBody>
                  <a:tcPr anchor="ctr"/>
                </a:tc>
                <a:tc>
                  <a:txBody>
                    <a:bodyPr/>
                    <a:lstStyle/>
                    <a:p>
                      <a:pPr algn="ctr" rtl="1"/>
                      <a:r>
                        <a:rPr lang="en-US" sz="1800" b="1" dirty="0" smtClean="0"/>
                        <a:t>3</a:t>
                      </a:r>
                      <a:endParaRPr lang="ar-SA" sz="1800" b="1" dirty="0"/>
                    </a:p>
                  </a:txBody>
                  <a:tcPr anchor="ctr"/>
                </a:tc>
                <a:tc>
                  <a:txBody>
                    <a:bodyPr/>
                    <a:lstStyle/>
                    <a:p>
                      <a:pPr algn="ctr" rtl="1"/>
                      <a:r>
                        <a:rPr lang="ar-SA" sz="1800" b="1" dirty="0" smtClean="0"/>
                        <a:t>عدد الطلاب</a:t>
                      </a:r>
                      <a:endParaRPr lang="ar-SA" sz="1800" b="1" dirty="0"/>
                    </a:p>
                  </a:txBody>
                  <a:tcPr anchor="ctr"/>
                </a:tc>
              </a:tr>
            </a:tbl>
          </a:graphicData>
        </a:graphic>
      </p:graphicFrame>
      <mc:AlternateContent xmlns:mc="http://schemas.openxmlformats.org/markup-compatibility/2006" xmlns:a14="http://schemas.microsoft.com/office/drawing/2010/main">
        <mc:Choice Requires="a14">
          <p:sp>
            <p:nvSpPr>
              <p:cNvPr id="7" name="مستطيل 6"/>
              <p:cNvSpPr/>
              <p:nvPr/>
            </p:nvSpPr>
            <p:spPr>
              <a:xfrm>
                <a:off x="2374100" y="3717032"/>
                <a:ext cx="4681680" cy="2148892"/>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marL="342900" indent="-342900">
                  <a:buFont typeface="Arial" pitchFamily="34" charset="0"/>
                  <a:buChar char="•"/>
                </a:pPr>
                <a:r>
                  <a:rPr lang="ar-SA" sz="2000" b="1" dirty="0" smtClean="0">
                    <a:solidFill>
                      <a:schemeClr val="bg1"/>
                    </a:solidFill>
                    <a:effectLst>
                      <a:outerShdw blurRad="38100" dist="38100" dir="2700000" algn="tl">
                        <a:srgbClr val="000000">
                          <a:alpha val="43137"/>
                        </a:srgbClr>
                      </a:outerShdw>
                    </a:effectLst>
                  </a:rPr>
                  <a:t>نحدد ترتيب الوسيط</a:t>
                </a:r>
              </a:p>
              <a:p>
                <a:pPr marL="342900" indent="-342900">
                  <a:buFont typeface="Arial" pitchFamily="34" charset="0"/>
                  <a:buChar char="•"/>
                </a:pPr>
                <a:endParaRPr lang="ar-SA" sz="2000" b="1" dirty="0">
                  <a:solidFill>
                    <a:schemeClr val="bg1"/>
                  </a:solidFill>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sSub>
                        <m:sSubPr>
                          <m:ctrlPr>
                            <a:rPr lang="ar-SA" sz="20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sz="2000" b="1" i="1">
                              <a:solidFill>
                                <a:schemeClr val="bg1"/>
                              </a:solidFill>
                              <a:effectLst>
                                <a:outerShdw blurRad="38100" dist="38100" dir="2700000" algn="tl">
                                  <a:srgbClr val="000000">
                                    <a:alpha val="43137"/>
                                  </a:srgbClr>
                                </a:outerShdw>
                              </a:effectLst>
                              <a:latin typeface="Cambria Math"/>
                            </a:rPr>
                            <m:t>𝒄</m:t>
                          </m:r>
                        </m:e>
                        <m:sub>
                          <m:r>
                            <a:rPr lang="ar-SA" sz="2000" b="1" i="1">
                              <a:solidFill>
                                <a:schemeClr val="bg1"/>
                              </a:solidFill>
                              <a:effectLst>
                                <a:outerShdw blurRad="38100" dist="38100" dir="2700000" algn="tl">
                                  <a:srgbClr val="000000">
                                    <a:alpha val="43137"/>
                                  </a:srgbClr>
                                </a:outerShdw>
                              </a:effectLst>
                              <a:latin typeface="Cambria Math"/>
                            </a:rPr>
                            <m:t>𝟏</m:t>
                          </m:r>
                        </m:sub>
                      </m:sSub>
                      <m:r>
                        <a:rPr lang="en-US" sz="2000" b="1" i="1">
                          <a:solidFill>
                            <a:schemeClr val="bg1"/>
                          </a:solidFill>
                          <a:effectLst>
                            <a:outerShdw blurRad="38100" dist="38100" dir="2700000" algn="tl">
                              <a:srgbClr val="000000">
                                <a:alpha val="43137"/>
                              </a:srgbClr>
                            </a:outerShdw>
                          </a:effectLst>
                          <a:latin typeface="Cambria Math"/>
                        </a:rPr>
                        <m:t>= </m:t>
                      </m:r>
                      <m:f>
                        <m:f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rPr>
                          </m:ctrlPr>
                        </m:fPr>
                        <m:num>
                          <m:nary>
                            <m:naryPr>
                              <m:chr m:val="∑"/>
                              <m:subHide m:val="on"/>
                              <m:supHide m:val="on"/>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rPr>
                              </m:ctrlPr>
                            </m:naryPr>
                            <m:sub/>
                            <m:sup/>
                            <m:e>
                              <m:sSub>
                                <m:sSubPr>
                                  <m:ctrlPr>
                                    <a:rPr lang="en-US" sz="2000"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sz="2000" b="1" i="1">
                                      <a:solidFill>
                                        <a:schemeClr val="bg1"/>
                                      </a:solidFill>
                                      <a:effectLst>
                                        <a:outerShdw blurRad="38100" dist="38100" dir="2700000" algn="tl">
                                          <a:srgbClr val="000000">
                                            <a:alpha val="43137"/>
                                          </a:srgbClr>
                                        </a:outerShdw>
                                      </a:effectLst>
                                      <a:latin typeface="Cambria Math"/>
                                    </a:rPr>
                                    <m:t>𝒇</m:t>
                                  </m:r>
                                </m:e>
                                <m:sub>
                                  <m:r>
                                    <a:rPr lang="en-US" sz="2000" b="1" i="1">
                                      <a:solidFill>
                                        <a:schemeClr val="bg1"/>
                                      </a:solidFill>
                                      <a:effectLst>
                                        <a:outerShdw blurRad="38100" dist="38100" dir="2700000" algn="tl">
                                          <a:srgbClr val="000000">
                                            <a:alpha val="43137"/>
                                          </a:srgbClr>
                                        </a:outerShdw>
                                      </a:effectLst>
                                      <a:latin typeface="Cambria Math"/>
                                    </a:rPr>
                                    <m:t>𝒊</m:t>
                                  </m:r>
                                </m:sub>
                              </m:sSub>
                            </m:e>
                          </m:nary>
                        </m:num>
                        <m:den>
                          <m:r>
                            <a:rPr lang="en-US" sz="2000" b="1" i="1">
                              <a:solidFill>
                                <a:schemeClr val="bg1"/>
                              </a:solidFill>
                              <a:effectLst>
                                <a:outerShdw blurRad="38100" dist="38100" dir="2700000" algn="tl">
                                  <a:srgbClr val="000000">
                                    <a:alpha val="43137"/>
                                  </a:srgbClr>
                                </a:outerShdw>
                              </a:effectLst>
                              <a:latin typeface="Cambria Math"/>
                            </a:rPr>
                            <m:t>𝟐</m:t>
                          </m:r>
                        </m:den>
                      </m:f>
                      <m:r>
                        <a:rPr lang="en-US" sz="2000" b="1" i="1" smtClean="0">
                          <a:solidFill>
                            <a:schemeClr val="bg1"/>
                          </a:solidFill>
                          <a:effectLst>
                            <a:outerShdw blurRad="38100" dist="38100" dir="2700000" algn="tl">
                              <a:srgbClr val="000000">
                                <a:alpha val="43137"/>
                              </a:srgbClr>
                            </a:outerShdw>
                          </a:effectLst>
                          <a:latin typeface="Cambria Math"/>
                        </a:rPr>
                        <m:t>= </m:t>
                      </m:r>
                      <m:f>
                        <m:fPr>
                          <m:ctrlPr>
                            <a:rPr lang="el-GR" sz="2000" b="1"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en-US" sz="2000" b="1" i="1" smtClean="0">
                              <a:solidFill>
                                <a:schemeClr val="bg1"/>
                              </a:solidFill>
                              <a:effectLst>
                                <a:outerShdw blurRad="38100" dist="38100" dir="2700000" algn="tl">
                                  <a:srgbClr val="000000">
                                    <a:alpha val="43137"/>
                                  </a:srgbClr>
                                </a:outerShdw>
                              </a:effectLst>
                              <a:latin typeface="Cambria Math"/>
                            </a:rPr>
                            <m:t>𝟑𝟎</m:t>
                          </m:r>
                        </m:num>
                        <m:den>
                          <m:r>
                            <a:rPr lang="el-GR" sz="2000" b="1" i="1" smtClean="0">
                              <a:solidFill>
                                <a:schemeClr val="bg1"/>
                              </a:solidFill>
                              <a:effectLst>
                                <a:outerShdw blurRad="38100" dist="38100" dir="2700000" algn="tl">
                                  <a:srgbClr val="000000">
                                    <a:alpha val="43137"/>
                                  </a:srgbClr>
                                </a:outerShdw>
                              </a:effectLst>
                              <a:latin typeface="Cambria Math"/>
                            </a:rPr>
                            <m:t>𝟐</m:t>
                          </m:r>
                        </m:den>
                      </m:f>
                      <m:r>
                        <a:rPr lang="en-US" sz="2000" b="1" i="1" smtClean="0">
                          <a:solidFill>
                            <a:schemeClr val="bg1"/>
                          </a:solidFill>
                          <a:effectLst>
                            <a:outerShdw blurRad="38100" dist="38100" dir="2700000" algn="tl">
                              <a:srgbClr val="000000">
                                <a:alpha val="43137"/>
                              </a:srgbClr>
                            </a:outerShdw>
                          </a:effectLst>
                          <a:latin typeface="Cambria Math"/>
                        </a:rPr>
                        <m:t>=</m:t>
                      </m:r>
                      <m:r>
                        <a:rPr lang="en-US" sz="2000" b="1" i="1" smtClean="0">
                          <a:solidFill>
                            <a:schemeClr val="bg1"/>
                          </a:solidFill>
                          <a:effectLst>
                            <a:outerShdw blurRad="38100" dist="38100" dir="2700000" algn="tl">
                              <a:srgbClr val="000000">
                                <a:alpha val="43137"/>
                              </a:srgbClr>
                            </a:outerShdw>
                          </a:effectLst>
                          <a:latin typeface="Cambria Math"/>
                        </a:rPr>
                        <m:t>𝟏𝟓</m:t>
                      </m:r>
                    </m:oMath>
                  </m:oMathPara>
                </a14:m>
                <a:endParaRPr lang="ar-SA" sz="2000" b="1" dirty="0" smtClean="0">
                  <a:solidFill>
                    <a:schemeClr val="bg1"/>
                  </a:solidFill>
                  <a:effectLst>
                    <a:outerShdw blurRad="38100" dist="38100" dir="2700000" algn="tl">
                      <a:srgbClr val="000000">
                        <a:alpha val="43137"/>
                      </a:srgbClr>
                    </a:outerShdw>
                  </a:effectLst>
                </a:endParaRPr>
              </a:p>
              <a:p>
                <a:pPr marL="342900" indent="-342900">
                  <a:buFont typeface="Arial" pitchFamily="34" charset="0"/>
                  <a:buChar char="•"/>
                </a:pPr>
                <a:endParaRPr lang="ar-SA" sz="2000" b="1" dirty="0" smtClean="0">
                  <a:solidFill>
                    <a:schemeClr val="bg1"/>
                  </a:solidFill>
                  <a:effectLst>
                    <a:outerShdw blurRad="38100" dist="38100" dir="2700000" algn="tl">
                      <a:srgbClr val="000000">
                        <a:alpha val="43137"/>
                      </a:srgbClr>
                    </a:outerShdw>
                  </a:effectLst>
                </a:endParaRPr>
              </a:p>
              <a:p>
                <a:endParaRPr lang="ar-SA" sz="2000" b="1" dirty="0">
                  <a:solidFill>
                    <a:schemeClr val="bg1"/>
                  </a:solidFill>
                  <a:effectLst>
                    <a:outerShdw blurRad="38100" dist="38100" dir="2700000" algn="tl">
                      <a:srgbClr val="000000">
                        <a:alpha val="43137"/>
                      </a:srgbClr>
                    </a:outerShdw>
                  </a:effectLst>
                </a:endParaRPr>
              </a:p>
            </p:txBody>
          </p:sp>
        </mc:Choice>
        <mc:Fallback xmlns="">
          <p:sp>
            <p:nvSpPr>
              <p:cNvPr id="7" name="مستطيل 6"/>
              <p:cNvSpPr>
                <a:spLocks noRot="1" noChangeAspect="1" noMove="1" noResize="1" noEditPoints="1" noAdjustHandles="1" noChangeArrowheads="1" noChangeShapeType="1" noTextEdit="1"/>
              </p:cNvSpPr>
              <p:nvPr/>
            </p:nvSpPr>
            <p:spPr>
              <a:xfrm>
                <a:off x="2374100" y="3717032"/>
                <a:ext cx="4681680" cy="21488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89420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right)">
                                      <p:cBhvr>
                                        <p:cTn id="24" dur="500"/>
                                        <p:tgtEl>
                                          <p:spTgt spid="7">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right)">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righ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جدول 1"/>
              <p:cNvGraphicFramePr>
                <a:graphicFrameLocks noGrp="1"/>
              </p:cNvGraphicFramePr>
              <p:nvPr>
                <p:extLst/>
              </p:nvPr>
            </p:nvGraphicFramePr>
            <p:xfrm>
              <a:off x="1527572" y="398138"/>
              <a:ext cx="2088232" cy="4269625"/>
            </p:xfrm>
            <a:graphic>
              <a:graphicData uri="http://schemas.openxmlformats.org/drawingml/2006/table">
                <a:tbl>
                  <a:tblPr rtl="1" firstRow="1" bandRow="1">
                    <a:tableStyleId>{0505E3EF-67EA-436B-97B2-0124C06EBD24}</a:tableStyleId>
                  </a:tblPr>
                  <a:tblGrid>
                    <a:gridCol w="1037104"/>
                    <a:gridCol w="1051128"/>
                  </a:tblGrid>
                  <a:tr h="792254">
                    <a:tc>
                      <a:txBody>
                        <a:bodyPr/>
                        <a:lstStyle/>
                        <a:p>
                          <a:pPr algn="ctr" rtl="1"/>
                          <a:r>
                            <a:rPr lang="ar-SA" sz="1600" dirty="0" smtClean="0"/>
                            <a:t>عدد الطلاب</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smtClean="0">
                                        <a:latin typeface="Cambria Math"/>
                                      </a:rPr>
                                      <m:t>𝒇</m:t>
                                    </m:r>
                                  </m:e>
                                  <m:sub>
                                    <m:r>
                                      <a:rPr lang="en-US" sz="1600" smtClean="0">
                                        <a:latin typeface="Cambria Math"/>
                                      </a:rPr>
                                      <m:t>𝒊</m:t>
                                    </m:r>
                                  </m:sub>
                                </m:sSub>
                              </m:oMath>
                            </m:oMathPara>
                          </a14:m>
                          <a:endParaRPr lang="ar-SA" sz="1600" dirty="0"/>
                        </a:p>
                      </a:txBody>
                      <a:tcPr anchor="ctr"/>
                    </a:tc>
                    <a:tc>
                      <a:txBody>
                        <a:bodyPr/>
                        <a:lstStyle/>
                        <a:p>
                          <a:pPr algn="ctr" rtl="1"/>
                          <a:r>
                            <a:rPr lang="ar-SA" sz="1600" dirty="0" smtClean="0"/>
                            <a:t>الدرجات</a:t>
                          </a:r>
                          <a:endParaRPr lang="ar-SA" sz="1600" dirty="0"/>
                        </a:p>
                      </a:txBody>
                      <a:tcPr anchor="ctr"/>
                    </a:tc>
                  </a:tr>
                  <a:tr h="477001">
                    <a:tc>
                      <a:txBody>
                        <a:bodyPr/>
                        <a:lstStyle/>
                        <a:p>
                          <a:pPr algn="ctr" rtl="1"/>
                          <a:r>
                            <a:rPr lang="en-US" sz="1600" dirty="0" smtClean="0"/>
                            <a:t>3</a:t>
                          </a:r>
                          <a:endParaRPr lang="ar-SA" sz="1600" dirty="0"/>
                        </a:p>
                      </a:txBody>
                      <a:tcPr anchor="ctr"/>
                    </a:tc>
                    <a:tc>
                      <a:txBody>
                        <a:bodyPr/>
                        <a:lstStyle/>
                        <a:p>
                          <a:pPr algn="ctr" rtl="1"/>
                          <a:r>
                            <a:rPr lang="en-US" sz="1600" baseline="0" dirty="0" smtClean="0"/>
                            <a:t>4—</a:t>
                          </a:r>
                          <a:endParaRPr lang="ar-SA" sz="1600" dirty="0"/>
                        </a:p>
                      </a:txBody>
                      <a:tcPr anchor="ctr"/>
                    </a:tc>
                  </a:tr>
                  <a:tr h="536626">
                    <a:tc>
                      <a:txBody>
                        <a:bodyPr/>
                        <a:lstStyle/>
                        <a:p>
                          <a:pPr algn="ctr" rtl="1"/>
                          <a:r>
                            <a:rPr lang="en-US" sz="1600" dirty="0" smtClean="0"/>
                            <a:t>2</a:t>
                          </a:r>
                          <a:endParaRPr lang="ar-SA" sz="1600" dirty="0"/>
                        </a:p>
                      </a:txBody>
                      <a:tcPr anchor="ctr"/>
                    </a:tc>
                    <a:tc>
                      <a:txBody>
                        <a:bodyPr/>
                        <a:lstStyle/>
                        <a:p>
                          <a:pPr algn="ctr" rtl="1"/>
                          <a:r>
                            <a:rPr lang="en-US" sz="1600" baseline="0" dirty="0" smtClean="0"/>
                            <a:t>20—</a:t>
                          </a:r>
                          <a:endParaRPr lang="ar-SA" sz="1600" dirty="0"/>
                        </a:p>
                      </a:txBody>
                      <a:tcPr anchor="ctr"/>
                    </a:tc>
                  </a:tr>
                  <a:tr h="456661">
                    <a:tc>
                      <a:txBody>
                        <a:bodyPr/>
                        <a:lstStyle/>
                        <a:p>
                          <a:pPr algn="ctr" rtl="0"/>
                          <a:r>
                            <a:rPr lang="en-US" sz="1600" dirty="0" smtClean="0"/>
                            <a:t>6</a:t>
                          </a:r>
                          <a:endParaRPr lang="ar-SA" sz="1600" dirty="0"/>
                        </a:p>
                      </a:txBody>
                      <a:tcPr anchor="ctr"/>
                    </a:tc>
                    <a:tc>
                      <a:txBody>
                        <a:bodyPr/>
                        <a:lstStyle/>
                        <a:p>
                          <a:pPr algn="ctr" rtl="1"/>
                          <a:r>
                            <a:rPr lang="en-US" sz="1600" baseline="0" dirty="0" smtClean="0"/>
                            <a:t>36—</a:t>
                          </a:r>
                          <a:endParaRPr lang="ar-SA" sz="1600" dirty="0"/>
                        </a:p>
                      </a:txBody>
                      <a:tcPr anchor="ctr"/>
                    </a:tc>
                  </a:tr>
                  <a:tr h="456661">
                    <a:tc>
                      <a:txBody>
                        <a:bodyPr/>
                        <a:lstStyle/>
                        <a:p>
                          <a:pPr algn="ctr" rtl="1"/>
                          <a:r>
                            <a:rPr lang="en-US" sz="1600" dirty="0" smtClean="0"/>
                            <a:t>10</a:t>
                          </a:r>
                          <a:endParaRPr lang="ar-SA" sz="1600" dirty="0"/>
                        </a:p>
                      </a:txBody>
                      <a:tcPr anchor="ctr"/>
                    </a:tc>
                    <a:tc>
                      <a:txBody>
                        <a:bodyPr/>
                        <a:lstStyle/>
                        <a:p>
                          <a:pPr algn="ctr" rtl="1"/>
                          <a:r>
                            <a:rPr lang="en-US" sz="1600" baseline="0" dirty="0" smtClean="0"/>
                            <a:t>52—</a:t>
                          </a:r>
                          <a:endParaRPr lang="ar-SA" sz="1600" dirty="0"/>
                        </a:p>
                      </a:txBody>
                      <a:tcPr anchor="ctr"/>
                    </a:tc>
                  </a:tr>
                  <a:tr h="596420">
                    <a:tc>
                      <a:txBody>
                        <a:bodyPr/>
                        <a:lstStyle/>
                        <a:p>
                          <a:pPr algn="ctr" rtl="1"/>
                          <a:r>
                            <a:rPr lang="en-US" sz="1600" dirty="0" smtClean="0"/>
                            <a:t>7</a:t>
                          </a:r>
                          <a:endParaRPr lang="ar-SA" sz="1600" dirty="0"/>
                        </a:p>
                      </a:txBody>
                      <a:tcPr anchor="ctr"/>
                    </a:tc>
                    <a:tc>
                      <a:txBody>
                        <a:bodyPr/>
                        <a:lstStyle/>
                        <a:p>
                          <a:pPr algn="ctr" rtl="1"/>
                          <a:r>
                            <a:rPr lang="en-US" sz="1600" baseline="0" dirty="0" smtClean="0"/>
                            <a:t>68—</a:t>
                          </a:r>
                          <a:endParaRPr lang="ar-SA" sz="1600" dirty="0"/>
                        </a:p>
                      </a:txBody>
                      <a:tcPr anchor="ctr"/>
                    </a:tc>
                  </a:tr>
                  <a:tr h="477001">
                    <a:tc>
                      <a:txBody>
                        <a:bodyPr/>
                        <a:lstStyle/>
                        <a:p>
                          <a:pPr algn="ctr" rtl="1"/>
                          <a:r>
                            <a:rPr lang="en-US" sz="1600" dirty="0" smtClean="0"/>
                            <a:t>2</a:t>
                          </a:r>
                          <a:endParaRPr lang="ar-SA" sz="1600" dirty="0"/>
                        </a:p>
                      </a:txBody>
                      <a:tcPr anchor="ctr">
                        <a:solidFill>
                          <a:srgbClr val="E9F8FB"/>
                        </a:solidFill>
                      </a:tcPr>
                    </a:tc>
                    <a:tc>
                      <a:txBody>
                        <a:bodyPr/>
                        <a:lstStyle/>
                        <a:p>
                          <a:pPr algn="ctr" rtl="1"/>
                          <a:r>
                            <a:rPr lang="en-US" sz="1600" baseline="0" dirty="0" smtClean="0"/>
                            <a:t>84—100</a:t>
                          </a:r>
                          <a:endParaRPr lang="ar-SA" sz="1600" dirty="0"/>
                        </a:p>
                      </a:txBody>
                      <a:tcPr anchor="ctr"/>
                    </a:tc>
                  </a:tr>
                  <a:tr h="4770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30</a:t>
                          </a:r>
                          <a:endParaRPr lang="ar-SA" sz="1600" dirty="0"/>
                        </a:p>
                      </a:txBody>
                      <a:tcPr anchor="ctr">
                        <a:solidFill>
                          <a:schemeClr val="accent4">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ar-SA" sz="1600" dirty="0" smtClean="0"/>
                                  <m:t>∑</m:t>
                                </m:r>
                              </m:oMath>
                            </m:oMathPara>
                          </a14:m>
                          <a:endParaRPr lang="ar-SA" sz="1600" dirty="0" smtClean="0"/>
                        </a:p>
                      </a:txBody>
                      <a:tcPr anchor="ctr"/>
                    </a:tc>
                  </a:tr>
                </a:tbl>
              </a:graphicData>
            </a:graphic>
          </p:graphicFrame>
        </mc:Choice>
        <mc:Fallback xmlns="">
          <p:graphicFrame>
            <p:nvGraphicFramePr>
              <p:cNvPr id="2" name="جدول 1"/>
              <p:cNvGraphicFramePr>
                <a:graphicFrameLocks noGrp="1"/>
              </p:cNvGraphicFramePr>
              <p:nvPr>
                <p:extLst/>
              </p:nvPr>
            </p:nvGraphicFramePr>
            <p:xfrm>
              <a:off x="1527572" y="398138"/>
              <a:ext cx="2088232" cy="4269625"/>
            </p:xfrm>
            <a:graphic>
              <a:graphicData uri="http://schemas.openxmlformats.org/drawingml/2006/table">
                <a:tbl>
                  <a:tblPr rtl="1" firstRow="1" bandRow="1">
                    <a:tableStyleId>{0505E3EF-67EA-436B-97B2-0124C06EBD24}</a:tableStyleId>
                  </a:tblPr>
                  <a:tblGrid>
                    <a:gridCol w="1037104"/>
                    <a:gridCol w="1051128"/>
                  </a:tblGrid>
                  <a:tr h="792254">
                    <a:tc>
                      <a:txBody>
                        <a:bodyPr/>
                        <a:lstStyle/>
                        <a:p>
                          <a:endParaRPr lang="en-US"/>
                        </a:p>
                      </a:txBody>
                      <a:tcPr anchor="ctr">
                        <a:blipFill rotWithShape="0">
                          <a:blip r:embed="rId2"/>
                          <a:stretch>
                            <a:fillRect l="-585" t="-769" r="-102339" b="-442308"/>
                          </a:stretch>
                        </a:blipFill>
                      </a:tcPr>
                    </a:tc>
                    <a:tc>
                      <a:txBody>
                        <a:bodyPr/>
                        <a:lstStyle/>
                        <a:p>
                          <a:pPr algn="ctr" rtl="1"/>
                          <a:r>
                            <a:rPr lang="ar-SA" sz="1600" dirty="0" smtClean="0"/>
                            <a:t>الدرجات</a:t>
                          </a:r>
                          <a:endParaRPr lang="ar-SA" sz="1600" dirty="0"/>
                        </a:p>
                      </a:txBody>
                      <a:tcPr anchor="ctr"/>
                    </a:tc>
                  </a:tr>
                  <a:tr h="477001">
                    <a:tc>
                      <a:txBody>
                        <a:bodyPr/>
                        <a:lstStyle/>
                        <a:p>
                          <a:pPr algn="ctr" rtl="1"/>
                          <a:r>
                            <a:rPr lang="en-US" sz="1600" dirty="0" smtClean="0"/>
                            <a:t>3</a:t>
                          </a:r>
                          <a:endParaRPr lang="ar-SA" sz="1600" dirty="0"/>
                        </a:p>
                      </a:txBody>
                      <a:tcPr anchor="ctr"/>
                    </a:tc>
                    <a:tc>
                      <a:txBody>
                        <a:bodyPr/>
                        <a:lstStyle/>
                        <a:p>
                          <a:pPr algn="ctr" rtl="1"/>
                          <a:r>
                            <a:rPr lang="en-US" sz="1600" baseline="0" dirty="0" smtClean="0"/>
                            <a:t>4—</a:t>
                          </a:r>
                          <a:endParaRPr lang="ar-SA" sz="1600" dirty="0"/>
                        </a:p>
                      </a:txBody>
                      <a:tcPr anchor="ctr"/>
                    </a:tc>
                  </a:tr>
                  <a:tr h="536626">
                    <a:tc>
                      <a:txBody>
                        <a:bodyPr/>
                        <a:lstStyle/>
                        <a:p>
                          <a:pPr algn="ctr" rtl="1"/>
                          <a:r>
                            <a:rPr lang="en-US" sz="1600" dirty="0" smtClean="0"/>
                            <a:t>2</a:t>
                          </a:r>
                          <a:endParaRPr lang="ar-SA" sz="1600" dirty="0"/>
                        </a:p>
                      </a:txBody>
                      <a:tcPr anchor="ctr"/>
                    </a:tc>
                    <a:tc>
                      <a:txBody>
                        <a:bodyPr/>
                        <a:lstStyle/>
                        <a:p>
                          <a:pPr algn="ctr" rtl="1"/>
                          <a:r>
                            <a:rPr lang="en-US" sz="1600" baseline="0" dirty="0" smtClean="0"/>
                            <a:t>20—</a:t>
                          </a:r>
                          <a:endParaRPr lang="ar-SA" sz="1600" dirty="0"/>
                        </a:p>
                      </a:txBody>
                      <a:tcPr anchor="ctr"/>
                    </a:tc>
                  </a:tr>
                  <a:tr h="456661">
                    <a:tc>
                      <a:txBody>
                        <a:bodyPr/>
                        <a:lstStyle/>
                        <a:p>
                          <a:pPr algn="ctr" rtl="0"/>
                          <a:r>
                            <a:rPr lang="en-US" sz="1600" dirty="0" smtClean="0"/>
                            <a:t>6</a:t>
                          </a:r>
                          <a:endParaRPr lang="ar-SA" sz="1600" dirty="0"/>
                        </a:p>
                      </a:txBody>
                      <a:tcPr anchor="ctr"/>
                    </a:tc>
                    <a:tc>
                      <a:txBody>
                        <a:bodyPr/>
                        <a:lstStyle/>
                        <a:p>
                          <a:pPr algn="ctr" rtl="1"/>
                          <a:r>
                            <a:rPr lang="en-US" sz="1600" baseline="0" dirty="0" smtClean="0"/>
                            <a:t>36—</a:t>
                          </a:r>
                          <a:endParaRPr lang="ar-SA" sz="1600" dirty="0"/>
                        </a:p>
                      </a:txBody>
                      <a:tcPr anchor="ctr"/>
                    </a:tc>
                  </a:tr>
                  <a:tr h="456661">
                    <a:tc>
                      <a:txBody>
                        <a:bodyPr/>
                        <a:lstStyle/>
                        <a:p>
                          <a:pPr algn="ctr" rtl="1"/>
                          <a:r>
                            <a:rPr lang="en-US" sz="1600" dirty="0" smtClean="0"/>
                            <a:t>10</a:t>
                          </a:r>
                          <a:endParaRPr lang="ar-SA" sz="1600" dirty="0"/>
                        </a:p>
                      </a:txBody>
                      <a:tcPr anchor="ctr"/>
                    </a:tc>
                    <a:tc>
                      <a:txBody>
                        <a:bodyPr/>
                        <a:lstStyle/>
                        <a:p>
                          <a:pPr algn="ctr" rtl="1"/>
                          <a:r>
                            <a:rPr lang="en-US" sz="1600" baseline="0" dirty="0" smtClean="0"/>
                            <a:t>52—</a:t>
                          </a:r>
                          <a:endParaRPr lang="ar-SA" sz="1600" dirty="0"/>
                        </a:p>
                      </a:txBody>
                      <a:tcPr anchor="ctr"/>
                    </a:tc>
                  </a:tr>
                  <a:tr h="596420">
                    <a:tc>
                      <a:txBody>
                        <a:bodyPr/>
                        <a:lstStyle/>
                        <a:p>
                          <a:pPr algn="ctr" rtl="1"/>
                          <a:r>
                            <a:rPr lang="en-US" sz="1600" dirty="0" smtClean="0"/>
                            <a:t>7</a:t>
                          </a:r>
                          <a:endParaRPr lang="ar-SA" sz="1600" dirty="0"/>
                        </a:p>
                      </a:txBody>
                      <a:tcPr anchor="ctr"/>
                    </a:tc>
                    <a:tc>
                      <a:txBody>
                        <a:bodyPr/>
                        <a:lstStyle/>
                        <a:p>
                          <a:pPr algn="ctr" rtl="1"/>
                          <a:r>
                            <a:rPr lang="en-US" sz="1600" baseline="0" dirty="0" smtClean="0"/>
                            <a:t>68—</a:t>
                          </a:r>
                          <a:endParaRPr lang="ar-SA" sz="1600" dirty="0"/>
                        </a:p>
                      </a:txBody>
                      <a:tcPr anchor="ctr"/>
                    </a:tc>
                  </a:tr>
                  <a:tr h="477001">
                    <a:tc>
                      <a:txBody>
                        <a:bodyPr/>
                        <a:lstStyle/>
                        <a:p>
                          <a:pPr algn="ctr" rtl="1"/>
                          <a:r>
                            <a:rPr lang="en-US" sz="1600" dirty="0" smtClean="0"/>
                            <a:t>2</a:t>
                          </a:r>
                          <a:endParaRPr lang="ar-SA" sz="1600" dirty="0"/>
                        </a:p>
                      </a:txBody>
                      <a:tcPr anchor="ctr">
                        <a:solidFill>
                          <a:srgbClr val="E9F8FB"/>
                        </a:solidFill>
                      </a:tcPr>
                    </a:tc>
                    <a:tc>
                      <a:txBody>
                        <a:bodyPr/>
                        <a:lstStyle/>
                        <a:p>
                          <a:pPr algn="ctr" rtl="1"/>
                          <a:r>
                            <a:rPr lang="en-US" sz="1600" baseline="0" dirty="0" smtClean="0"/>
                            <a:t>84—100</a:t>
                          </a:r>
                          <a:endParaRPr lang="ar-SA" sz="1600" dirty="0"/>
                        </a:p>
                      </a:txBody>
                      <a:tcPr anchor="ctr"/>
                    </a:tc>
                  </a:tr>
                  <a:tr h="4770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dirty="0" smtClean="0"/>
                            <a:t>30</a:t>
                          </a:r>
                          <a:endParaRPr lang="ar-SA" sz="1600" dirty="0"/>
                        </a:p>
                      </a:txBody>
                      <a:tcPr anchor="ctr">
                        <a:solidFill>
                          <a:schemeClr val="accent4">
                            <a:lumMod val="20000"/>
                            <a:lumOff val="80000"/>
                          </a:schemeClr>
                        </a:solidFill>
                      </a:tcPr>
                    </a:tc>
                    <a:tc>
                      <a:txBody>
                        <a:bodyPr/>
                        <a:lstStyle/>
                        <a:p>
                          <a:endParaRPr lang="en-US"/>
                        </a:p>
                      </a:txBody>
                      <a:tcPr anchor="ctr">
                        <a:blipFill rotWithShape="0">
                          <a:blip r:embed="rId2"/>
                          <a:stretch>
                            <a:fillRect l="-99422" t="-800000" r="-1156" b="-5128"/>
                          </a:stretch>
                        </a:blipFill>
                      </a:tcPr>
                    </a:tc>
                  </a:tr>
                </a:tbl>
              </a:graphicData>
            </a:graphic>
          </p:graphicFrame>
        </mc:Fallback>
      </mc:AlternateContent>
      <p:graphicFrame>
        <p:nvGraphicFramePr>
          <p:cNvPr id="4" name="جدول 3"/>
          <p:cNvGraphicFramePr>
            <a:graphicFrameLocks noGrp="1"/>
          </p:cNvGraphicFramePr>
          <p:nvPr>
            <p:extLst/>
          </p:nvPr>
        </p:nvGraphicFramePr>
        <p:xfrm>
          <a:off x="3615804" y="383271"/>
          <a:ext cx="1152128" cy="4301425"/>
        </p:xfrm>
        <a:graphic>
          <a:graphicData uri="http://schemas.openxmlformats.org/drawingml/2006/table">
            <a:tbl>
              <a:tblPr rtl="1" firstRow="1" bandRow="1">
                <a:tableStyleId>{0505E3EF-67EA-436B-97B2-0124C06EBD24}</a:tableStyleId>
              </a:tblPr>
              <a:tblGrid>
                <a:gridCol w="1152128"/>
              </a:tblGrid>
              <a:tr h="814261">
                <a:tc>
                  <a:txBody>
                    <a:bodyPr/>
                    <a:lstStyle/>
                    <a:p>
                      <a:pPr algn="ctr" rtl="1"/>
                      <a:r>
                        <a:rPr lang="ar-SA" sz="1300" i="0" dirty="0" smtClean="0"/>
                        <a:t>أقل</a:t>
                      </a:r>
                      <a:r>
                        <a:rPr lang="ar-SA" sz="1300" i="0" baseline="0" dirty="0" smtClean="0"/>
                        <a:t> من الحد الأعلى للفئة</a:t>
                      </a:r>
                    </a:p>
                    <a:p>
                      <a:pPr algn="ctr" rtl="1"/>
                      <a:endParaRPr lang="ar-SA" sz="1300" i="0" baseline="0" dirty="0" smtClean="0"/>
                    </a:p>
                    <a:p>
                      <a:pPr algn="ctr" rtl="1"/>
                      <a:endParaRPr lang="ar-SA" sz="1050" i="0" dirty="0"/>
                    </a:p>
                  </a:txBody>
                  <a:tcPr anchor="ctr"/>
                </a:tc>
              </a:tr>
              <a:tr h="477001">
                <a:tc>
                  <a:txBody>
                    <a:bodyPr/>
                    <a:lstStyle/>
                    <a:p>
                      <a:pPr algn="ctr" rtl="1"/>
                      <a:r>
                        <a:rPr lang="ar-SA" sz="1600" dirty="0" smtClean="0"/>
                        <a:t>أقل من </a:t>
                      </a:r>
                      <a:r>
                        <a:rPr lang="en-US" sz="1600" dirty="0" smtClean="0"/>
                        <a:t>20</a:t>
                      </a:r>
                      <a:endParaRPr lang="ar-SA" sz="1600" dirty="0"/>
                    </a:p>
                  </a:txBody>
                  <a:tcPr anchor="ctr"/>
                </a:tc>
              </a:tr>
              <a:tr h="536626">
                <a:tc>
                  <a:txBody>
                    <a:bodyPr/>
                    <a:lstStyle/>
                    <a:p>
                      <a:pPr algn="ctr" rtl="1"/>
                      <a:r>
                        <a:rPr lang="ar-SA" sz="1600" dirty="0" smtClean="0"/>
                        <a:t>أقل من </a:t>
                      </a:r>
                      <a:r>
                        <a:rPr lang="en-US" sz="1600" dirty="0" smtClean="0"/>
                        <a:t>36</a:t>
                      </a:r>
                      <a:endParaRPr lang="ar-SA" sz="1600" dirty="0"/>
                    </a:p>
                  </a:txBody>
                  <a:tcPr anchor="ctr"/>
                </a:tc>
              </a:tr>
              <a:tr h="4566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smtClean="0"/>
                        <a:t>أقل من </a:t>
                      </a:r>
                      <a:r>
                        <a:rPr lang="en-US" sz="1600" dirty="0" smtClean="0"/>
                        <a:t>52</a:t>
                      </a:r>
                      <a:endParaRPr lang="ar-SA" sz="1600" dirty="0" smtClean="0"/>
                    </a:p>
                  </a:txBody>
                  <a:tcPr anchor="ctr"/>
                </a:tc>
              </a:tr>
              <a:tr h="4566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smtClean="0"/>
                        <a:t>أقل من </a:t>
                      </a:r>
                      <a:r>
                        <a:rPr lang="en-US" sz="1600" dirty="0" smtClean="0"/>
                        <a:t>68</a:t>
                      </a:r>
                      <a:endParaRPr lang="ar-SA" sz="1600" dirty="0" smtClean="0"/>
                    </a:p>
                  </a:txBody>
                  <a:tcPr anchor="ctr"/>
                </a:tc>
              </a:tr>
              <a:tr h="5964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smtClean="0"/>
                        <a:t>أقل من </a:t>
                      </a:r>
                      <a:r>
                        <a:rPr lang="en-US" sz="1600" dirty="0" smtClean="0"/>
                        <a:t>84</a:t>
                      </a:r>
                      <a:endParaRPr lang="ar-SA" sz="1600" dirty="0" smtClean="0"/>
                    </a:p>
                  </a:txBody>
                  <a:tcPr anchor="ctr"/>
                </a:tc>
              </a:tr>
              <a:tr h="47700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smtClean="0"/>
                        <a:t>أقل من</a:t>
                      </a:r>
                      <a:r>
                        <a:rPr lang="en-US" sz="1600" dirty="0" smtClean="0"/>
                        <a:t>100</a:t>
                      </a:r>
                      <a:r>
                        <a:rPr lang="ar-SA" sz="1600" dirty="0" smtClean="0"/>
                        <a:t> </a:t>
                      </a:r>
                    </a:p>
                  </a:txBody>
                  <a:tcPr anchor="ctr">
                    <a:solidFill>
                      <a:srgbClr val="E9F8FB"/>
                    </a:solidFill>
                  </a:tcPr>
                </a:tc>
              </a:tr>
              <a:tr h="455235">
                <a:tc>
                  <a:txBody>
                    <a:bodyPr/>
                    <a:lstStyle/>
                    <a:p>
                      <a:pPr algn="ctr" rtl="1"/>
                      <a:endParaRPr lang="ar-SA" sz="1600" dirty="0"/>
                    </a:p>
                  </a:txBody>
                  <a:tcPr anchor="ctr">
                    <a:solidFill>
                      <a:srgbClr val="C2ECF4"/>
                    </a:solidFill>
                  </a:tcPr>
                </a:tc>
              </a:tr>
            </a:tbl>
          </a:graphicData>
        </a:graphic>
      </p:graphicFrame>
      <p:graphicFrame>
        <p:nvGraphicFramePr>
          <p:cNvPr id="5" name="جدول 4"/>
          <p:cNvGraphicFramePr>
            <a:graphicFrameLocks noGrp="1"/>
          </p:cNvGraphicFramePr>
          <p:nvPr>
            <p:extLst/>
          </p:nvPr>
        </p:nvGraphicFramePr>
        <p:xfrm>
          <a:off x="4767932" y="379758"/>
          <a:ext cx="1037104" cy="4302001"/>
        </p:xfrm>
        <a:graphic>
          <a:graphicData uri="http://schemas.openxmlformats.org/drawingml/2006/table">
            <a:tbl>
              <a:tblPr rtl="1" firstRow="1" bandRow="1">
                <a:tableStyleId>{0505E3EF-67EA-436B-97B2-0124C06EBD24}</a:tableStyleId>
              </a:tblPr>
              <a:tblGrid>
                <a:gridCol w="1037104"/>
              </a:tblGrid>
              <a:tr h="875896">
                <a:tc>
                  <a:txBody>
                    <a:bodyPr/>
                    <a:lstStyle/>
                    <a:p>
                      <a:pPr algn="ctr" rtl="1"/>
                      <a:r>
                        <a:rPr lang="ar-SA" sz="1800" dirty="0" err="1" smtClean="0"/>
                        <a:t>ت.م.ص</a:t>
                      </a:r>
                      <a:endParaRPr lang="ar-SA" sz="1600" b="1" dirty="0" smtClean="0"/>
                    </a:p>
                    <a:p>
                      <a:pPr algn="ctr" rtl="1"/>
                      <a:endParaRPr lang="ar-SA" sz="900" dirty="0" smtClean="0"/>
                    </a:p>
                    <a:p>
                      <a:pPr algn="ctr" rtl="1"/>
                      <a:endParaRPr lang="ar-SA" sz="900" dirty="0" smtClean="0"/>
                    </a:p>
                    <a:p>
                      <a:pPr algn="ctr" rtl="1"/>
                      <a:endParaRPr lang="ar-SA" sz="400" dirty="0" smtClean="0"/>
                    </a:p>
                  </a:txBody>
                  <a:tcPr anchor="ctr"/>
                </a:tc>
              </a:tr>
              <a:tr h="469969">
                <a:tc>
                  <a:txBody>
                    <a:bodyPr/>
                    <a:lstStyle/>
                    <a:p>
                      <a:pPr algn="ctr" rtl="1"/>
                      <a:r>
                        <a:rPr lang="en-US" sz="1600" dirty="0" smtClean="0"/>
                        <a:t>3</a:t>
                      </a:r>
                      <a:endParaRPr lang="ar-SA" sz="1600" dirty="0"/>
                    </a:p>
                  </a:txBody>
                  <a:tcPr anchor="ctr"/>
                </a:tc>
              </a:tr>
              <a:tr h="528715">
                <a:tc>
                  <a:txBody>
                    <a:bodyPr/>
                    <a:lstStyle/>
                    <a:p>
                      <a:pPr algn="ctr" rtl="1"/>
                      <a:r>
                        <a:rPr lang="en-US" sz="1600" dirty="0" smtClean="0"/>
                        <a:t>5</a:t>
                      </a:r>
                      <a:endParaRPr lang="ar-SA" sz="1600" dirty="0"/>
                    </a:p>
                  </a:txBody>
                  <a:tcPr anchor="ctr"/>
                </a:tc>
              </a:tr>
              <a:tr h="449928">
                <a:tc>
                  <a:txBody>
                    <a:bodyPr/>
                    <a:lstStyle/>
                    <a:p>
                      <a:pPr algn="ctr" rtl="0"/>
                      <a:r>
                        <a:rPr lang="en-US" sz="1600" dirty="0" smtClean="0"/>
                        <a:t>11</a:t>
                      </a:r>
                      <a:endParaRPr lang="ar-SA" sz="1600" dirty="0"/>
                    </a:p>
                  </a:txBody>
                  <a:tcPr anchor="ctr"/>
                </a:tc>
              </a:tr>
              <a:tr h="449928">
                <a:tc>
                  <a:txBody>
                    <a:bodyPr/>
                    <a:lstStyle/>
                    <a:p>
                      <a:pPr algn="ctr" rtl="1"/>
                      <a:r>
                        <a:rPr lang="en-US" sz="1600" dirty="0" smtClean="0"/>
                        <a:t>21</a:t>
                      </a:r>
                      <a:endParaRPr lang="ar-SA" sz="1600" dirty="0"/>
                    </a:p>
                  </a:txBody>
                  <a:tcPr anchor="ctr"/>
                </a:tc>
              </a:tr>
              <a:tr h="587627">
                <a:tc>
                  <a:txBody>
                    <a:bodyPr/>
                    <a:lstStyle/>
                    <a:p>
                      <a:pPr algn="ctr" rtl="1"/>
                      <a:r>
                        <a:rPr lang="en-US" sz="1600" dirty="0" smtClean="0"/>
                        <a:t>28</a:t>
                      </a:r>
                      <a:endParaRPr lang="ar-SA" sz="1600" dirty="0"/>
                    </a:p>
                  </a:txBody>
                  <a:tcPr anchor="ctr"/>
                </a:tc>
              </a:tr>
              <a:tr h="469969">
                <a:tc>
                  <a:txBody>
                    <a:bodyPr/>
                    <a:lstStyle/>
                    <a:p>
                      <a:pPr algn="ctr" rtl="1"/>
                      <a:r>
                        <a:rPr lang="en-US" sz="1600" dirty="0" smtClean="0"/>
                        <a:t>30</a:t>
                      </a:r>
                      <a:endParaRPr lang="ar-SA" sz="1600" dirty="0"/>
                    </a:p>
                  </a:txBody>
                  <a:tcPr anchor="ctr">
                    <a:solidFill>
                      <a:srgbClr val="E9F8FB"/>
                    </a:solidFill>
                  </a:tcPr>
                </a:tc>
              </a:tr>
              <a:tr h="469969">
                <a:tc>
                  <a:txBody>
                    <a:bodyPr/>
                    <a:lstStyle/>
                    <a:p>
                      <a:pPr algn="ctr" rtl="1"/>
                      <a:endParaRPr lang="ar-SA" sz="1600" dirty="0"/>
                    </a:p>
                  </a:txBody>
                  <a:tcPr anchor="ctr">
                    <a:solidFill>
                      <a:srgbClr val="C2ECF4"/>
                    </a:solidFill>
                  </a:tcPr>
                </a:tc>
              </a:tr>
            </a:tbl>
          </a:graphicData>
        </a:graphic>
      </p:graphicFrame>
      <p:sp>
        <p:nvSpPr>
          <p:cNvPr id="3" name="سهم مخطط إلى اليمين 2"/>
          <p:cNvSpPr/>
          <p:nvPr/>
        </p:nvSpPr>
        <p:spPr>
          <a:xfrm flipH="1">
            <a:off x="6444208" y="179200"/>
            <a:ext cx="2232248" cy="13681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نوجد </a:t>
            </a:r>
            <a:r>
              <a:rPr lang="ar-SA" b="1" dirty="0" err="1" smtClean="0"/>
              <a:t>ت.م.ص</a:t>
            </a:r>
            <a:endParaRPr lang="ar-SA" b="1" dirty="0"/>
          </a:p>
        </p:txBody>
      </p:sp>
      <mc:AlternateContent xmlns:mc="http://schemas.openxmlformats.org/markup-compatibility/2006" xmlns:a14="http://schemas.microsoft.com/office/drawing/2010/main">
        <mc:Choice Requires="a14">
          <p:sp>
            <p:nvSpPr>
              <p:cNvPr id="9" name="وسيلة شرح بيضاوية 8"/>
              <p:cNvSpPr/>
              <p:nvPr/>
            </p:nvSpPr>
            <p:spPr>
              <a:xfrm>
                <a:off x="6515647" y="2391691"/>
                <a:ext cx="1872208" cy="817190"/>
              </a:xfrm>
              <a:prstGeom prst="wedgeEllipseCallout">
                <a:avLst>
                  <a:gd name="adj1" fmla="val -104269"/>
                  <a:gd name="adj2" fmla="val -1366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14:m>
                  <m:oMath xmlns:m="http://schemas.openxmlformats.org/officeDocument/2006/math">
                    <m:sSub>
                      <m:sSubPr>
                        <m:ctrlPr>
                          <a:rPr lang="ar-SA" b="1" i="1" smtClean="0">
                            <a:solidFill>
                              <a:schemeClr val="tx1">
                                <a:lumMod val="95000"/>
                                <a:lumOff val="5000"/>
                              </a:schemeClr>
                            </a:solidFill>
                            <a:effectLst/>
                            <a:latin typeface="Cambria Math" panose="02040503050406030204" pitchFamily="18" charset="0"/>
                          </a:rPr>
                        </m:ctrlPr>
                      </m:sSubPr>
                      <m:e>
                        <m:r>
                          <a:rPr lang="en-US" b="1" i="1">
                            <a:solidFill>
                              <a:schemeClr val="tx1">
                                <a:lumMod val="95000"/>
                                <a:lumOff val="5000"/>
                              </a:schemeClr>
                            </a:solidFill>
                            <a:effectLst/>
                            <a:latin typeface="Cambria Math"/>
                          </a:rPr>
                          <m:t>𝒄</m:t>
                        </m:r>
                      </m:e>
                      <m:sub>
                        <m:r>
                          <a:rPr lang="ar-SA" b="1" i="1">
                            <a:solidFill>
                              <a:schemeClr val="tx1">
                                <a:lumMod val="95000"/>
                                <a:lumOff val="5000"/>
                              </a:schemeClr>
                            </a:solidFill>
                            <a:effectLst/>
                            <a:latin typeface="Cambria Math"/>
                          </a:rPr>
                          <m:t>𝟏</m:t>
                        </m:r>
                      </m:sub>
                    </m:sSub>
                    <m:r>
                      <a:rPr lang="en-US" b="1" i="1">
                        <a:solidFill>
                          <a:schemeClr val="tx1">
                            <a:lumMod val="95000"/>
                            <a:lumOff val="5000"/>
                          </a:schemeClr>
                        </a:solidFill>
                        <a:effectLst/>
                        <a:latin typeface="Cambria Math"/>
                      </a:rPr>
                      <m:t>=</m:t>
                    </m:r>
                    <m:r>
                      <a:rPr lang="en-US" b="1" i="1" smtClean="0">
                        <a:solidFill>
                          <a:schemeClr val="tx1">
                            <a:lumMod val="95000"/>
                            <a:lumOff val="5000"/>
                          </a:schemeClr>
                        </a:solidFill>
                        <a:effectLst/>
                        <a:latin typeface="Cambria Math"/>
                      </a:rPr>
                      <m:t>𝟏𝟓</m:t>
                    </m:r>
                  </m:oMath>
                </a14:m>
                <a:r>
                  <a:rPr lang="en-US" dirty="0" smtClean="0">
                    <a:solidFill>
                      <a:schemeClr val="tx1">
                        <a:lumMod val="95000"/>
                        <a:lumOff val="5000"/>
                      </a:schemeClr>
                    </a:solidFill>
                    <a:effectLst/>
                  </a:rPr>
                  <a:t> </a:t>
                </a:r>
                <a:endParaRPr lang="ar-SA" dirty="0" smtClean="0">
                  <a:solidFill>
                    <a:schemeClr val="tx1">
                      <a:lumMod val="95000"/>
                      <a:lumOff val="5000"/>
                    </a:schemeClr>
                  </a:solidFill>
                  <a:effectLst/>
                </a:endParaRPr>
              </a:p>
              <a:p>
                <a:pPr algn="ctr"/>
                <a:r>
                  <a:rPr lang="ar-SA" dirty="0" smtClean="0">
                    <a:solidFill>
                      <a:schemeClr val="tx1">
                        <a:lumMod val="95000"/>
                        <a:lumOff val="5000"/>
                      </a:schemeClr>
                    </a:solidFill>
                  </a:rPr>
                  <a:t>تقع بين</a:t>
                </a:r>
              </a:p>
              <a:p>
                <a:pPr algn="ctr"/>
                <a:r>
                  <a:rPr lang="ar-SA" dirty="0" smtClean="0">
                    <a:solidFill>
                      <a:schemeClr val="tx1">
                        <a:lumMod val="95000"/>
                        <a:lumOff val="5000"/>
                      </a:schemeClr>
                    </a:solidFill>
                  </a:rPr>
                  <a:t> </a:t>
                </a:r>
                <a:r>
                  <a:rPr lang="en-US" dirty="0" smtClean="0">
                    <a:solidFill>
                      <a:schemeClr val="tx1">
                        <a:lumMod val="95000"/>
                        <a:lumOff val="5000"/>
                      </a:schemeClr>
                    </a:solidFill>
                  </a:rPr>
                  <a:t>11</a:t>
                </a:r>
                <a:r>
                  <a:rPr lang="ar-SA" dirty="0" smtClean="0">
                    <a:solidFill>
                      <a:schemeClr val="tx1">
                        <a:lumMod val="95000"/>
                        <a:lumOff val="5000"/>
                      </a:schemeClr>
                    </a:solidFill>
                  </a:rPr>
                  <a:t>و </a:t>
                </a:r>
                <a:r>
                  <a:rPr lang="en-US" dirty="0" smtClean="0">
                    <a:solidFill>
                      <a:schemeClr val="tx1">
                        <a:lumMod val="95000"/>
                        <a:lumOff val="5000"/>
                      </a:schemeClr>
                    </a:solidFill>
                  </a:rPr>
                  <a:t>21</a:t>
                </a:r>
                <a:endParaRPr lang="ar-SA" dirty="0">
                  <a:solidFill>
                    <a:schemeClr val="tx1">
                      <a:lumMod val="95000"/>
                      <a:lumOff val="5000"/>
                    </a:schemeClr>
                  </a:solidFill>
                  <a:effectLst/>
                </a:endParaRPr>
              </a:p>
            </p:txBody>
          </p:sp>
        </mc:Choice>
        <mc:Fallback xmlns="">
          <p:sp>
            <p:nvSpPr>
              <p:cNvPr id="9" name="وسيلة شرح بيضاوية 8"/>
              <p:cNvSpPr>
                <a:spLocks noRot="1" noChangeAspect="1" noMove="1" noResize="1" noEditPoints="1" noAdjustHandles="1" noChangeArrowheads="1" noChangeShapeType="1" noTextEdit="1"/>
              </p:cNvSpPr>
              <p:nvPr/>
            </p:nvSpPr>
            <p:spPr>
              <a:xfrm>
                <a:off x="6515647" y="2391691"/>
                <a:ext cx="1872208" cy="817190"/>
              </a:xfrm>
              <a:prstGeom prst="wedgeEllipseCallout">
                <a:avLst>
                  <a:gd name="adj1" fmla="val -104269"/>
                  <a:gd name="adj2" fmla="val -13660"/>
                </a:avLst>
              </a:prstGeom>
              <a:blipFill rotWithShape="0">
                <a:blip r:embed="rId3"/>
                <a:stretch>
                  <a:fillRect/>
                </a:stretch>
              </a:blipFill>
            </p:spPr>
            <p:txBody>
              <a:bodyPr/>
              <a:lstStyle/>
              <a:p>
                <a:r>
                  <a:rPr lang="en-US">
                    <a:noFill/>
                  </a:rPr>
                  <a:t> </a:t>
                </a:r>
              </a:p>
            </p:txBody>
          </p:sp>
        </mc:Fallback>
      </mc:AlternateContent>
      <p:sp>
        <p:nvSpPr>
          <p:cNvPr id="10" name="وسيلة شرح بيضاوية 9"/>
          <p:cNvSpPr/>
          <p:nvPr/>
        </p:nvSpPr>
        <p:spPr>
          <a:xfrm>
            <a:off x="15404" y="2953926"/>
            <a:ext cx="1342640" cy="1224136"/>
          </a:xfrm>
          <a:prstGeom prst="wedgeEllipseCallout">
            <a:avLst>
              <a:gd name="adj1" fmla="val 68963"/>
              <a:gd name="adj2" fmla="val -4021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002060"/>
                </a:solidFill>
              </a:rPr>
              <a:t>فئة الوسيط</a:t>
            </a:r>
            <a:endParaRPr lang="ar-SA" sz="1600" b="1" dirty="0">
              <a:solidFill>
                <a:srgbClr val="002060"/>
              </a:solidFill>
            </a:endParaRPr>
          </a:p>
        </p:txBody>
      </p:sp>
      <p:sp>
        <p:nvSpPr>
          <p:cNvPr id="11" name="مستطيل 10"/>
          <p:cNvSpPr/>
          <p:nvPr/>
        </p:nvSpPr>
        <p:spPr>
          <a:xfrm>
            <a:off x="1527572" y="2690830"/>
            <a:ext cx="4248472" cy="4320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12" name="وسيلة شرح بيضاوية 11"/>
              <p:cNvSpPr/>
              <p:nvPr/>
            </p:nvSpPr>
            <p:spPr>
              <a:xfrm>
                <a:off x="735208" y="2089049"/>
                <a:ext cx="840848" cy="605284"/>
              </a:xfrm>
              <a:prstGeom prst="wedgeEllipseCallout">
                <a:avLst>
                  <a:gd name="adj1" fmla="val 69800"/>
                  <a:gd name="adj2" fmla="val 89907"/>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2">
                                  <a:lumMod val="10000"/>
                                </a:schemeClr>
                              </a:solidFill>
                              <a:latin typeface="Cambria Math" panose="02040503050406030204" pitchFamily="18" charset="0"/>
                            </a:rPr>
                          </m:ctrlPr>
                        </m:sSubPr>
                        <m:e>
                          <m:r>
                            <a:rPr lang="en-US" sz="1600" b="1" i="1">
                              <a:solidFill>
                                <a:schemeClr val="tx2">
                                  <a:lumMod val="10000"/>
                                </a:schemeClr>
                              </a:solidFill>
                              <a:latin typeface="Cambria Math"/>
                            </a:rPr>
                            <m:t>𝒂</m:t>
                          </m:r>
                        </m:e>
                        <m:sub>
                          <m:r>
                            <a:rPr lang="en-US" sz="1600" b="1" i="1" smtClean="0">
                              <a:solidFill>
                                <a:schemeClr val="tx2">
                                  <a:lumMod val="10000"/>
                                </a:schemeClr>
                              </a:solidFill>
                              <a:latin typeface="Cambria Math"/>
                            </a:rPr>
                            <m:t>𝒌</m:t>
                          </m:r>
                        </m:sub>
                      </m:sSub>
                    </m:oMath>
                  </m:oMathPara>
                </a14:m>
                <a:endParaRPr lang="ar-SA" sz="1600" b="1" dirty="0">
                  <a:solidFill>
                    <a:schemeClr val="tx2">
                      <a:lumMod val="10000"/>
                    </a:schemeClr>
                  </a:solidFill>
                </a:endParaRPr>
              </a:p>
            </p:txBody>
          </p:sp>
        </mc:Choice>
        <mc:Fallback xmlns="">
          <p:sp>
            <p:nvSpPr>
              <p:cNvPr id="12" name="وسيلة شرح بيضاوية 11"/>
              <p:cNvSpPr>
                <a:spLocks noRot="1" noChangeAspect="1" noMove="1" noResize="1" noEditPoints="1" noAdjustHandles="1" noChangeArrowheads="1" noChangeShapeType="1" noTextEdit="1"/>
              </p:cNvSpPr>
              <p:nvPr/>
            </p:nvSpPr>
            <p:spPr>
              <a:xfrm>
                <a:off x="735208" y="2089049"/>
                <a:ext cx="840848" cy="605284"/>
              </a:xfrm>
              <a:prstGeom prst="wedgeEllipseCallout">
                <a:avLst>
                  <a:gd name="adj1" fmla="val 69800"/>
                  <a:gd name="adj2" fmla="val 89907"/>
                </a:avLst>
              </a:prstGeom>
              <a:blipFill rotWithShape="0">
                <a:blip r:embed="rId4"/>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وسيلة شرح بيضاوية 12"/>
              <p:cNvSpPr/>
              <p:nvPr/>
            </p:nvSpPr>
            <p:spPr>
              <a:xfrm>
                <a:off x="1907704" y="2089049"/>
                <a:ext cx="840848" cy="605284"/>
              </a:xfrm>
              <a:prstGeom prst="wedgeEllipseCallout">
                <a:avLst>
                  <a:gd name="adj1" fmla="val 69800"/>
                  <a:gd name="adj2" fmla="val 89907"/>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2">
                                  <a:lumMod val="10000"/>
                                </a:schemeClr>
                              </a:solidFill>
                              <a:latin typeface="Cambria Math" panose="02040503050406030204" pitchFamily="18" charset="0"/>
                            </a:rPr>
                          </m:ctrlPr>
                        </m:sSubPr>
                        <m:e>
                          <m:r>
                            <a:rPr lang="en-US" sz="1600" b="1" i="1" smtClean="0">
                              <a:solidFill>
                                <a:schemeClr val="tx2">
                                  <a:lumMod val="10000"/>
                                </a:schemeClr>
                              </a:solidFill>
                              <a:latin typeface="Cambria Math"/>
                            </a:rPr>
                            <m:t>𝒄</m:t>
                          </m:r>
                        </m:e>
                        <m:sub>
                          <m:r>
                            <a:rPr lang="en-US" sz="1600" b="1" i="1" smtClean="0">
                              <a:solidFill>
                                <a:schemeClr val="tx2">
                                  <a:lumMod val="10000"/>
                                </a:schemeClr>
                              </a:solidFill>
                              <a:latin typeface="Cambria Math"/>
                            </a:rPr>
                            <m:t>𝟑</m:t>
                          </m:r>
                        </m:sub>
                      </m:sSub>
                    </m:oMath>
                  </m:oMathPara>
                </a14:m>
                <a:endParaRPr lang="ar-SA" sz="1600" b="1" dirty="0">
                  <a:solidFill>
                    <a:schemeClr val="tx2">
                      <a:lumMod val="10000"/>
                    </a:schemeClr>
                  </a:solidFill>
                </a:endParaRPr>
              </a:p>
            </p:txBody>
          </p:sp>
        </mc:Choice>
        <mc:Fallback xmlns="">
          <p:sp>
            <p:nvSpPr>
              <p:cNvPr id="13" name="وسيلة شرح بيضاوية 12"/>
              <p:cNvSpPr>
                <a:spLocks noRot="1" noChangeAspect="1" noMove="1" noResize="1" noEditPoints="1" noAdjustHandles="1" noChangeArrowheads="1" noChangeShapeType="1" noTextEdit="1"/>
              </p:cNvSpPr>
              <p:nvPr/>
            </p:nvSpPr>
            <p:spPr>
              <a:xfrm>
                <a:off x="1907704" y="2089049"/>
                <a:ext cx="840848" cy="605284"/>
              </a:xfrm>
              <a:prstGeom prst="wedgeEllipseCallout">
                <a:avLst>
                  <a:gd name="adj1" fmla="val 69800"/>
                  <a:gd name="adj2" fmla="val 89907"/>
                </a:avLst>
              </a:prstGeom>
              <a:blipFill rotWithShape="0">
                <a:blip r:embed="rId5"/>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وسيلة شرح بيضاوية 13"/>
              <p:cNvSpPr/>
              <p:nvPr/>
            </p:nvSpPr>
            <p:spPr>
              <a:xfrm>
                <a:off x="5776044" y="1547352"/>
                <a:ext cx="840848" cy="605284"/>
              </a:xfrm>
              <a:prstGeom prst="wedgeEllipseCallout">
                <a:avLst>
                  <a:gd name="adj1" fmla="val -99363"/>
                  <a:gd name="adj2" fmla="val 101297"/>
                </a:avLst>
              </a:prstGeom>
              <a:solidFill>
                <a:srgbClr val="DD69C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chemeClr val="tx2">
                                  <a:lumMod val="10000"/>
                                </a:schemeClr>
                              </a:solidFill>
                              <a:latin typeface="Cambria Math" panose="02040503050406030204" pitchFamily="18" charset="0"/>
                            </a:rPr>
                          </m:ctrlPr>
                        </m:sSubPr>
                        <m:e>
                          <m:r>
                            <a:rPr lang="en-US" sz="1600" b="1" i="1" smtClean="0">
                              <a:solidFill>
                                <a:schemeClr val="tx2">
                                  <a:lumMod val="10000"/>
                                </a:schemeClr>
                              </a:solidFill>
                              <a:latin typeface="Cambria Math"/>
                            </a:rPr>
                            <m:t>𝒄</m:t>
                          </m:r>
                        </m:e>
                        <m:sub>
                          <m:r>
                            <a:rPr lang="en-US" sz="1600" b="1" i="1" smtClean="0">
                              <a:solidFill>
                                <a:schemeClr val="tx2">
                                  <a:lumMod val="10000"/>
                                </a:schemeClr>
                              </a:solidFill>
                              <a:latin typeface="Cambria Math"/>
                            </a:rPr>
                            <m:t>𝟐</m:t>
                          </m:r>
                        </m:sub>
                      </m:sSub>
                    </m:oMath>
                  </m:oMathPara>
                </a14:m>
                <a:endParaRPr lang="ar-SA" sz="1600" b="1" dirty="0">
                  <a:solidFill>
                    <a:schemeClr val="tx2">
                      <a:lumMod val="10000"/>
                    </a:schemeClr>
                  </a:solidFill>
                </a:endParaRPr>
              </a:p>
            </p:txBody>
          </p:sp>
        </mc:Choice>
        <mc:Fallback xmlns="">
          <p:sp>
            <p:nvSpPr>
              <p:cNvPr id="14" name="وسيلة شرح بيضاوية 13"/>
              <p:cNvSpPr>
                <a:spLocks noRot="1" noChangeAspect="1" noMove="1" noResize="1" noEditPoints="1" noAdjustHandles="1" noChangeArrowheads="1" noChangeShapeType="1" noTextEdit="1"/>
              </p:cNvSpPr>
              <p:nvPr/>
            </p:nvSpPr>
            <p:spPr>
              <a:xfrm>
                <a:off x="5776044" y="1547352"/>
                <a:ext cx="840848" cy="605284"/>
              </a:xfrm>
              <a:prstGeom prst="wedgeEllipseCallout">
                <a:avLst>
                  <a:gd name="adj1" fmla="val -99363"/>
                  <a:gd name="adj2" fmla="val 101297"/>
                </a:avLst>
              </a:prstGeom>
              <a:blipFill rotWithShape="0">
                <a:blip r:embed="rId6"/>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مستطيل مستدير الزوايا 14"/>
              <p:cNvSpPr/>
              <p:nvPr/>
            </p:nvSpPr>
            <p:spPr>
              <a:xfrm>
                <a:off x="1155632" y="4797152"/>
                <a:ext cx="6894456" cy="184482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bg1"/>
                    </a:solidFill>
                    <a:effectLst>
                      <a:outerShdw blurRad="38100" dist="38100" dir="2700000" algn="tl">
                        <a:srgbClr val="000000">
                          <a:alpha val="43137"/>
                        </a:srgbClr>
                      </a:outerShdw>
                    </a:effectLst>
                  </a:rPr>
                  <a:t>نحسب الوسيط</a:t>
                </a:r>
                <a:endParaRPr lang="ar-SA" b="1" dirty="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b="1" i="1">
                          <a:solidFill>
                            <a:schemeClr val="bg1"/>
                          </a:solidFill>
                          <a:effectLst>
                            <a:outerShdw blurRad="38100" dist="38100" dir="2700000" algn="tl">
                              <a:srgbClr val="000000">
                                <a:alpha val="43137"/>
                              </a:srgbClr>
                            </a:outerShdw>
                          </a:effectLst>
                          <a:latin typeface="Cambria Math"/>
                        </a:rPr>
                        <m:t>𝒎</m:t>
                      </m:r>
                      <m:r>
                        <a:rPr lang="en-US" b="1" i="1">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𝒂</m:t>
                          </m:r>
                        </m:e>
                        <m:sub>
                          <m:r>
                            <a:rPr lang="en-US" b="1" i="1">
                              <a:solidFill>
                                <a:schemeClr val="bg1"/>
                              </a:solidFill>
                              <a:effectLst>
                                <a:outerShdw blurRad="38100" dist="38100" dir="2700000" algn="tl">
                                  <a:srgbClr val="000000">
                                    <a:alpha val="43137"/>
                                  </a:srgbClr>
                                </a:outerShdw>
                              </a:effectLst>
                              <a:latin typeface="Cambria Math"/>
                            </a:rPr>
                            <m:t>𝒌</m:t>
                          </m:r>
                        </m:sub>
                      </m:sSub>
                      <m:r>
                        <a:rPr lang="en-US" b="1" i="1">
                          <a:solidFill>
                            <a:schemeClr val="bg1"/>
                          </a:solidFill>
                          <a:effectLst>
                            <a:outerShdw blurRad="38100" dist="38100" dir="2700000" algn="tl">
                              <a:srgbClr val="000000">
                                <a:alpha val="43137"/>
                              </a:srgbClr>
                            </a:outerShdw>
                          </a:effectLst>
                          <a:latin typeface="Cambria Math"/>
                        </a:rPr>
                        <m:t>+ </m:t>
                      </m:r>
                      <m:d>
                        <m:dPr>
                          <m:ctrlPr>
                            <a:rPr lang="en-US" b="1"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en-US" b="1"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𝒄</m:t>
                                  </m:r>
                                </m:e>
                                <m:sub>
                                  <m:r>
                                    <a:rPr lang="ar-SA" b="1" i="1">
                                      <a:solidFill>
                                        <a:schemeClr val="bg1"/>
                                      </a:solidFill>
                                      <a:effectLst>
                                        <a:outerShdw blurRad="38100" dist="38100" dir="2700000" algn="tl">
                                          <a:srgbClr val="000000">
                                            <a:alpha val="43137"/>
                                          </a:srgbClr>
                                        </a:outerShdw>
                                      </a:effectLst>
                                      <a:latin typeface="Cambria Math"/>
                                    </a:rPr>
                                    <m:t>𝟏</m:t>
                                  </m:r>
                                </m:sub>
                              </m:sSub>
                              <m:r>
                                <a:rPr lang="en-US" b="1" i="1">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𝒄</m:t>
                                  </m:r>
                                </m:e>
                                <m:sub>
                                  <m:r>
                                    <a:rPr lang="ar-SA" b="1" i="1">
                                      <a:solidFill>
                                        <a:schemeClr val="bg1"/>
                                      </a:solidFill>
                                      <a:effectLst>
                                        <a:outerShdw blurRad="38100" dist="38100" dir="2700000" algn="tl">
                                          <a:srgbClr val="000000">
                                            <a:alpha val="43137"/>
                                          </a:srgbClr>
                                        </a:outerShdw>
                                      </a:effectLst>
                                      <a:latin typeface="Cambria Math"/>
                                    </a:rPr>
                                    <m:t>𝟐</m:t>
                                  </m:r>
                                </m:sub>
                              </m:sSub>
                            </m:num>
                            <m:den>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𝒄</m:t>
                                  </m:r>
                                </m:e>
                                <m:sub>
                                  <m:r>
                                    <a:rPr lang="ar-SA" b="1" i="1">
                                      <a:solidFill>
                                        <a:schemeClr val="bg1"/>
                                      </a:solidFill>
                                      <a:effectLst>
                                        <a:outerShdw blurRad="38100" dist="38100" dir="2700000" algn="tl">
                                          <a:srgbClr val="000000">
                                            <a:alpha val="43137"/>
                                          </a:srgbClr>
                                        </a:outerShdw>
                                      </a:effectLst>
                                      <a:latin typeface="Cambria Math"/>
                                    </a:rPr>
                                    <m:t>𝟑</m:t>
                                  </m:r>
                                </m:sub>
                              </m:sSub>
                            </m:den>
                          </m:f>
                        </m:e>
                      </m:d>
                      <m:r>
                        <a:rPr lang="en-US" b="1" i="1">
                          <a:solidFill>
                            <a:schemeClr val="bg1"/>
                          </a:solidFill>
                          <a:effectLst>
                            <a:outerShdw blurRad="38100" dist="38100" dir="2700000" algn="tl">
                              <a:srgbClr val="000000">
                                <a:alpha val="43137"/>
                              </a:srgbClr>
                            </a:outerShdw>
                          </a:effectLst>
                          <a:latin typeface="Cambria Math"/>
                          <a:ea typeface="Cambria Math"/>
                        </a:rPr>
                        <m:t>×</m:t>
                      </m:r>
                      <m:r>
                        <a:rPr lang="en-US" b="1" i="1">
                          <a:solidFill>
                            <a:schemeClr val="bg1"/>
                          </a:solidFill>
                          <a:effectLst>
                            <a:outerShdw blurRad="38100" dist="38100" dir="2700000" algn="tl">
                              <a:srgbClr val="000000">
                                <a:alpha val="43137"/>
                              </a:srgbClr>
                            </a:outerShdw>
                          </a:effectLst>
                          <a:latin typeface="Cambria Math"/>
                          <a:ea typeface="Cambria Math"/>
                        </a:rPr>
                        <m:t>𝒉</m:t>
                      </m:r>
                      <m:r>
                        <a:rPr lang="en-US" b="1" i="1">
                          <a:solidFill>
                            <a:schemeClr val="bg1"/>
                          </a:solidFill>
                          <a:effectLst>
                            <a:outerShdw blurRad="38100" dist="38100" dir="2700000" algn="tl">
                              <a:srgbClr val="000000">
                                <a:alpha val="43137"/>
                              </a:srgbClr>
                            </a:outerShdw>
                          </a:effectLst>
                          <a:latin typeface="Cambria Math"/>
                        </a:rPr>
                        <m:t> </m:t>
                      </m:r>
                    </m:oMath>
                  </m:oMathPara>
                </a14:m>
                <a:endParaRPr lang="ar-SA" b="1" dirty="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b="1" i="1" dirty="0">
                          <a:solidFill>
                            <a:schemeClr val="bg1"/>
                          </a:solidFill>
                          <a:effectLst>
                            <a:outerShdw blurRad="38100" dist="38100" dir="2700000" algn="tl">
                              <a:srgbClr val="000000">
                                <a:alpha val="43137"/>
                              </a:srgbClr>
                            </a:outerShdw>
                          </a:effectLst>
                          <a:latin typeface="Cambria Math"/>
                        </a:rPr>
                        <m:t>=</m:t>
                      </m:r>
                      <m:r>
                        <a:rPr lang="en-US" b="1" i="1" dirty="0">
                          <a:solidFill>
                            <a:schemeClr val="bg1"/>
                          </a:solidFill>
                          <a:effectLst>
                            <a:outerShdw blurRad="38100" dist="38100" dir="2700000" algn="tl">
                              <a:srgbClr val="000000">
                                <a:alpha val="43137"/>
                              </a:srgbClr>
                            </a:outerShdw>
                          </a:effectLst>
                          <a:latin typeface="Cambria Math"/>
                        </a:rPr>
                        <m:t>𝟓𝟐</m:t>
                      </m:r>
                      <m:r>
                        <a:rPr lang="en-US" b="1" i="1" dirty="0">
                          <a:solidFill>
                            <a:schemeClr val="bg1"/>
                          </a:solidFill>
                          <a:effectLst>
                            <a:outerShdw blurRad="38100" dist="38100" dir="2700000" algn="tl">
                              <a:srgbClr val="000000">
                                <a:alpha val="43137"/>
                              </a:srgbClr>
                            </a:outerShdw>
                          </a:effectLst>
                          <a:latin typeface="Cambria Math"/>
                        </a:rPr>
                        <m:t>+</m:t>
                      </m:r>
                      <m:d>
                        <m:dPr>
                          <m:ctrlPr>
                            <a:rPr lang="en-US" b="1" i="1" dirty="0">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en-US" b="1" i="1" dirty="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en-US" b="1" i="1" dirty="0">
                                  <a:solidFill>
                                    <a:schemeClr val="bg1"/>
                                  </a:solidFill>
                                  <a:effectLst>
                                    <a:outerShdw blurRad="38100" dist="38100" dir="2700000" algn="tl">
                                      <a:srgbClr val="000000">
                                        <a:alpha val="43137"/>
                                      </a:srgbClr>
                                    </a:outerShdw>
                                  </a:effectLst>
                                  <a:latin typeface="Cambria Math"/>
                                </a:rPr>
                                <m:t>𝟏𝟓</m:t>
                              </m:r>
                              <m:r>
                                <a:rPr lang="en-US" b="1" i="1" dirty="0">
                                  <a:solidFill>
                                    <a:schemeClr val="bg1"/>
                                  </a:solidFill>
                                  <a:effectLst>
                                    <a:outerShdw blurRad="38100" dist="38100" dir="2700000" algn="tl">
                                      <a:srgbClr val="000000">
                                        <a:alpha val="43137"/>
                                      </a:srgbClr>
                                    </a:outerShdw>
                                  </a:effectLst>
                                  <a:latin typeface="Cambria Math"/>
                                </a:rPr>
                                <m:t>−</m:t>
                              </m:r>
                              <m:r>
                                <a:rPr lang="en-US" b="1" i="1" dirty="0">
                                  <a:solidFill>
                                    <a:schemeClr val="bg1"/>
                                  </a:solidFill>
                                  <a:effectLst>
                                    <a:outerShdw blurRad="38100" dist="38100" dir="2700000" algn="tl">
                                      <a:srgbClr val="000000">
                                        <a:alpha val="43137"/>
                                      </a:srgbClr>
                                    </a:outerShdw>
                                  </a:effectLst>
                                  <a:latin typeface="Cambria Math"/>
                                </a:rPr>
                                <m:t>𝟏𝟏</m:t>
                              </m:r>
                            </m:num>
                            <m:den>
                              <m:r>
                                <a:rPr lang="en-US" b="1" i="1" dirty="0">
                                  <a:solidFill>
                                    <a:schemeClr val="bg1"/>
                                  </a:solidFill>
                                  <a:effectLst>
                                    <a:outerShdw blurRad="38100" dist="38100" dir="2700000" algn="tl">
                                      <a:srgbClr val="000000">
                                        <a:alpha val="43137"/>
                                      </a:srgbClr>
                                    </a:outerShdw>
                                  </a:effectLst>
                                  <a:latin typeface="Cambria Math"/>
                                </a:rPr>
                                <m:t>𝟏𝟎</m:t>
                              </m:r>
                            </m:den>
                          </m:f>
                        </m:e>
                      </m:d>
                      <m:r>
                        <a:rPr lang="en-US" b="1" i="1" dirty="0">
                          <a:solidFill>
                            <a:schemeClr val="bg1"/>
                          </a:solidFill>
                          <a:effectLst>
                            <a:outerShdw blurRad="38100" dist="38100" dir="2700000" algn="tl">
                              <a:srgbClr val="000000">
                                <a:alpha val="43137"/>
                              </a:srgbClr>
                            </a:outerShdw>
                          </a:effectLst>
                          <a:latin typeface="Cambria Math"/>
                          <a:ea typeface="Cambria Math"/>
                        </a:rPr>
                        <m:t>×</m:t>
                      </m:r>
                      <m:r>
                        <a:rPr lang="en-US" b="1" i="1" dirty="0">
                          <a:solidFill>
                            <a:schemeClr val="bg1"/>
                          </a:solidFill>
                          <a:effectLst>
                            <a:outerShdw blurRad="38100" dist="38100" dir="2700000" algn="tl">
                              <a:srgbClr val="000000">
                                <a:alpha val="43137"/>
                              </a:srgbClr>
                            </a:outerShdw>
                          </a:effectLst>
                          <a:latin typeface="Cambria Math"/>
                          <a:ea typeface="Cambria Math"/>
                        </a:rPr>
                        <m:t>𝟏𝟔</m:t>
                      </m:r>
                      <m:r>
                        <a:rPr lang="en-US" b="1" i="1" dirty="0">
                          <a:solidFill>
                            <a:schemeClr val="bg1"/>
                          </a:solidFill>
                          <a:effectLst>
                            <a:outerShdw blurRad="38100" dist="38100" dir="2700000" algn="tl">
                              <a:srgbClr val="000000">
                                <a:alpha val="43137"/>
                              </a:srgbClr>
                            </a:outerShdw>
                          </a:effectLst>
                          <a:latin typeface="Cambria Math"/>
                          <a:ea typeface="Cambria Math"/>
                        </a:rPr>
                        <m:t>=</m:t>
                      </m:r>
                      <m:r>
                        <a:rPr lang="en-US" b="1" i="1" dirty="0">
                          <a:solidFill>
                            <a:schemeClr val="bg1"/>
                          </a:solidFill>
                          <a:effectLst>
                            <a:outerShdw blurRad="38100" dist="38100" dir="2700000" algn="tl">
                              <a:srgbClr val="000000">
                                <a:alpha val="43137"/>
                              </a:srgbClr>
                            </a:outerShdw>
                          </a:effectLst>
                          <a:latin typeface="Cambria Math"/>
                          <a:ea typeface="Cambria Math"/>
                        </a:rPr>
                        <m:t>𝟓𝟐</m:t>
                      </m:r>
                      <m:r>
                        <a:rPr lang="en-US" b="1" i="1" dirty="0">
                          <a:solidFill>
                            <a:schemeClr val="bg1"/>
                          </a:solidFill>
                          <a:effectLst>
                            <a:outerShdw blurRad="38100" dist="38100" dir="2700000" algn="tl">
                              <a:srgbClr val="000000">
                                <a:alpha val="43137"/>
                              </a:srgbClr>
                            </a:outerShdw>
                          </a:effectLst>
                          <a:latin typeface="Cambria Math"/>
                          <a:ea typeface="Cambria Math"/>
                        </a:rPr>
                        <m:t>+</m:t>
                      </m:r>
                      <m:r>
                        <a:rPr lang="ar-SA"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t>𝟔</m:t>
                      </m:r>
                      <m:r>
                        <a:rPr lang="en-US" b="1" i="1" dirty="0">
                          <a:solidFill>
                            <a:schemeClr val="bg1"/>
                          </a:solidFill>
                          <a:effectLst>
                            <a:outerShdw blurRad="38100" dist="38100" dir="2700000" algn="tl">
                              <a:srgbClr val="000000">
                                <a:alpha val="43137"/>
                              </a:srgbClr>
                            </a:outerShdw>
                          </a:effectLst>
                          <a:latin typeface="Cambria Math"/>
                          <a:ea typeface="Cambria Math"/>
                        </a:rPr>
                        <m:t>.</m:t>
                      </m:r>
                      <m:r>
                        <a:rPr lang="en-US" b="1" i="1" dirty="0">
                          <a:solidFill>
                            <a:schemeClr val="bg1"/>
                          </a:solidFill>
                          <a:effectLst>
                            <a:outerShdw blurRad="38100" dist="38100" dir="2700000" algn="tl">
                              <a:srgbClr val="000000">
                                <a:alpha val="43137"/>
                              </a:srgbClr>
                            </a:outerShdw>
                          </a:effectLst>
                          <a:latin typeface="Cambria Math"/>
                          <a:ea typeface="Cambria Math"/>
                        </a:rPr>
                        <m:t>𝟒</m:t>
                      </m:r>
                      <m:r>
                        <a:rPr lang="en-US" b="1" i="1" dirty="0">
                          <a:solidFill>
                            <a:schemeClr val="bg1"/>
                          </a:solidFill>
                          <a:effectLst>
                            <a:outerShdw blurRad="38100" dist="38100" dir="2700000" algn="tl">
                              <a:srgbClr val="000000">
                                <a:alpha val="43137"/>
                              </a:srgbClr>
                            </a:outerShdw>
                          </a:effectLst>
                          <a:latin typeface="Cambria Math"/>
                        </a:rPr>
                        <m:t>=</m:t>
                      </m:r>
                      <m:r>
                        <a:rPr lang="en-US" b="1" i="1" dirty="0">
                          <a:solidFill>
                            <a:schemeClr val="bg1"/>
                          </a:solidFill>
                          <a:effectLst>
                            <a:outerShdw blurRad="38100" dist="38100" dir="2700000" algn="tl">
                              <a:srgbClr val="000000">
                                <a:alpha val="43137"/>
                              </a:srgbClr>
                            </a:outerShdw>
                          </a:effectLst>
                          <a:latin typeface="Cambria Math"/>
                        </a:rPr>
                        <m:t>𝟓𝟖</m:t>
                      </m:r>
                      <m:r>
                        <a:rPr lang="en-US" b="1" i="1" dirty="0">
                          <a:solidFill>
                            <a:schemeClr val="bg1"/>
                          </a:solidFill>
                          <a:effectLst>
                            <a:outerShdw blurRad="38100" dist="38100" dir="2700000" algn="tl">
                              <a:srgbClr val="000000">
                                <a:alpha val="43137"/>
                              </a:srgbClr>
                            </a:outerShdw>
                          </a:effectLst>
                          <a:latin typeface="Cambria Math"/>
                        </a:rPr>
                        <m:t>.</m:t>
                      </m:r>
                      <m:r>
                        <a:rPr lang="en-US" b="1" i="1" dirty="0">
                          <a:solidFill>
                            <a:schemeClr val="bg1"/>
                          </a:solidFill>
                          <a:effectLst>
                            <a:outerShdw blurRad="38100" dist="38100" dir="2700000" algn="tl">
                              <a:srgbClr val="000000">
                                <a:alpha val="43137"/>
                              </a:srgbClr>
                            </a:outerShdw>
                          </a:effectLst>
                          <a:latin typeface="Cambria Math"/>
                        </a:rPr>
                        <m:t>𝟒</m:t>
                      </m:r>
                      <m:r>
                        <a:rPr lang="en-US" b="1" i="1" dirty="0">
                          <a:solidFill>
                            <a:schemeClr val="bg1"/>
                          </a:solidFill>
                          <a:effectLst>
                            <a:outerShdw blurRad="38100" dist="38100" dir="2700000" algn="tl">
                              <a:srgbClr val="000000">
                                <a:alpha val="43137"/>
                              </a:srgbClr>
                            </a:outerShdw>
                          </a:effectLst>
                          <a:latin typeface="Cambria Math"/>
                        </a:rPr>
                        <m:t> </m:t>
                      </m:r>
                      <m:r>
                        <a:rPr lang="ar-SA" b="1" i="1" dirty="0">
                          <a:solidFill>
                            <a:schemeClr val="bg1"/>
                          </a:solidFill>
                          <a:effectLst>
                            <a:outerShdw blurRad="38100" dist="38100" dir="2700000" algn="tl">
                              <a:srgbClr val="000000">
                                <a:alpha val="43137"/>
                              </a:srgbClr>
                            </a:outerShdw>
                          </a:effectLst>
                          <a:latin typeface="Cambria Math"/>
                        </a:rPr>
                        <m:t>درجة</m:t>
                      </m:r>
                    </m:oMath>
                  </m:oMathPara>
                </a14:m>
                <a:endParaRPr lang="ar-SA" b="1" dirty="0">
                  <a:solidFill>
                    <a:schemeClr val="bg1"/>
                  </a:solidFill>
                  <a:effectLst>
                    <a:outerShdw blurRad="38100" dist="38100" dir="2700000" algn="tl">
                      <a:srgbClr val="000000">
                        <a:alpha val="43137"/>
                      </a:srgbClr>
                    </a:outerShdw>
                  </a:effectLst>
                </a:endParaRPr>
              </a:p>
            </p:txBody>
          </p:sp>
        </mc:Choice>
        <mc:Fallback xmlns="">
          <p:sp>
            <p:nvSpPr>
              <p:cNvPr id="15" name="مستطيل مستدير الزوايا 14"/>
              <p:cNvSpPr>
                <a:spLocks noRot="1" noChangeAspect="1" noMove="1" noResize="1" noEditPoints="1" noAdjustHandles="1" noChangeArrowheads="1" noChangeShapeType="1" noTextEdit="1"/>
              </p:cNvSpPr>
              <p:nvPr/>
            </p:nvSpPr>
            <p:spPr>
              <a:xfrm>
                <a:off x="1155632" y="4797152"/>
                <a:ext cx="6894456" cy="1844824"/>
              </a:xfrm>
              <a:prstGeom prst="round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وسيلة شرح بيضاوية 15"/>
              <p:cNvSpPr/>
              <p:nvPr/>
            </p:nvSpPr>
            <p:spPr>
              <a:xfrm>
                <a:off x="251520" y="863276"/>
                <a:ext cx="1656184" cy="986718"/>
              </a:xfrm>
              <a:prstGeom prst="wedgeEllipseCallout">
                <a:avLst>
                  <a:gd name="adj1" fmla="val 41278"/>
                  <a:gd name="adj2" fmla="val 45012"/>
                </a:avLst>
              </a:prstGeom>
              <a:solidFill>
                <a:schemeClr val="accent4">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r>
                        <a:rPr lang="en-US" sz="1500" b="1" i="1" smtClean="0">
                          <a:solidFill>
                            <a:schemeClr val="tx2">
                              <a:lumMod val="10000"/>
                            </a:schemeClr>
                          </a:solidFill>
                          <a:latin typeface="Cambria Math"/>
                        </a:rPr>
                        <m:t>𝒉</m:t>
                      </m:r>
                      <m:r>
                        <a:rPr lang="en-US" sz="1500" b="1" i="1" smtClean="0">
                          <a:solidFill>
                            <a:schemeClr val="tx2">
                              <a:lumMod val="10000"/>
                            </a:schemeClr>
                          </a:solidFill>
                          <a:latin typeface="Cambria Math"/>
                        </a:rPr>
                        <m:t>=</m:t>
                      </m:r>
                      <m:r>
                        <a:rPr lang="en-US" sz="1500" b="1" i="1" smtClean="0">
                          <a:solidFill>
                            <a:schemeClr val="tx2">
                              <a:lumMod val="10000"/>
                            </a:schemeClr>
                          </a:solidFill>
                          <a:latin typeface="Cambria Math"/>
                        </a:rPr>
                        <m:t>𝟐𝟎</m:t>
                      </m:r>
                      <m:r>
                        <a:rPr lang="en-US" sz="1500" b="1" i="1" smtClean="0">
                          <a:solidFill>
                            <a:schemeClr val="tx2">
                              <a:lumMod val="10000"/>
                            </a:schemeClr>
                          </a:solidFill>
                          <a:latin typeface="Cambria Math"/>
                        </a:rPr>
                        <m:t>−</m:t>
                      </m:r>
                      <m:r>
                        <a:rPr lang="en-US" sz="1500" b="1" i="1" smtClean="0">
                          <a:solidFill>
                            <a:schemeClr val="tx2">
                              <a:lumMod val="10000"/>
                            </a:schemeClr>
                          </a:solidFill>
                          <a:latin typeface="Cambria Math"/>
                        </a:rPr>
                        <m:t>𝟒</m:t>
                      </m:r>
                      <m:r>
                        <a:rPr lang="en-US" sz="1500" b="1" i="1" smtClean="0">
                          <a:solidFill>
                            <a:schemeClr val="tx2">
                              <a:lumMod val="10000"/>
                            </a:schemeClr>
                          </a:solidFill>
                          <a:latin typeface="Cambria Math"/>
                        </a:rPr>
                        <m:t>=</m:t>
                      </m:r>
                      <m:r>
                        <a:rPr lang="en-US" sz="1500" b="1" i="1" smtClean="0">
                          <a:solidFill>
                            <a:schemeClr val="tx2">
                              <a:lumMod val="10000"/>
                            </a:schemeClr>
                          </a:solidFill>
                          <a:latin typeface="Cambria Math"/>
                        </a:rPr>
                        <m:t>𝟏𝟔</m:t>
                      </m:r>
                    </m:oMath>
                  </m:oMathPara>
                </a14:m>
                <a:endParaRPr lang="ar-SA" sz="1500" b="1" dirty="0">
                  <a:solidFill>
                    <a:schemeClr val="tx2">
                      <a:lumMod val="10000"/>
                    </a:schemeClr>
                  </a:solidFill>
                </a:endParaRPr>
              </a:p>
            </p:txBody>
          </p:sp>
        </mc:Choice>
        <mc:Fallback xmlns="">
          <p:sp>
            <p:nvSpPr>
              <p:cNvPr id="16" name="وسيلة شرح بيضاوية 15"/>
              <p:cNvSpPr>
                <a:spLocks noRot="1" noChangeAspect="1" noMove="1" noResize="1" noEditPoints="1" noAdjustHandles="1" noChangeArrowheads="1" noChangeShapeType="1" noTextEdit="1"/>
              </p:cNvSpPr>
              <p:nvPr/>
            </p:nvSpPr>
            <p:spPr>
              <a:xfrm>
                <a:off x="251520" y="863276"/>
                <a:ext cx="1656184" cy="986718"/>
              </a:xfrm>
              <a:prstGeom prst="wedgeEllipseCallout">
                <a:avLst>
                  <a:gd name="adj1" fmla="val 41278"/>
                  <a:gd name="adj2" fmla="val 45012"/>
                </a:avLst>
              </a:prstGeom>
              <a:blipFill rotWithShape="0">
                <a:blip r:embed="rId8"/>
                <a:stretch>
                  <a:fillRect/>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16943785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5">
                                            <p:bg/>
                                          </p:spTgt>
                                        </p:tgtEl>
                                        <p:attrNameLst>
                                          <p:attrName>style.visibility</p:attrName>
                                        </p:attrNameLst>
                                      </p:cBhvr>
                                      <p:to>
                                        <p:strVal val="visible"/>
                                      </p:to>
                                    </p:set>
                                    <p:animEffect transition="in" filter="randombar(horizontal)">
                                      <p:cBhvr>
                                        <p:cTn id="64" dur="500"/>
                                        <p:tgtEl>
                                          <p:spTgt spid="15">
                                            <p:bg/>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9" dur="500"/>
                                        <p:tgtEl>
                                          <p:spTgt spid="1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4" dur="500"/>
                                        <p:tgtEl>
                                          <p:spTgt spid="15">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7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P spid="14" grpId="0" animBg="1"/>
      <p:bldP spid="15" grpId="0" build="p" animBg="1"/>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332656"/>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مزايا و عيوب الوسيط</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وجه ضاحك 2"/>
          <p:cNvSpPr/>
          <p:nvPr/>
        </p:nvSpPr>
        <p:spPr>
          <a:xfrm>
            <a:off x="6660232" y="1450022"/>
            <a:ext cx="1440160" cy="1258897"/>
          </a:xfrm>
          <a:prstGeom prst="smileyFace">
            <a:avLst/>
          </a:prstGeom>
          <a:solidFill>
            <a:schemeClr val="accent5">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المزايا</a:t>
            </a:r>
            <a:endParaRPr lang="ar-SA" sz="2000" b="1" dirty="0"/>
          </a:p>
        </p:txBody>
      </p:sp>
      <p:sp>
        <p:nvSpPr>
          <p:cNvPr id="6" name="وجه ضاحك 5"/>
          <p:cNvSpPr/>
          <p:nvPr/>
        </p:nvSpPr>
        <p:spPr>
          <a:xfrm>
            <a:off x="1565868" y="1450023"/>
            <a:ext cx="1493964" cy="1258896"/>
          </a:xfrm>
          <a:prstGeom prst="smileyFace">
            <a:avLst>
              <a:gd name="adj" fmla="val -465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العيوب</a:t>
            </a:r>
            <a:endParaRPr lang="ar-SA" sz="2000" b="1" dirty="0"/>
          </a:p>
        </p:txBody>
      </p:sp>
      <p:sp>
        <p:nvSpPr>
          <p:cNvPr id="7" name="مربع نص 6"/>
          <p:cNvSpPr txBox="1"/>
          <p:nvPr/>
        </p:nvSpPr>
        <p:spPr>
          <a:xfrm>
            <a:off x="4932040" y="2996952"/>
            <a:ext cx="3744416" cy="3416320"/>
          </a:xfrm>
          <a:prstGeom prst="rect">
            <a:avLst/>
          </a:prstGeom>
          <a:noFill/>
        </p:spPr>
        <p:txBody>
          <a:bodyPr wrap="square" rtlCol="1">
            <a:spAutoFit/>
          </a:bodyPr>
          <a:lstStyle/>
          <a:p>
            <a:pPr marL="285750" indent="-285750">
              <a:buFont typeface="Arial" pitchFamily="34" charset="0"/>
              <a:buChar char="•"/>
            </a:pPr>
            <a:r>
              <a:rPr lang="ar-SA" sz="2400" b="1" dirty="0" smtClean="0">
                <a:solidFill>
                  <a:schemeClr val="accent4">
                    <a:lumMod val="50000"/>
                  </a:schemeClr>
                </a:solidFill>
              </a:rPr>
              <a:t>سهولة حسابه .</a:t>
            </a:r>
          </a:p>
          <a:p>
            <a:pPr marL="285750" indent="-285750">
              <a:buFont typeface="Arial" pitchFamily="34" charset="0"/>
              <a:buChar char="•"/>
            </a:pPr>
            <a:r>
              <a:rPr lang="ar-SA" sz="2400" b="1" dirty="0" smtClean="0">
                <a:solidFill>
                  <a:schemeClr val="accent4">
                    <a:lumMod val="50000"/>
                  </a:schemeClr>
                </a:solidFill>
              </a:rPr>
              <a:t> لا يتأثر بالقيم الشاذة.</a:t>
            </a:r>
          </a:p>
          <a:p>
            <a:pPr marL="285750" indent="-285750">
              <a:buFont typeface="Arial" pitchFamily="34" charset="0"/>
              <a:buChar char="•"/>
            </a:pPr>
            <a:r>
              <a:rPr lang="ar-SA" sz="2400" b="1" dirty="0" smtClean="0">
                <a:solidFill>
                  <a:schemeClr val="accent4">
                    <a:lumMod val="50000"/>
                  </a:schemeClr>
                </a:solidFill>
              </a:rPr>
              <a:t>يمكن إيجاده عن طريق الرسم.</a:t>
            </a:r>
          </a:p>
          <a:p>
            <a:pPr marL="285750" indent="-285750">
              <a:buFont typeface="Arial" pitchFamily="34" charset="0"/>
              <a:buChar char="•"/>
            </a:pPr>
            <a:r>
              <a:rPr lang="ar-SA" sz="2400" b="1" dirty="0" smtClean="0">
                <a:solidFill>
                  <a:schemeClr val="accent4">
                    <a:lumMod val="50000"/>
                  </a:schemeClr>
                </a:solidFill>
              </a:rPr>
              <a:t>يمكن حسابه في الجداول التكرارية المفتوحة.</a:t>
            </a:r>
          </a:p>
          <a:p>
            <a:pPr marL="285750" indent="-285750">
              <a:buFont typeface="Arial" pitchFamily="34" charset="0"/>
              <a:buChar char="•"/>
            </a:pPr>
            <a:r>
              <a:rPr lang="ar-SA" sz="2400" b="1" dirty="0" smtClean="0">
                <a:solidFill>
                  <a:schemeClr val="accent4">
                    <a:lumMod val="50000"/>
                  </a:schemeClr>
                </a:solidFill>
              </a:rPr>
              <a:t>يمكن إيجاده للبيانات الوصفية الترتيبية.</a:t>
            </a:r>
            <a:endParaRPr lang="ar-SA" sz="2400" b="1" dirty="0">
              <a:solidFill>
                <a:schemeClr val="accent4">
                  <a:lumMod val="50000"/>
                </a:schemeClr>
              </a:solidFill>
            </a:endParaRPr>
          </a:p>
        </p:txBody>
      </p:sp>
      <p:sp>
        <p:nvSpPr>
          <p:cNvPr id="8" name="مربع نص 7"/>
          <p:cNvSpPr txBox="1"/>
          <p:nvPr/>
        </p:nvSpPr>
        <p:spPr>
          <a:xfrm>
            <a:off x="467544" y="2924944"/>
            <a:ext cx="3672408" cy="2677656"/>
          </a:xfrm>
          <a:prstGeom prst="rect">
            <a:avLst/>
          </a:prstGeom>
          <a:noFill/>
        </p:spPr>
        <p:txBody>
          <a:bodyPr wrap="square" rtlCol="1">
            <a:spAutoFit/>
          </a:bodyPr>
          <a:lstStyle/>
          <a:p>
            <a:pPr marL="342900" indent="-342900">
              <a:buFont typeface="Arial" pitchFamily="34" charset="0"/>
              <a:buChar char="•"/>
            </a:pPr>
            <a:r>
              <a:rPr lang="ar-SA" sz="2400" b="1" dirty="0" smtClean="0">
                <a:solidFill>
                  <a:srgbClr val="C00000"/>
                </a:solidFill>
              </a:rPr>
              <a:t>يحتاج لترتيب البيانات.</a:t>
            </a:r>
          </a:p>
          <a:p>
            <a:pPr marL="342900" indent="-342900">
              <a:buFont typeface="Arial" pitchFamily="34" charset="0"/>
              <a:buChar char="•"/>
            </a:pPr>
            <a:r>
              <a:rPr lang="ar-SA" sz="2400" b="1" dirty="0" smtClean="0">
                <a:solidFill>
                  <a:srgbClr val="C00000"/>
                </a:solidFill>
              </a:rPr>
              <a:t>لا تدخل في حسابه جميع القيم.</a:t>
            </a:r>
          </a:p>
          <a:p>
            <a:pPr marL="342900" indent="-342900">
              <a:buFont typeface="Arial" pitchFamily="34" charset="0"/>
              <a:buChar char="•"/>
            </a:pPr>
            <a:r>
              <a:rPr lang="ar-SA" sz="2400" b="1" dirty="0" smtClean="0">
                <a:solidFill>
                  <a:srgbClr val="C00000"/>
                </a:solidFill>
              </a:rPr>
              <a:t>يصعب استخدامه في الإحصاء الاستدلالي لصعوبة التعامل معه جبرياً.</a:t>
            </a:r>
            <a:endParaRPr lang="ar-SA" sz="2400" b="1" dirty="0">
              <a:solidFill>
                <a:srgbClr val="C00000"/>
              </a:solidFill>
            </a:endParaRPr>
          </a:p>
        </p:txBody>
      </p:sp>
    </p:spTree>
    <p:extLst>
      <p:ext uri="{BB962C8B-B14F-4D97-AF65-F5344CB8AC3E}">
        <p14:creationId xmlns:p14="http://schemas.microsoft.com/office/powerpoint/2010/main" val="352314705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
                                            <p:bg/>
                                          </p:spTgt>
                                        </p:tgtEl>
                                        <p:attrNameLst>
                                          <p:attrName>style.visibility</p:attrName>
                                        </p:attrNameLst>
                                      </p:cBhvr>
                                      <p:to>
                                        <p:strVal val="visible"/>
                                      </p:to>
                                    </p:set>
                                    <p:animEffect transition="in" filter="fade">
                                      <p:cBhvr>
                                        <p:cTn id="52" dur="1000"/>
                                        <p:tgtEl>
                                          <p:spTgt spid="6">
                                            <p:bg/>
                                          </p:spTgt>
                                        </p:tgtEl>
                                      </p:cBhvr>
                                    </p:animEffect>
                                    <p:anim calcmode="lin" valueType="num">
                                      <p:cBhvr>
                                        <p:cTn id="53" dur="1000" fill="hold"/>
                                        <p:tgtEl>
                                          <p:spTgt spid="6">
                                            <p:bg/>
                                          </p:spTgt>
                                        </p:tgtEl>
                                        <p:attrNameLst>
                                          <p:attrName>ppt_x</p:attrName>
                                        </p:attrNameLst>
                                      </p:cBhvr>
                                      <p:tavLst>
                                        <p:tav tm="0">
                                          <p:val>
                                            <p:strVal val="#ppt_x"/>
                                          </p:val>
                                        </p:tav>
                                        <p:tav tm="100000">
                                          <p:val>
                                            <p:strVal val="#ppt_x"/>
                                          </p:val>
                                        </p:tav>
                                      </p:tavLst>
                                    </p:anim>
                                    <p:anim calcmode="lin" valueType="num">
                                      <p:cBhvr>
                                        <p:cTn id="5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anim calcmode="lin" valueType="num">
                                      <p:cBhvr>
                                        <p:cTn id="6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66" dur="500"/>
                                        <p:tgtEl>
                                          <p:spTgt spid="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1" dur="500"/>
                                        <p:tgtEl>
                                          <p:spTgt spid="8">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build="p" animBg="1"/>
      <p:bldP spid="7" grpId="0" build="p"/>
      <p:bldP spid="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ع سهم إلى الأسفل 3"/>
          <p:cNvSpPr/>
          <p:nvPr/>
        </p:nvSpPr>
        <p:spPr>
          <a:xfrm>
            <a:off x="1547664" y="476672"/>
            <a:ext cx="5904656" cy="122413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المنوال</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mc:AlternateContent xmlns:mc="http://schemas.openxmlformats.org/markup-compatibility/2006" xmlns:a14="http://schemas.microsoft.com/office/drawing/2010/main">
        <mc:Choice Requires="a14">
          <p:sp>
            <p:nvSpPr>
              <p:cNvPr id="5" name="مجسم مشطوف الحواف 4"/>
              <p:cNvSpPr/>
              <p:nvPr/>
            </p:nvSpPr>
            <p:spPr>
              <a:xfrm>
                <a:off x="1079612" y="2060848"/>
                <a:ext cx="6840760" cy="2952328"/>
              </a:xfrm>
              <a:prstGeom prst="bevel">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rPr>
                  <a:t>هو القيمة التي تكررت أكثر من غيرها.</a:t>
                </a:r>
              </a:p>
              <a:p>
                <a:pPr algn="ctr"/>
                <a:r>
                  <a:rPr lang="ar-SA" sz="2400" b="1" dirty="0" smtClean="0">
                    <a:solidFill>
                      <a:schemeClr val="bg1"/>
                    </a:solidFill>
                    <a:effectLst>
                      <a:outerShdw blurRad="38100" dist="38100" dir="2700000" algn="tl">
                        <a:srgbClr val="000000">
                          <a:alpha val="43137"/>
                        </a:srgbClr>
                      </a:outerShdw>
                    </a:effectLst>
                  </a:rPr>
                  <a:t>القيمة الأكثر شيوعاً أو تكراراً.</a:t>
                </a:r>
              </a:p>
              <a:p>
                <a:pPr algn="ctr"/>
                <a:r>
                  <a:rPr lang="ar-SA" sz="2400" b="1" dirty="0" smtClean="0">
                    <a:solidFill>
                      <a:schemeClr val="bg1"/>
                    </a:solidFill>
                    <a:effectLst>
                      <a:outerShdw blurRad="38100" dist="38100" dir="2700000" algn="tl">
                        <a:srgbClr val="000000">
                          <a:alpha val="43137"/>
                        </a:srgbClr>
                      </a:outerShdw>
                    </a:effectLst>
                  </a:rPr>
                  <a:t>يرمز للمنوال بالرمز   </a:t>
                </a:r>
                <a14:m>
                  <m:oMath xmlns:m="http://schemas.openxmlformats.org/officeDocument/2006/math">
                    <m:r>
                      <a:rPr lang="en-US" sz="2400" b="1" i="1" smtClean="0">
                        <a:solidFill>
                          <a:srgbClr val="FF0000"/>
                        </a:solidFill>
                        <a:effectLst/>
                        <a:latin typeface="Cambria Math"/>
                      </a:rPr>
                      <m:t>𝑫</m:t>
                    </m:r>
                  </m:oMath>
                </a14:m>
                <a:endParaRPr lang="ar-SA" sz="2400" b="1" dirty="0">
                  <a:solidFill>
                    <a:srgbClr val="FF0000"/>
                  </a:solidFill>
                  <a:effectLst/>
                </a:endParaRPr>
              </a:p>
            </p:txBody>
          </p:sp>
        </mc:Choice>
        <mc:Fallback xmlns="">
          <p:sp>
            <p:nvSpPr>
              <p:cNvPr id="5" name="مجسم مشطوف الحواف 4"/>
              <p:cNvSpPr>
                <a:spLocks noRot="1" noChangeAspect="1" noMove="1" noResize="1" noEditPoints="1" noAdjustHandles="1" noChangeArrowheads="1" noChangeShapeType="1" noTextEdit="1"/>
              </p:cNvSpPr>
              <p:nvPr/>
            </p:nvSpPr>
            <p:spPr>
              <a:xfrm>
                <a:off x="1079612" y="2060848"/>
                <a:ext cx="6840760" cy="2952328"/>
              </a:xfrm>
              <a:prstGeom prst="bevel">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050896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anim calcmode="lin" valueType="num">
                                      <p:cBhvr>
                                        <p:cTn id="14" dur="1000" fill="hold"/>
                                        <p:tgtEl>
                                          <p:spTgt spid="5">
                                            <p:bg/>
                                          </p:spTgt>
                                        </p:tgtEl>
                                        <p:attrNameLst>
                                          <p:attrName>ppt_x</p:attrName>
                                        </p:attrNameLst>
                                      </p:cBhvr>
                                      <p:tavLst>
                                        <p:tav tm="0">
                                          <p:val>
                                            <p:strVal val="#ppt_x"/>
                                          </p:val>
                                        </p:tav>
                                        <p:tav tm="100000">
                                          <p:val>
                                            <p:strVal val="#ppt_x"/>
                                          </p:val>
                                        </p:tav>
                                      </p:tavLst>
                                    </p:anim>
                                    <p:anim calcmode="lin" valueType="num">
                                      <p:cBhvr>
                                        <p:cTn id="1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1000"/>
                                        <p:tgtEl>
                                          <p:spTgt spid="5">
                                            <p:txEl>
                                              <p:pRg st="2" end="2"/>
                                            </p:txEl>
                                          </p:spTgt>
                                        </p:tgtEl>
                                      </p:cBhvr>
                                    </p:animEffect>
                                    <p:anim calcmode="lin" valueType="num">
                                      <p:cBhvr>
                                        <p:cTn id="3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476672"/>
            <a:ext cx="5904656" cy="1008112"/>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المنوال</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مربع نص 2"/>
          <p:cNvSpPr txBox="1"/>
          <p:nvPr/>
        </p:nvSpPr>
        <p:spPr>
          <a:xfrm>
            <a:off x="2445682" y="1628800"/>
            <a:ext cx="4108619" cy="461665"/>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SA" sz="2400" b="1" dirty="0" smtClean="0"/>
              <a:t>البيانات الغير مبوبة</a:t>
            </a:r>
            <a:endParaRPr lang="ar-SA" sz="2400" b="1" dirty="0"/>
          </a:p>
        </p:txBody>
      </p:sp>
      <p:sp>
        <p:nvSpPr>
          <p:cNvPr id="4" name="وسيلة شرح على شكل سحابة 3"/>
          <p:cNvSpPr/>
          <p:nvPr/>
        </p:nvSpPr>
        <p:spPr>
          <a:xfrm>
            <a:off x="7354958" y="1864303"/>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latin typeface="Hacen Samra" pitchFamily="2" charset="-78"/>
                <a:cs typeface="Hacen Samra" pitchFamily="2" charset="-78"/>
              </a:rPr>
              <a:t>أمثلة</a:t>
            </a:r>
            <a:endParaRPr lang="ar-SA" sz="12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5" name="مربع نص 4"/>
          <p:cNvSpPr txBox="1"/>
          <p:nvPr/>
        </p:nvSpPr>
        <p:spPr>
          <a:xfrm>
            <a:off x="611560" y="2558769"/>
            <a:ext cx="662765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000" dirty="0" smtClean="0">
                <a:solidFill>
                  <a:schemeClr val="tx2">
                    <a:lumMod val="75000"/>
                  </a:schemeClr>
                </a:solidFill>
                <a:latin typeface="Hacen Lebanon" pitchFamily="2" charset="-78"/>
                <a:cs typeface="Hacen Lebanon" pitchFamily="2" charset="-78"/>
              </a:rPr>
              <a:t>أوجدي المنوال لكل من العينات التالية:</a:t>
            </a:r>
          </a:p>
        </p:txBody>
      </p:sp>
      <p:sp>
        <p:nvSpPr>
          <p:cNvPr id="6" name="مربع نص 5"/>
          <p:cNvSpPr txBox="1"/>
          <p:nvPr/>
        </p:nvSpPr>
        <p:spPr>
          <a:xfrm>
            <a:off x="395536" y="3284513"/>
            <a:ext cx="79689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2400" dirty="0" smtClean="0">
                <a:solidFill>
                  <a:schemeClr val="tx1"/>
                </a:solidFill>
                <a:latin typeface="Hacen Lebanon" pitchFamily="2" charset="-78"/>
                <a:cs typeface="Hacen Lebanon" pitchFamily="2" charset="-78"/>
              </a:rPr>
              <a:t>المخالفات المرورية التي ارتكبها كل شخص في عينة من </a:t>
            </a:r>
            <a:r>
              <a:rPr lang="en-US" sz="2400" dirty="0" smtClean="0">
                <a:solidFill>
                  <a:schemeClr val="tx1"/>
                </a:solidFill>
                <a:latin typeface="Hacen Lebanon" pitchFamily="2" charset="-78"/>
                <a:cs typeface="Hacen Lebanon" pitchFamily="2" charset="-78"/>
              </a:rPr>
              <a:t>10 </a:t>
            </a:r>
            <a:r>
              <a:rPr lang="ar-SA" sz="2400" dirty="0" smtClean="0">
                <a:solidFill>
                  <a:schemeClr val="tx1"/>
                </a:solidFill>
                <a:latin typeface="Hacen Lebanon" pitchFamily="2" charset="-78"/>
                <a:cs typeface="Hacen Lebanon" pitchFamily="2" charset="-78"/>
              </a:rPr>
              <a:t> أشخاص:</a:t>
            </a:r>
          </a:p>
        </p:txBody>
      </p:sp>
      <p:graphicFrame>
        <p:nvGraphicFramePr>
          <p:cNvPr id="7" name="جدول 6"/>
          <p:cNvGraphicFramePr>
            <a:graphicFrameLocks noGrp="1"/>
          </p:cNvGraphicFramePr>
          <p:nvPr>
            <p:extLst/>
          </p:nvPr>
        </p:nvGraphicFramePr>
        <p:xfrm>
          <a:off x="1096338" y="4077072"/>
          <a:ext cx="6142880" cy="576064"/>
        </p:xfrm>
        <a:graphic>
          <a:graphicData uri="http://schemas.openxmlformats.org/drawingml/2006/table">
            <a:tbl>
              <a:tblPr rtl="1" firstRow="1" bandRow="1">
                <a:tableStyleId>{7DF18680-E054-41AD-8BC1-D1AEF772440D}</a:tableStyleId>
              </a:tblPr>
              <a:tblGrid>
                <a:gridCol w="614288"/>
                <a:gridCol w="614288"/>
                <a:gridCol w="614288"/>
                <a:gridCol w="614288"/>
                <a:gridCol w="614288"/>
                <a:gridCol w="614288"/>
                <a:gridCol w="614288"/>
                <a:gridCol w="614288"/>
                <a:gridCol w="614288"/>
                <a:gridCol w="614288"/>
              </a:tblGrid>
              <a:tr h="576064">
                <a:tc>
                  <a:txBody>
                    <a:bodyPr/>
                    <a:lstStyle/>
                    <a:p>
                      <a:pPr algn="ctr" rtl="1"/>
                      <a:r>
                        <a:rPr lang="en-US" sz="2400" dirty="0" smtClean="0"/>
                        <a:t>1</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4</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5</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4</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3</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0</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1</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4</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6</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4</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bl>
          </a:graphicData>
        </a:graphic>
      </p:graphicFrame>
      <p:sp>
        <p:nvSpPr>
          <p:cNvPr id="8" name="سهم مخطط إلى اليمين 7"/>
          <p:cNvSpPr/>
          <p:nvPr/>
        </p:nvSpPr>
        <p:spPr>
          <a:xfrm flipH="1">
            <a:off x="6804248" y="5157192"/>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9" name="شكل بيضاوي 8"/>
          <p:cNvSpPr/>
          <p:nvPr/>
        </p:nvSpPr>
        <p:spPr>
          <a:xfrm>
            <a:off x="2195736" y="5301208"/>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accent5">
                    <a:lumMod val="50000"/>
                  </a:schemeClr>
                </a:solidFill>
              </a:rPr>
              <a:t>D = 4</a:t>
            </a:r>
            <a:endParaRPr lang="ar-SA" sz="2800" b="1" dirty="0">
              <a:solidFill>
                <a:schemeClr val="accent5">
                  <a:lumMod val="50000"/>
                </a:schemeClr>
              </a:solidFill>
            </a:endParaRPr>
          </a:p>
        </p:txBody>
      </p:sp>
      <p:sp>
        <p:nvSpPr>
          <p:cNvPr id="10" name="وسيلة شرح بيضاوية 9"/>
          <p:cNvSpPr/>
          <p:nvPr/>
        </p:nvSpPr>
        <p:spPr>
          <a:xfrm>
            <a:off x="395536" y="5157192"/>
            <a:ext cx="2050146" cy="1440160"/>
          </a:xfrm>
          <a:prstGeom prst="wedgeEllipseCallout">
            <a:avLst>
              <a:gd name="adj1" fmla="val 71910"/>
              <a:gd name="adj2" fmla="val 505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أحادية المنوال</a:t>
            </a:r>
            <a:endParaRPr lang="ar-SA" sz="2000" b="1" dirty="0">
              <a:solidFill>
                <a:schemeClr val="accent5">
                  <a:lumMod val="50000"/>
                </a:schemeClr>
              </a:solidFill>
            </a:endParaRPr>
          </a:p>
        </p:txBody>
      </p:sp>
      <p:sp>
        <p:nvSpPr>
          <p:cNvPr id="11" name="شكل بيضاوي 10"/>
          <p:cNvSpPr/>
          <p:nvPr/>
        </p:nvSpPr>
        <p:spPr>
          <a:xfrm>
            <a:off x="1187062" y="4149080"/>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p:cNvSpPr/>
          <p:nvPr/>
        </p:nvSpPr>
        <p:spPr>
          <a:xfrm>
            <a:off x="4860032" y="4099587"/>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p:cNvSpPr/>
          <p:nvPr/>
        </p:nvSpPr>
        <p:spPr>
          <a:xfrm>
            <a:off x="2339752" y="4149080"/>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p:cNvSpPr/>
          <p:nvPr/>
        </p:nvSpPr>
        <p:spPr>
          <a:xfrm>
            <a:off x="6084168" y="4164902"/>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768382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1)">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nvPr>
        </p:nvGraphicFramePr>
        <p:xfrm>
          <a:off x="2286000" y="1808820"/>
          <a:ext cx="4572000" cy="3144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سهم منحني إلى الأسفل 4"/>
          <p:cNvSpPr/>
          <p:nvPr/>
        </p:nvSpPr>
        <p:spPr>
          <a:xfrm>
            <a:off x="3167844" y="1538790"/>
            <a:ext cx="2484276" cy="648072"/>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pPr>
            <a:r>
              <a:rPr lang="ar-SA" b="1" dirty="0">
                <a:solidFill>
                  <a:prstClr val="black"/>
                </a:solidFill>
              </a:rPr>
              <a:t>أمثلة المتغير الوصفي</a:t>
            </a:r>
          </a:p>
          <a:p>
            <a:pPr algn="ctr" rtl="0" fontAlgn="auto">
              <a:spcBef>
                <a:spcPts val="0"/>
              </a:spcBef>
              <a:spcAft>
                <a:spcPts val="0"/>
              </a:spcAft>
            </a:pPr>
            <a:endParaRPr lang="ar-SA" b="1" dirty="0">
              <a:solidFill>
                <a:prstClr val="black"/>
              </a:solidFill>
            </a:endParaRPr>
          </a:p>
        </p:txBody>
      </p:sp>
    </p:spTree>
    <p:extLst>
      <p:ext uri="{BB962C8B-B14F-4D97-AF65-F5344CB8AC3E}">
        <p14:creationId xmlns:p14="http://schemas.microsoft.com/office/powerpoint/2010/main" val="350317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graphicEl>
                                              <a:dgm id="{CF2BDB03-328E-4C4A-BEEA-5244F8DE38E3}"/>
                                            </p:graphicEl>
                                          </p:spTgt>
                                        </p:tgtEl>
                                        <p:attrNameLst>
                                          <p:attrName>style.visibility</p:attrName>
                                        </p:attrNameLst>
                                      </p:cBhvr>
                                      <p:to>
                                        <p:strVal val="visible"/>
                                      </p:to>
                                    </p:set>
                                    <p:animEffect transition="in" filter="circle(in)">
                                      <p:cBhvr>
                                        <p:cTn id="14" dur="2000"/>
                                        <p:tgtEl>
                                          <p:spTgt spid="3">
                                            <p:graphicEl>
                                              <a:dgm id="{CF2BDB03-328E-4C4A-BEEA-5244F8DE38E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graphicEl>
                                              <a:dgm id="{4363AB4B-99ED-442B-B4CD-B42C61D70FF1}"/>
                                            </p:graphicEl>
                                          </p:spTgt>
                                        </p:tgtEl>
                                        <p:attrNameLst>
                                          <p:attrName>style.visibility</p:attrName>
                                        </p:attrNameLst>
                                      </p:cBhvr>
                                      <p:to>
                                        <p:strVal val="visible"/>
                                      </p:to>
                                    </p:set>
                                    <p:animEffect transition="in" filter="circle(in)">
                                      <p:cBhvr>
                                        <p:cTn id="19" dur="2000"/>
                                        <p:tgtEl>
                                          <p:spTgt spid="3">
                                            <p:graphicEl>
                                              <a:dgm id="{4363AB4B-99ED-442B-B4CD-B42C61D70FF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graphicEl>
                                              <a:dgm id="{05A8E7D9-12AC-4C07-8869-CB9513EA2A86}"/>
                                            </p:graphicEl>
                                          </p:spTgt>
                                        </p:tgtEl>
                                        <p:attrNameLst>
                                          <p:attrName>style.visibility</p:attrName>
                                        </p:attrNameLst>
                                      </p:cBhvr>
                                      <p:to>
                                        <p:strVal val="visible"/>
                                      </p:to>
                                    </p:set>
                                    <p:animEffect transition="in" filter="circle(in)">
                                      <p:cBhvr>
                                        <p:cTn id="24" dur="2000"/>
                                        <p:tgtEl>
                                          <p:spTgt spid="3">
                                            <p:graphicEl>
                                              <a:dgm id="{05A8E7D9-12AC-4C07-8869-CB9513EA2A8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graphicEl>
                                              <a:dgm id="{30E5A7D3-DE25-4585-B1BD-CD545F3C637A}"/>
                                            </p:graphicEl>
                                          </p:spTgt>
                                        </p:tgtEl>
                                        <p:attrNameLst>
                                          <p:attrName>style.visibility</p:attrName>
                                        </p:attrNameLst>
                                      </p:cBhvr>
                                      <p:to>
                                        <p:strVal val="visible"/>
                                      </p:to>
                                    </p:set>
                                    <p:animEffect transition="in" filter="circle(in)">
                                      <p:cBhvr>
                                        <p:cTn id="29" dur="2000"/>
                                        <p:tgtEl>
                                          <p:spTgt spid="3">
                                            <p:graphicEl>
                                              <a:dgm id="{30E5A7D3-DE25-4585-B1BD-CD545F3C637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graphicEl>
                                              <a:dgm id="{91C5F4EB-0861-4EA0-81F1-3DB10B459270}"/>
                                            </p:graphicEl>
                                          </p:spTgt>
                                        </p:tgtEl>
                                        <p:attrNameLst>
                                          <p:attrName>style.visibility</p:attrName>
                                        </p:attrNameLst>
                                      </p:cBhvr>
                                      <p:to>
                                        <p:strVal val="visible"/>
                                      </p:to>
                                    </p:set>
                                    <p:animEffect transition="in" filter="circle(in)">
                                      <p:cBhvr>
                                        <p:cTn id="34" dur="2000"/>
                                        <p:tgtEl>
                                          <p:spTgt spid="3">
                                            <p:graphicEl>
                                              <a:dgm id="{91C5F4EB-0861-4EA0-81F1-3DB10B45927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graphicEl>
                                              <a:dgm id="{6DDF934F-78A2-47A9-A330-0CBF74165C75}"/>
                                            </p:graphicEl>
                                          </p:spTgt>
                                        </p:tgtEl>
                                        <p:attrNameLst>
                                          <p:attrName>style.visibility</p:attrName>
                                        </p:attrNameLst>
                                      </p:cBhvr>
                                      <p:to>
                                        <p:strVal val="visible"/>
                                      </p:to>
                                    </p:set>
                                    <p:animEffect transition="in" filter="circle(in)">
                                      <p:cBhvr>
                                        <p:cTn id="39" dur="2000"/>
                                        <p:tgtEl>
                                          <p:spTgt spid="3">
                                            <p:graphicEl>
                                              <a:dgm id="{6DDF934F-78A2-47A9-A330-0CBF74165C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63510" y="548680"/>
            <a:ext cx="79689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2400" dirty="0" smtClean="0">
                <a:solidFill>
                  <a:schemeClr val="tx1"/>
                </a:solidFill>
                <a:latin typeface="Hacen Lebanon" pitchFamily="2" charset="-78"/>
                <a:cs typeface="Hacen Lebanon" pitchFamily="2" charset="-78"/>
              </a:rPr>
              <a:t>تقديرات عينة من </a:t>
            </a:r>
            <a:r>
              <a:rPr lang="en-US" sz="2400" dirty="0" smtClean="0">
                <a:solidFill>
                  <a:schemeClr val="tx1"/>
                </a:solidFill>
                <a:latin typeface="Hacen Lebanon" pitchFamily="2" charset="-78"/>
                <a:cs typeface="Hacen Lebanon" pitchFamily="2" charset="-78"/>
              </a:rPr>
              <a:t>10 </a:t>
            </a:r>
            <a:r>
              <a:rPr lang="ar-SA" sz="2400" dirty="0" smtClean="0">
                <a:solidFill>
                  <a:schemeClr val="tx1"/>
                </a:solidFill>
                <a:latin typeface="Hacen Lebanon" pitchFamily="2" charset="-78"/>
                <a:cs typeface="Hacen Lebanon" pitchFamily="2" charset="-78"/>
              </a:rPr>
              <a:t> طلاب :</a:t>
            </a:r>
          </a:p>
        </p:txBody>
      </p:sp>
      <p:graphicFrame>
        <p:nvGraphicFramePr>
          <p:cNvPr id="3" name="جدول 2"/>
          <p:cNvGraphicFramePr>
            <a:graphicFrameLocks noGrp="1"/>
          </p:cNvGraphicFramePr>
          <p:nvPr>
            <p:extLst/>
          </p:nvPr>
        </p:nvGraphicFramePr>
        <p:xfrm>
          <a:off x="1264312" y="1701279"/>
          <a:ext cx="6142880" cy="576064"/>
        </p:xfrm>
        <a:graphic>
          <a:graphicData uri="http://schemas.openxmlformats.org/drawingml/2006/table">
            <a:tbl>
              <a:tblPr rtl="1" firstRow="1" bandRow="1">
                <a:tableStyleId>{7DF18680-E054-41AD-8BC1-D1AEF772440D}</a:tableStyleId>
              </a:tblPr>
              <a:tblGrid>
                <a:gridCol w="614288"/>
                <a:gridCol w="614288"/>
                <a:gridCol w="614288"/>
                <a:gridCol w="614288"/>
                <a:gridCol w="614288"/>
                <a:gridCol w="614288"/>
                <a:gridCol w="614288"/>
                <a:gridCol w="614288"/>
                <a:gridCol w="614288"/>
                <a:gridCol w="614288"/>
              </a:tblGrid>
              <a:tr h="576064">
                <a:tc>
                  <a:txBody>
                    <a:bodyPr/>
                    <a:lstStyle/>
                    <a:p>
                      <a:pPr algn="ctr" rtl="1"/>
                      <a:r>
                        <a:rPr lang="en-US" sz="2400" dirty="0" smtClean="0"/>
                        <a:t>A</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C</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A</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D</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F</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D</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B</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D</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C</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C</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bl>
          </a:graphicData>
        </a:graphic>
      </p:graphicFrame>
      <p:sp>
        <p:nvSpPr>
          <p:cNvPr id="4" name="سهم مخطط إلى اليمين 3"/>
          <p:cNvSpPr/>
          <p:nvPr/>
        </p:nvSpPr>
        <p:spPr>
          <a:xfrm flipH="1">
            <a:off x="6804248" y="3128207"/>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5" name="شكل بيضاوي 4"/>
          <p:cNvSpPr/>
          <p:nvPr/>
        </p:nvSpPr>
        <p:spPr>
          <a:xfrm>
            <a:off x="2591154" y="3596259"/>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accent5">
                    <a:lumMod val="50000"/>
                  </a:schemeClr>
                </a:solidFill>
              </a:rPr>
              <a:t>D,C</a:t>
            </a:r>
            <a:endParaRPr lang="ar-SA" sz="2800" b="1" dirty="0">
              <a:solidFill>
                <a:schemeClr val="accent5">
                  <a:lumMod val="50000"/>
                </a:schemeClr>
              </a:solidFill>
            </a:endParaRPr>
          </a:p>
        </p:txBody>
      </p:sp>
      <p:sp>
        <p:nvSpPr>
          <p:cNvPr id="6" name="وسيلة شرح بيضاوية 5"/>
          <p:cNvSpPr/>
          <p:nvPr/>
        </p:nvSpPr>
        <p:spPr>
          <a:xfrm>
            <a:off x="890453" y="4423964"/>
            <a:ext cx="2050146" cy="1440160"/>
          </a:xfrm>
          <a:prstGeom prst="wedgeEllipseCallout">
            <a:avLst>
              <a:gd name="adj1" fmla="val 73326"/>
              <a:gd name="adj2" fmla="val -6851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ثنائية  المنوال</a:t>
            </a:r>
            <a:endParaRPr lang="ar-SA" sz="2000" b="1" dirty="0">
              <a:solidFill>
                <a:schemeClr val="accent5">
                  <a:lumMod val="50000"/>
                </a:schemeClr>
              </a:solidFill>
            </a:endParaRPr>
          </a:p>
        </p:txBody>
      </p:sp>
      <p:sp>
        <p:nvSpPr>
          <p:cNvPr id="7" name="شكل بيضاوي 6"/>
          <p:cNvSpPr/>
          <p:nvPr/>
        </p:nvSpPr>
        <p:spPr>
          <a:xfrm>
            <a:off x="1300551" y="1700808"/>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6252142" y="1718568"/>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1915526" y="1735088"/>
            <a:ext cx="57606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5004048" y="1781309"/>
            <a:ext cx="57606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1" name="شكل بيضاوي 10"/>
          <p:cNvSpPr/>
          <p:nvPr/>
        </p:nvSpPr>
        <p:spPr>
          <a:xfrm>
            <a:off x="3750648" y="1754286"/>
            <a:ext cx="57606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2" name="شكل بيضاوي 11"/>
          <p:cNvSpPr/>
          <p:nvPr/>
        </p:nvSpPr>
        <p:spPr>
          <a:xfrm>
            <a:off x="2491590" y="1754286"/>
            <a:ext cx="57606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3" name="موجة 12"/>
          <p:cNvSpPr/>
          <p:nvPr/>
        </p:nvSpPr>
        <p:spPr>
          <a:xfrm rot="19302790">
            <a:off x="535360" y="2393737"/>
            <a:ext cx="1808022" cy="1427399"/>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accent3">
                    <a:lumMod val="50000"/>
                  </a:schemeClr>
                </a:solidFill>
              </a:rPr>
              <a:t>D</a:t>
            </a:r>
            <a:r>
              <a:rPr lang="ar-SA" sz="2000" b="1" dirty="0" smtClean="0">
                <a:solidFill>
                  <a:schemeClr val="accent3">
                    <a:lumMod val="50000"/>
                  </a:schemeClr>
                </a:solidFill>
              </a:rPr>
              <a:t> تكرر </a:t>
            </a:r>
            <a:r>
              <a:rPr lang="en-US" sz="2000" b="1" dirty="0" smtClean="0">
                <a:solidFill>
                  <a:schemeClr val="accent3">
                    <a:lumMod val="50000"/>
                  </a:schemeClr>
                </a:solidFill>
              </a:rPr>
              <a:t>3</a:t>
            </a:r>
            <a:r>
              <a:rPr lang="ar-SA" sz="2000" b="1" dirty="0" smtClean="0">
                <a:solidFill>
                  <a:schemeClr val="accent3">
                    <a:lumMod val="50000"/>
                  </a:schemeClr>
                </a:solidFill>
              </a:rPr>
              <a:t> مرات</a:t>
            </a:r>
          </a:p>
          <a:p>
            <a:pPr algn="ctr"/>
            <a:r>
              <a:rPr lang="en-US" sz="2000" b="1" dirty="0" smtClean="0">
                <a:solidFill>
                  <a:schemeClr val="accent3">
                    <a:lumMod val="50000"/>
                  </a:schemeClr>
                </a:solidFill>
              </a:rPr>
              <a:t>C</a:t>
            </a:r>
            <a:r>
              <a:rPr lang="ar-SA" sz="2000" b="1" dirty="0" smtClean="0">
                <a:solidFill>
                  <a:schemeClr val="accent3">
                    <a:lumMod val="50000"/>
                  </a:schemeClr>
                </a:solidFill>
              </a:rPr>
              <a:t> تكرر </a:t>
            </a:r>
            <a:r>
              <a:rPr lang="en-US" sz="2000" b="1" dirty="0" smtClean="0">
                <a:solidFill>
                  <a:schemeClr val="accent3">
                    <a:lumMod val="50000"/>
                  </a:schemeClr>
                </a:solidFill>
              </a:rPr>
              <a:t>3</a:t>
            </a:r>
            <a:r>
              <a:rPr lang="ar-SA" sz="2000" b="1" dirty="0" smtClean="0">
                <a:solidFill>
                  <a:schemeClr val="accent3">
                    <a:lumMod val="50000"/>
                  </a:schemeClr>
                </a:solidFill>
              </a:rPr>
              <a:t> مرات</a:t>
            </a:r>
            <a:endParaRPr lang="ar-SA" sz="2000" b="1" dirty="0">
              <a:solidFill>
                <a:schemeClr val="accent3">
                  <a:lumMod val="50000"/>
                </a:schemeClr>
              </a:solidFill>
            </a:endParaRPr>
          </a:p>
        </p:txBody>
      </p:sp>
    </p:spTree>
    <p:extLst>
      <p:ext uri="{BB962C8B-B14F-4D97-AF65-F5344CB8AC3E}">
        <p14:creationId xmlns:p14="http://schemas.microsoft.com/office/powerpoint/2010/main" val="322750377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in)">
                                      <p:cBhvr>
                                        <p:cTn id="59" dur="20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63510" y="548680"/>
            <a:ext cx="79689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2400" dirty="0" smtClean="0">
                <a:solidFill>
                  <a:schemeClr val="tx1"/>
                </a:solidFill>
                <a:latin typeface="Hacen Lebanon" pitchFamily="2" charset="-78"/>
                <a:cs typeface="Hacen Lebanon" pitchFamily="2" charset="-78"/>
              </a:rPr>
              <a:t>جنسيات عينة من </a:t>
            </a:r>
            <a:r>
              <a:rPr lang="en-US" sz="2400" dirty="0" smtClean="0">
                <a:solidFill>
                  <a:schemeClr val="tx1"/>
                </a:solidFill>
                <a:latin typeface="Hacen Lebanon" pitchFamily="2" charset="-78"/>
                <a:cs typeface="Hacen Lebanon" pitchFamily="2" charset="-78"/>
              </a:rPr>
              <a:t>10 </a:t>
            </a:r>
            <a:r>
              <a:rPr lang="ar-SA" sz="2400" dirty="0" smtClean="0">
                <a:solidFill>
                  <a:schemeClr val="tx1"/>
                </a:solidFill>
                <a:latin typeface="Hacen Lebanon" pitchFamily="2" charset="-78"/>
                <a:cs typeface="Hacen Lebanon" pitchFamily="2" charset="-78"/>
              </a:rPr>
              <a:t> حجاج أجانب :</a:t>
            </a:r>
          </a:p>
        </p:txBody>
      </p:sp>
      <p:graphicFrame>
        <p:nvGraphicFramePr>
          <p:cNvPr id="3" name="جدول 2"/>
          <p:cNvGraphicFramePr>
            <a:graphicFrameLocks noGrp="1"/>
          </p:cNvGraphicFramePr>
          <p:nvPr>
            <p:extLst/>
          </p:nvPr>
        </p:nvGraphicFramePr>
        <p:xfrm>
          <a:off x="1043610" y="1673822"/>
          <a:ext cx="6408710" cy="1152128"/>
        </p:xfrm>
        <a:graphic>
          <a:graphicData uri="http://schemas.openxmlformats.org/drawingml/2006/table">
            <a:tbl>
              <a:tblPr rtl="1" firstRow="1" bandRow="1">
                <a:tableStyleId>{7DF18680-E054-41AD-8BC1-D1AEF772440D}</a:tableStyleId>
              </a:tblPr>
              <a:tblGrid>
                <a:gridCol w="1281742"/>
                <a:gridCol w="1281742"/>
                <a:gridCol w="1281742"/>
                <a:gridCol w="1281742"/>
                <a:gridCol w="1281742"/>
              </a:tblGrid>
              <a:tr h="576064">
                <a:tc>
                  <a:txBody>
                    <a:bodyPr/>
                    <a:lstStyle/>
                    <a:p>
                      <a:pPr algn="ctr" rtl="1"/>
                      <a:r>
                        <a:rPr lang="ar-SA" sz="1800" b="1" dirty="0" smtClean="0">
                          <a:solidFill>
                            <a:schemeClr val="bg1"/>
                          </a:solidFill>
                          <a:effectLst>
                            <a:outerShdw blurRad="38100" dist="38100" dir="2700000" algn="tl">
                              <a:srgbClr val="000000">
                                <a:alpha val="43137"/>
                              </a:srgbClr>
                            </a:outerShdw>
                          </a:effectLst>
                        </a:rPr>
                        <a:t>لبناني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مصري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لبناني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تونسي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مصري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r h="576064">
                <a:tc>
                  <a:txBody>
                    <a:bodyPr/>
                    <a:lstStyle/>
                    <a:p>
                      <a:pPr algn="ctr" rtl="1"/>
                      <a:r>
                        <a:rPr lang="ar-SA" sz="1800" b="1" dirty="0" smtClean="0">
                          <a:solidFill>
                            <a:schemeClr val="bg1"/>
                          </a:solidFill>
                          <a:effectLst>
                            <a:outerShdw blurRad="38100" dist="38100" dir="2700000" algn="tl">
                              <a:srgbClr val="000000">
                                <a:alpha val="43137"/>
                              </a:srgbClr>
                            </a:outerShdw>
                          </a:effectLst>
                        </a:rPr>
                        <a:t>تونسي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سوداني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كويتي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قطري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ar-SA" sz="1800" b="1" dirty="0" smtClean="0">
                          <a:solidFill>
                            <a:schemeClr val="bg1"/>
                          </a:solidFill>
                          <a:effectLst>
                            <a:outerShdw blurRad="38100" dist="38100" dir="2700000" algn="tl">
                              <a:srgbClr val="000000">
                                <a:alpha val="43137"/>
                              </a:srgbClr>
                            </a:outerShdw>
                          </a:effectLst>
                        </a:rPr>
                        <a:t>أمريكي</a:t>
                      </a:r>
                      <a:endParaRPr lang="ar-SA" sz="1800" b="1" dirty="0">
                        <a:solidFill>
                          <a:schemeClr val="bg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bl>
          </a:graphicData>
        </a:graphic>
      </p:graphicFrame>
      <p:sp>
        <p:nvSpPr>
          <p:cNvPr id="4" name="سهم مخطط إلى اليمين 3"/>
          <p:cNvSpPr/>
          <p:nvPr/>
        </p:nvSpPr>
        <p:spPr>
          <a:xfrm flipH="1">
            <a:off x="6804248" y="3501008"/>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5" name="شكل بيضاوي 4"/>
          <p:cNvSpPr/>
          <p:nvPr/>
        </p:nvSpPr>
        <p:spPr>
          <a:xfrm>
            <a:off x="2699792" y="3789040"/>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accent5">
                    <a:lumMod val="50000"/>
                  </a:schemeClr>
                </a:solidFill>
              </a:rPr>
              <a:t>تونسي , لبناني, مصري</a:t>
            </a:r>
            <a:endParaRPr lang="ar-SA" sz="2400" b="1" dirty="0">
              <a:solidFill>
                <a:schemeClr val="accent5">
                  <a:lumMod val="50000"/>
                </a:schemeClr>
              </a:solidFill>
            </a:endParaRPr>
          </a:p>
        </p:txBody>
      </p:sp>
      <p:sp>
        <p:nvSpPr>
          <p:cNvPr id="6" name="وسيلة شرح بيضاوية 5"/>
          <p:cNvSpPr/>
          <p:nvPr/>
        </p:nvSpPr>
        <p:spPr>
          <a:xfrm>
            <a:off x="1187624" y="5229200"/>
            <a:ext cx="2050146" cy="1440160"/>
          </a:xfrm>
          <a:prstGeom prst="wedgeEllipseCallout">
            <a:avLst>
              <a:gd name="adj1" fmla="val 73326"/>
              <a:gd name="adj2" fmla="val -6851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ثلاثية المنوال</a:t>
            </a:r>
          </a:p>
          <a:p>
            <a:pPr algn="ctr"/>
            <a:r>
              <a:rPr lang="ar-SA" sz="2000" b="1" dirty="0" smtClean="0">
                <a:solidFill>
                  <a:schemeClr val="accent5">
                    <a:lumMod val="50000"/>
                  </a:schemeClr>
                </a:solidFill>
              </a:rPr>
              <a:t>( متعددة المنوال)</a:t>
            </a:r>
            <a:endParaRPr lang="ar-SA" sz="2000" b="1" dirty="0">
              <a:solidFill>
                <a:schemeClr val="accent5">
                  <a:lumMod val="50000"/>
                </a:schemeClr>
              </a:solidFill>
            </a:endParaRPr>
          </a:p>
        </p:txBody>
      </p:sp>
      <p:sp>
        <p:nvSpPr>
          <p:cNvPr id="7" name="شكل بيضاوي 6"/>
          <p:cNvSpPr/>
          <p:nvPr/>
        </p:nvSpPr>
        <p:spPr>
          <a:xfrm>
            <a:off x="1187624" y="1700808"/>
            <a:ext cx="1008111" cy="5575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6252142" y="1718568"/>
            <a:ext cx="1128170"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شكل بيضاوي 8"/>
          <p:cNvSpPr/>
          <p:nvPr/>
        </p:nvSpPr>
        <p:spPr>
          <a:xfrm>
            <a:off x="3851920" y="1704752"/>
            <a:ext cx="936104" cy="50405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6346416" y="2274235"/>
            <a:ext cx="1033895" cy="504056"/>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1" name="شكل بيضاوي 10"/>
          <p:cNvSpPr/>
          <p:nvPr/>
        </p:nvSpPr>
        <p:spPr>
          <a:xfrm>
            <a:off x="5076056" y="1722512"/>
            <a:ext cx="936104"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2" name="شكل بيضاوي 11"/>
          <p:cNvSpPr/>
          <p:nvPr/>
        </p:nvSpPr>
        <p:spPr>
          <a:xfrm>
            <a:off x="2491590" y="1754286"/>
            <a:ext cx="1000290" cy="504056"/>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5">
                  <a:lumMod val="50000"/>
                </a:schemeClr>
              </a:solidFill>
            </a:endParaRPr>
          </a:p>
        </p:txBody>
      </p:sp>
      <p:sp>
        <p:nvSpPr>
          <p:cNvPr id="13" name="موجة 12"/>
          <p:cNvSpPr/>
          <p:nvPr/>
        </p:nvSpPr>
        <p:spPr>
          <a:xfrm rot="19302790">
            <a:off x="271814" y="3161998"/>
            <a:ext cx="2305230" cy="1758137"/>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accent3">
                    <a:lumMod val="50000"/>
                  </a:schemeClr>
                </a:solidFill>
              </a:rPr>
              <a:t>كل من المصري التونسي و اللبناني تكرر مرتين</a:t>
            </a:r>
            <a:endParaRPr lang="ar-SA" b="1" dirty="0">
              <a:solidFill>
                <a:schemeClr val="accent3">
                  <a:lumMod val="50000"/>
                </a:schemeClr>
              </a:solidFill>
            </a:endParaRPr>
          </a:p>
        </p:txBody>
      </p:sp>
    </p:spTree>
    <p:extLst>
      <p:ext uri="{BB962C8B-B14F-4D97-AF65-F5344CB8AC3E}">
        <p14:creationId xmlns:p14="http://schemas.microsoft.com/office/powerpoint/2010/main" val="48839654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in)">
                                      <p:cBhvr>
                                        <p:cTn id="59" dur="20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63510" y="548680"/>
            <a:ext cx="79689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2400" dirty="0" smtClean="0">
                <a:solidFill>
                  <a:schemeClr val="tx1"/>
                </a:solidFill>
                <a:latin typeface="Hacen Lebanon" pitchFamily="2" charset="-78"/>
                <a:cs typeface="Hacen Lebanon" pitchFamily="2" charset="-78"/>
              </a:rPr>
              <a:t>عدد أيام الغياب عينة من </a:t>
            </a:r>
            <a:r>
              <a:rPr lang="en-US" sz="2400" dirty="0" smtClean="0">
                <a:solidFill>
                  <a:schemeClr val="tx1"/>
                </a:solidFill>
                <a:latin typeface="Hacen Lebanon" pitchFamily="2" charset="-78"/>
                <a:cs typeface="Hacen Lebanon" pitchFamily="2" charset="-78"/>
              </a:rPr>
              <a:t>10 </a:t>
            </a:r>
            <a:r>
              <a:rPr lang="ar-SA" sz="2400" dirty="0" smtClean="0">
                <a:solidFill>
                  <a:schemeClr val="tx1"/>
                </a:solidFill>
                <a:latin typeface="Hacen Lebanon" pitchFamily="2" charset="-78"/>
                <a:cs typeface="Hacen Lebanon" pitchFamily="2" charset="-78"/>
              </a:rPr>
              <a:t> طلاب خلال شهر :</a:t>
            </a:r>
          </a:p>
        </p:txBody>
      </p:sp>
      <p:graphicFrame>
        <p:nvGraphicFramePr>
          <p:cNvPr id="3" name="جدول 2"/>
          <p:cNvGraphicFramePr>
            <a:graphicFrameLocks noGrp="1"/>
          </p:cNvGraphicFramePr>
          <p:nvPr>
            <p:extLst/>
          </p:nvPr>
        </p:nvGraphicFramePr>
        <p:xfrm>
          <a:off x="1264312" y="1701279"/>
          <a:ext cx="6142880" cy="576064"/>
        </p:xfrm>
        <a:graphic>
          <a:graphicData uri="http://schemas.openxmlformats.org/drawingml/2006/table">
            <a:tbl>
              <a:tblPr rtl="1" firstRow="1" bandRow="1">
                <a:tableStyleId>{7DF18680-E054-41AD-8BC1-D1AEF772440D}</a:tableStyleId>
              </a:tblPr>
              <a:tblGrid>
                <a:gridCol w="614288"/>
                <a:gridCol w="614288"/>
                <a:gridCol w="614288"/>
                <a:gridCol w="614288"/>
                <a:gridCol w="614288"/>
                <a:gridCol w="614288"/>
                <a:gridCol w="614288"/>
                <a:gridCol w="614288"/>
                <a:gridCol w="614288"/>
                <a:gridCol w="614288"/>
              </a:tblGrid>
              <a:tr h="576064">
                <a:tc>
                  <a:txBody>
                    <a:bodyPr/>
                    <a:lstStyle/>
                    <a:p>
                      <a:pPr algn="ctr" rtl="1"/>
                      <a:r>
                        <a:rPr lang="en-US" sz="2400" dirty="0" smtClean="0"/>
                        <a:t>1</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2</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4</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0</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5</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6</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3</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7</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8</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a:txBody>
                    <a:bodyPr/>
                    <a:lstStyle/>
                    <a:p>
                      <a:pPr algn="ctr" rtl="1"/>
                      <a:r>
                        <a:rPr lang="en-US" sz="2400" dirty="0" smtClean="0"/>
                        <a:t>10</a:t>
                      </a:r>
                      <a:endParaRPr lang="ar-SA"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r>
            </a:tbl>
          </a:graphicData>
        </a:graphic>
      </p:graphicFrame>
      <p:sp>
        <p:nvSpPr>
          <p:cNvPr id="4" name="سهم مخطط إلى اليمين 3"/>
          <p:cNvSpPr/>
          <p:nvPr/>
        </p:nvSpPr>
        <p:spPr>
          <a:xfrm flipH="1">
            <a:off x="6804248" y="3128207"/>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5" name="شكل بيضاوي 4"/>
          <p:cNvSpPr/>
          <p:nvPr/>
        </p:nvSpPr>
        <p:spPr>
          <a:xfrm>
            <a:off x="2373717" y="3416239"/>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accent5">
                    <a:lumMod val="50000"/>
                  </a:schemeClr>
                </a:solidFill>
              </a:rPr>
              <a:t>غير موجود</a:t>
            </a:r>
            <a:endParaRPr lang="ar-SA" sz="2800" b="1" dirty="0">
              <a:solidFill>
                <a:schemeClr val="accent5">
                  <a:lumMod val="50000"/>
                </a:schemeClr>
              </a:solidFill>
            </a:endParaRPr>
          </a:p>
        </p:txBody>
      </p:sp>
      <p:sp>
        <p:nvSpPr>
          <p:cNvPr id="6" name="وسيلة شرح بيضاوية 5"/>
          <p:cNvSpPr/>
          <p:nvPr/>
        </p:nvSpPr>
        <p:spPr>
          <a:xfrm>
            <a:off x="890453" y="4423964"/>
            <a:ext cx="2050146" cy="1440160"/>
          </a:xfrm>
          <a:prstGeom prst="wedgeEllipseCallout">
            <a:avLst>
              <a:gd name="adj1" fmla="val 73326"/>
              <a:gd name="adj2" fmla="val -6851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عديمة المنوال</a:t>
            </a:r>
            <a:endParaRPr lang="ar-SA" sz="2000" b="1" dirty="0">
              <a:solidFill>
                <a:schemeClr val="accent5">
                  <a:lumMod val="50000"/>
                </a:schemeClr>
              </a:solidFill>
            </a:endParaRPr>
          </a:p>
        </p:txBody>
      </p:sp>
      <p:sp>
        <p:nvSpPr>
          <p:cNvPr id="13" name="موجة 12"/>
          <p:cNvSpPr/>
          <p:nvPr/>
        </p:nvSpPr>
        <p:spPr>
          <a:xfrm rot="19302790">
            <a:off x="535360" y="2393737"/>
            <a:ext cx="1808022" cy="1427399"/>
          </a:xfrm>
          <a:prstGeom prst="wav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3">
                    <a:lumMod val="50000"/>
                  </a:schemeClr>
                </a:solidFill>
              </a:rPr>
              <a:t>جميع القيم تكررت مرة واحدة</a:t>
            </a:r>
            <a:endParaRPr lang="ar-SA" sz="2000" b="1" dirty="0">
              <a:solidFill>
                <a:schemeClr val="accent3">
                  <a:lumMod val="50000"/>
                </a:schemeClr>
              </a:solidFill>
            </a:endParaRPr>
          </a:p>
        </p:txBody>
      </p:sp>
    </p:spTree>
    <p:extLst>
      <p:ext uri="{BB962C8B-B14F-4D97-AF65-F5344CB8AC3E}">
        <p14:creationId xmlns:p14="http://schemas.microsoft.com/office/powerpoint/2010/main" val="326711261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63510" y="548680"/>
            <a:ext cx="796893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pPr algn="ctr"/>
            <a:r>
              <a:rPr lang="ar-SA" sz="2400" dirty="0" smtClean="0">
                <a:solidFill>
                  <a:schemeClr val="tx1"/>
                </a:solidFill>
                <a:latin typeface="Hacen Lebanon" pitchFamily="2" charset="-78"/>
                <a:cs typeface="Hacen Lebanon" pitchFamily="2" charset="-78"/>
              </a:rPr>
              <a:t>فصائل الدم لعينة من </a:t>
            </a:r>
            <a:r>
              <a:rPr lang="en-US" sz="2400" dirty="0" smtClean="0">
                <a:solidFill>
                  <a:schemeClr val="tx1"/>
                </a:solidFill>
                <a:latin typeface="Hacen Lebanon" pitchFamily="2" charset="-78"/>
                <a:cs typeface="Hacen Lebanon" pitchFamily="2" charset="-78"/>
              </a:rPr>
              <a:t>10 </a:t>
            </a:r>
            <a:r>
              <a:rPr lang="ar-SA" sz="2400" dirty="0" smtClean="0">
                <a:solidFill>
                  <a:schemeClr val="tx1"/>
                </a:solidFill>
                <a:latin typeface="Hacen Lebanon" pitchFamily="2" charset="-78"/>
                <a:cs typeface="Hacen Lebanon" pitchFamily="2" charset="-78"/>
              </a:rPr>
              <a:t> مرضى :</a:t>
            </a:r>
          </a:p>
        </p:txBody>
      </p:sp>
      <p:sp>
        <p:nvSpPr>
          <p:cNvPr id="4" name="سهم مخطط إلى اليمين 3"/>
          <p:cNvSpPr/>
          <p:nvPr/>
        </p:nvSpPr>
        <p:spPr>
          <a:xfrm flipH="1">
            <a:off x="6660232" y="4869160"/>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5" name="شكل بيضاوي 4"/>
          <p:cNvSpPr/>
          <p:nvPr/>
        </p:nvSpPr>
        <p:spPr>
          <a:xfrm>
            <a:off x="2195736" y="5013176"/>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accent5">
                    <a:lumMod val="50000"/>
                  </a:schemeClr>
                </a:solidFill>
              </a:rPr>
              <a:t>O</a:t>
            </a:r>
            <a:endParaRPr lang="ar-SA" sz="2800" b="1" dirty="0">
              <a:solidFill>
                <a:schemeClr val="accent5">
                  <a:lumMod val="50000"/>
                </a:schemeClr>
              </a:solidFill>
            </a:endParaRPr>
          </a:p>
        </p:txBody>
      </p:sp>
      <p:graphicFrame>
        <p:nvGraphicFramePr>
          <p:cNvPr id="14" name="مخطط 13"/>
          <p:cNvGraphicFramePr/>
          <p:nvPr>
            <p:extLst/>
          </p:nvPr>
        </p:nvGraphicFramePr>
        <p:xfrm>
          <a:off x="1406195" y="1196752"/>
          <a:ext cx="609600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465200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Graphic spid="14"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أسفل 1"/>
          <p:cNvSpPr/>
          <p:nvPr/>
        </p:nvSpPr>
        <p:spPr>
          <a:xfrm>
            <a:off x="1547664" y="476672"/>
            <a:ext cx="5904656" cy="1008112"/>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حساب المنوال</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3" name="مربع نص 2"/>
          <p:cNvSpPr txBox="1"/>
          <p:nvPr/>
        </p:nvSpPr>
        <p:spPr>
          <a:xfrm>
            <a:off x="2445682" y="1628800"/>
            <a:ext cx="4108619" cy="461665"/>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ar-SA" sz="2400" b="1" dirty="0" smtClean="0"/>
              <a:t>البيانات المبوبة</a:t>
            </a:r>
            <a:endParaRPr lang="ar-SA" sz="2400" b="1" dirty="0"/>
          </a:p>
        </p:txBody>
      </p:sp>
      <p:sp>
        <p:nvSpPr>
          <p:cNvPr id="4" name="وسيلة شرح مع سهم إلى اليسار 3"/>
          <p:cNvSpPr/>
          <p:nvPr/>
        </p:nvSpPr>
        <p:spPr>
          <a:xfrm>
            <a:off x="6133639" y="2924944"/>
            <a:ext cx="2376264" cy="1440160"/>
          </a:xfrm>
          <a:prstGeom prst="leftArrowCallout">
            <a:avLst/>
          </a:prstGeom>
          <a:solidFill>
            <a:srgbClr val="FFCCCC"/>
          </a:solidFill>
          <a:ln>
            <a:solidFill>
              <a:srgbClr val="DD69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BF2B9F"/>
                </a:solidFill>
              </a:rPr>
              <a:t>البيانات الوصفية أو الكمية المنفصلة</a:t>
            </a:r>
            <a:endParaRPr lang="ar-SA" sz="2000" b="1" dirty="0">
              <a:solidFill>
                <a:srgbClr val="BF2B9F"/>
              </a:solidFill>
            </a:endParaRPr>
          </a:p>
        </p:txBody>
      </p:sp>
      <p:sp>
        <p:nvSpPr>
          <p:cNvPr id="5" name="مستطيل مستدير الزوايا 4"/>
          <p:cNvSpPr/>
          <p:nvPr/>
        </p:nvSpPr>
        <p:spPr>
          <a:xfrm>
            <a:off x="971600" y="2847100"/>
            <a:ext cx="4968552" cy="2016224"/>
          </a:xfrm>
          <a:prstGeom prst="roundRect">
            <a:avLst/>
          </a:prstGeom>
          <a:solidFill>
            <a:srgbClr val="BF2BA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effectLst>
                  <a:outerShdw blurRad="38100" dist="38100" dir="2700000" algn="tl">
                    <a:srgbClr val="000000">
                      <a:alpha val="43137"/>
                    </a:srgbClr>
                  </a:outerShdw>
                </a:effectLst>
              </a:rPr>
              <a:t>يحسب المنوال من التعريف مباشرة أي القيمة التي يقابلها أكبر تكرار</a:t>
            </a:r>
            <a:endParaRPr lang="ar-S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96474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7239218" y="404664"/>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latin typeface="Hacen Samra" pitchFamily="2" charset="-78"/>
                <a:cs typeface="Hacen Samra" pitchFamily="2" charset="-78"/>
              </a:rPr>
              <a:t>أمثلة</a:t>
            </a:r>
            <a:endParaRPr lang="ar-SA" sz="12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323528" y="699020"/>
            <a:ext cx="662765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400" dirty="0" smtClean="0">
                <a:solidFill>
                  <a:schemeClr val="tx2">
                    <a:lumMod val="75000"/>
                  </a:schemeClr>
                </a:solidFill>
                <a:latin typeface="Hacen Lebanon" pitchFamily="2" charset="-78"/>
                <a:cs typeface="Hacen Lebanon" pitchFamily="2" charset="-78"/>
              </a:rPr>
              <a:t>أوجدي المنوال لبيانات عينة عشوائية من العمال موزعين حسب الحالة الاجتماعية:</a:t>
            </a:r>
          </a:p>
        </p:txBody>
      </p:sp>
      <p:graphicFrame>
        <p:nvGraphicFramePr>
          <p:cNvPr id="4" name="جدول 3"/>
          <p:cNvGraphicFramePr>
            <a:graphicFrameLocks noGrp="1"/>
          </p:cNvGraphicFramePr>
          <p:nvPr>
            <p:extLst/>
          </p:nvPr>
        </p:nvGraphicFramePr>
        <p:xfrm>
          <a:off x="1475656" y="2204864"/>
          <a:ext cx="6096000" cy="1854200"/>
        </p:xfrm>
        <a:graphic>
          <a:graphicData uri="http://schemas.openxmlformats.org/drawingml/2006/table">
            <a:tbl>
              <a:tblPr rtl="1" firstRow="1" bandRow="1">
                <a:tableStyleId>{E269D01E-BC32-4049-B463-5C60D7B0CCD2}</a:tableStyleId>
              </a:tblPr>
              <a:tblGrid>
                <a:gridCol w="3048000"/>
                <a:gridCol w="3048000"/>
              </a:tblGrid>
              <a:tr h="370840">
                <a:tc>
                  <a:txBody>
                    <a:bodyPr/>
                    <a:lstStyle/>
                    <a:p>
                      <a:pPr algn="ctr" rtl="1"/>
                      <a:r>
                        <a:rPr lang="ar-SA" b="1" dirty="0" smtClean="0">
                          <a:effectLst>
                            <a:outerShdw blurRad="38100" dist="38100" dir="2700000" algn="tl">
                              <a:srgbClr val="000000">
                                <a:alpha val="43137"/>
                              </a:srgbClr>
                            </a:outerShdw>
                          </a:effectLst>
                        </a:rPr>
                        <a:t>عدد العمال</a:t>
                      </a:r>
                      <a:endParaRPr lang="ar-SA" b="1" dirty="0">
                        <a:effectLst>
                          <a:outerShdw blurRad="38100" dist="38100" dir="2700000" algn="tl">
                            <a:srgbClr val="000000">
                              <a:alpha val="43137"/>
                            </a:srgbClr>
                          </a:outerShdw>
                        </a:effectLst>
                      </a:endParaRPr>
                    </a:p>
                  </a:txBody>
                  <a:tcPr anchor="ctr"/>
                </a:tc>
                <a:tc>
                  <a:txBody>
                    <a:bodyPr/>
                    <a:lstStyle/>
                    <a:p>
                      <a:pPr algn="ctr" rtl="1"/>
                      <a:r>
                        <a:rPr lang="ar-SA" b="1" dirty="0" smtClean="0">
                          <a:effectLst>
                            <a:outerShdw blurRad="38100" dist="38100" dir="2700000" algn="tl">
                              <a:srgbClr val="000000">
                                <a:alpha val="43137"/>
                              </a:srgbClr>
                            </a:outerShdw>
                          </a:effectLst>
                        </a:rPr>
                        <a:t>الحالة الاجتماعية</a:t>
                      </a:r>
                      <a:endParaRPr lang="ar-SA" b="1" dirty="0">
                        <a:effectLst>
                          <a:outerShdw blurRad="38100" dist="38100" dir="2700000" algn="tl">
                            <a:srgbClr val="000000">
                              <a:alpha val="43137"/>
                            </a:srgbClr>
                          </a:outerShdw>
                        </a:effectLst>
                      </a:endParaRPr>
                    </a:p>
                  </a:txBody>
                  <a:tcPr anchor="ctr"/>
                </a:tc>
              </a:tr>
              <a:tr h="370840">
                <a:tc>
                  <a:txBody>
                    <a:bodyPr/>
                    <a:lstStyle/>
                    <a:p>
                      <a:pPr algn="ctr" rtl="1"/>
                      <a:r>
                        <a:rPr lang="en-US" b="1" dirty="0" smtClean="0">
                          <a:effectLst>
                            <a:outerShdw blurRad="38100" dist="38100" dir="2700000" algn="tl">
                              <a:srgbClr val="000000">
                                <a:alpha val="43137"/>
                              </a:srgbClr>
                            </a:outerShdw>
                          </a:effectLst>
                        </a:rPr>
                        <a:t>40</a:t>
                      </a:r>
                      <a:endParaRPr lang="ar-SA" b="1" dirty="0">
                        <a:effectLst>
                          <a:outerShdw blurRad="38100" dist="38100" dir="2700000" algn="tl">
                            <a:srgbClr val="000000">
                              <a:alpha val="43137"/>
                            </a:srgbClr>
                          </a:outerShdw>
                        </a:effectLst>
                      </a:endParaRPr>
                    </a:p>
                  </a:txBody>
                  <a:tcPr anchor="ctr"/>
                </a:tc>
                <a:tc>
                  <a:txBody>
                    <a:bodyPr/>
                    <a:lstStyle/>
                    <a:p>
                      <a:pPr algn="ctr" rtl="1"/>
                      <a:r>
                        <a:rPr lang="ar-SA" b="1" dirty="0" smtClean="0">
                          <a:effectLst>
                            <a:outerShdw blurRad="38100" dist="38100" dir="2700000" algn="tl">
                              <a:srgbClr val="000000">
                                <a:alpha val="43137"/>
                              </a:srgbClr>
                            </a:outerShdw>
                          </a:effectLst>
                        </a:rPr>
                        <a:t>متزوج</a:t>
                      </a:r>
                      <a:endParaRPr lang="ar-SA" b="1" dirty="0">
                        <a:effectLst>
                          <a:outerShdw blurRad="38100" dist="38100" dir="2700000" algn="tl">
                            <a:srgbClr val="000000">
                              <a:alpha val="43137"/>
                            </a:srgbClr>
                          </a:outerShdw>
                        </a:effectLst>
                      </a:endParaRPr>
                    </a:p>
                  </a:txBody>
                  <a:tcPr anchor="ctr"/>
                </a:tc>
              </a:tr>
              <a:tr h="370840">
                <a:tc>
                  <a:txBody>
                    <a:bodyPr/>
                    <a:lstStyle/>
                    <a:p>
                      <a:pPr algn="ctr" rtl="1"/>
                      <a:r>
                        <a:rPr lang="en-US" b="1" dirty="0" smtClean="0">
                          <a:effectLst>
                            <a:outerShdw blurRad="38100" dist="38100" dir="2700000" algn="tl">
                              <a:srgbClr val="000000">
                                <a:alpha val="43137"/>
                              </a:srgbClr>
                            </a:outerShdw>
                          </a:effectLst>
                        </a:rPr>
                        <a:t>25</a:t>
                      </a:r>
                      <a:endParaRPr lang="ar-SA" b="1" dirty="0">
                        <a:effectLst>
                          <a:outerShdw blurRad="38100" dist="38100" dir="2700000" algn="tl">
                            <a:srgbClr val="000000">
                              <a:alpha val="43137"/>
                            </a:srgbClr>
                          </a:outerShdw>
                        </a:effectLst>
                      </a:endParaRPr>
                    </a:p>
                  </a:txBody>
                  <a:tcPr anchor="ctr"/>
                </a:tc>
                <a:tc>
                  <a:txBody>
                    <a:bodyPr/>
                    <a:lstStyle/>
                    <a:p>
                      <a:pPr algn="ctr" rtl="1"/>
                      <a:r>
                        <a:rPr lang="ar-SA" b="1" dirty="0" smtClean="0">
                          <a:effectLst>
                            <a:outerShdw blurRad="38100" dist="38100" dir="2700000" algn="tl">
                              <a:srgbClr val="000000">
                                <a:alpha val="43137"/>
                              </a:srgbClr>
                            </a:outerShdw>
                          </a:effectLst>
                        </a:rPr>
                        <a:t>أعزب</a:t>
                      </a:r>
                      <a:endParaRPr lang="ar-SA" b="1" dirty="0">
                        <a:effectLst>
                          <a:outerShdw blurRad="38100" dist="38100" dir="2700000" algn="tl">
                            <a:srgbClr val="000000">
                              <a:alpha val="43137"/>
                            </a:srgbClr>
                          </a:outerShdw>
                        </a:effectLst>
                      </a:endParaRPr>
                    </a:p>
                  </a:txBody>
                  <a:tcPr anchor="ctr"/>
                </a:tc>
              </a:tr>
              <a:tr h="370840">
                <a:tc>
                  <a:txBody>
                    <a:bodyPr/>
                    <a:lstStyle/>
                    <a:p>
                      <a:pPr algn="ctr" rtl="1"/>
                      <a:r>
                        <a:rPr lang="en-US" b="1" dirty="0" smtClean="0">
                          <a:effectLst>
                            <a:outerShdw blurRad="38100" dist="38100" dir="2700000" algn="tl">
                              <a:srgbClr val="000000">
                                <a:alpha val="43137"/>
                              </a:srgbClr>
                            </a:outerShdw>
                          </a:effectLst>
                        </a:rPr>
                        <a:t>14</a:t>
                      </a:r>
                      <a:endParaRPr lang="ar-SA" b="1" dirty="0">
                        <a:effectLst>
                          <a:outerShdw blurRad="38100" dist="38100" dir="2700000" algn="tl">
                            <a:srgbClr val="000000">
                              <a:alpha val="43137"/>
                            </a:srgbClr>
                          </a:outerShdw>
                        </a:effectLst>
                      </a:endParaRPr>
                    </a:p>
                  </a:txBody>
                  <a:tcPr anchor="ctr"/>
                </a:tc>
                <a:tc>
                  <a:txBody>
                    <a:bodyPr/>
                    <a:lstStyle/>
                    <a:p>
                      <a:pPr algn="ctr" rtl="1"/>
                      <a:r>
                        <a:rPr lang="ar-SA" b="1" dirty="0" smtClean="0">
                          <a:effectLst>
                            <a:outerShdw blurRad="38100" dist="38100" dir="2700000" algn="tl">
                              <a:srgbClr val="000000">
                                <a:alpha val="43137"/>
                              </a:srgbClr>
                            </a:outerShdw>
                          </a:effectLst>
                        </a:rPr>
                        <a:t>مطلق</a:t>
                      </a:r>
                      <a:endParaRPr lang="ar-SA" b="1" dirty="0">
                        <a:effectLst>
                          <a:outerShdw blurRad="38100" dist="38100" dir="2700000" algn="tl">
                            <a:srgbClr val="000000">
                              <a:alpha val="43137"/>
                            </a:srgbClr>
                          </a:outerShdw>
                        </a:effectLst>
                      </a:endParaRPr>
                    </a:p>
                  </a:txBody>
                  <a:tcPr anchor="ctr"/>
                </a:tc>
              </a:tr>
              <a:tr h="370840">
                <a:tc>
                  <a:txBody>
                    <a:bodyPr/>
                    <a:lstStyle/>
                    <a:p>
                      <a:pPr algn="ctr" rtl="1"/>
                      <a:r>
                        <a:rPr lang="en-US" b="1" dirty="0" smtClean="0">
                          <a:effectLst>
                            <a:outerShdw blurRad="38100" dist="38100" dir="2700000" algn="tl">
                              <a:srgbClr val="000000">
                                <a:alpha val="43137"/>
                              </a:srgbClr>
                            </a:outerShdw>
                          </a:effectLst>
                        </a:rPr>
                        <a:t>10</a:t>
                      </a:r>
                      <a:endParaRPr lang="ar-SA" b="1" dirty="0">
                        <a:effectLst>
                          <a:outerShdw blurRad="38100" dist="38100" dir="2700000" algn="tl">
                            <a:srgbClr val="000000">
                              <a:alpha val="43137"/>
                            </a:srgbClr>
                          </a:outerShdw>
                        </a:effectLst>
                      </a:endParaRPr>
                    </a:p>
                  </a:txBody>
                  <a:tcPr anchor="ctr"/>
                </a:tc>
                <a:tc>
                  <a:txBody>
                    <a:bodyPr/>
                    <a:lstStyle/>
                    <a:p>
                      <a:pPr algn="ctr" rtl="1"/>
                      <a:r>
                        <a:rPr lang="ar-SA" b="1" dirty="0" smtClean="0">
                          <a:effectLst>
                            <a:outerShdw blurRad="38100" dist="38100" dir="2700000" algn="tl">
                              <a:srgbClr val="000000">
                                <a:alpha val="43137"/>
                              </a:srgbClr>
                            </a:outerShdw>
                          </a:effectLst>
                        </a:rPr>
                        <a:t>أرمل</a:t>
                      </a:r>
                      <a:endParaRPr lang="ar-SA" b="1" dirty="0">
                        <a:effectLst>
                          <a:outerShdw blurRad="38100" dist="38100" dir="2700000" algn="tl">
                            <a:srgbClr val="000000">
                              <a:alpha val="43137"/>
                            </a:srgbClr>
                          </a:outerShdw>
                        </a:effectLst>
                      </a:endParaRPr>
                    </a:p>
                  </a:txBody>
                  <a:tcPr anchor="ctr"/>
                </a:tc>
              </a:tr>
            </a:tbl>
          </a:graphicData>
        </a:graphic>
      </p:graphicFrame>
      <p:sp>
        <p:nvSpPr>
          <p:cNvPr id="5" name="سهم مخطط إلى اليمين 4"/>
          <p:cNvSpPr/>
          <p:nvPr/>
        </p:nvSpPr>
        <p:spPr>
          <a:xfrm flipH="1">
            <a:off x="6660232" y="4869160"/>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6" name="شكل بيضاوي 5"/>
          <p:cNvSpPr/>
          <p:nvPr/>
        </p:nvSpPr>
        <p:spPr>
          <a:xfrm>
            <a:off x="2195736" y="5013176"/>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accent5">
                    <a:lumMod val="50000"/>
                  </a:schemeClr>
                </a:solidFill>
              </a:rPr>
              <a:t>متزوج</a:t>
            </a:r>
            <a:endParaRPr lang="ar-SA" sz="2800" b="1" dirty="0">
              <a:solidFill>
                <a:schemeClr val="accent5">
                  <a:lumMod val="50000"/>
                </a:schemeClr>
              </a:solidFill>
            </a:endParaRPr>
          </a:p>
        </p:txBody>
      </p:sp>
      <p:sp>
        <p:nvSpPr>
          <p:cNvPr id="8" name="وسيلة شرح خطية 2 7"/>
          <p:cNvSpPr/>
          <p:nvPr/>
        </p:nvSpPr>
        <p:spPr>
          <a:xfrm flipH="1">
            <a:off x="5796136" y="2549828"/>
            <a:ext cx="504056" cy="432048"/>
          </a:xfrm>
          <a:prstGeom prst="borderCallout2">
            <a:avLst>
              <a:gd name="adj1" fmla="val 18750"/>
              <a:gd name="adj2" fmla="val -8333"/>
              <a:gd name="adj3" fmla="val 69141"/>
              <a:gd name="adj4" fmla="val -28185"/>
              <a:gd name="adj5" fmla="val 1639"/>
              <a:gd name="adj6" fmla="val -323099"/>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rot="2379214">
            <a:off x="7411490" y="1881990"/>
            <a:ext cx="1656184" cy="1137052"/>
          </a:xfrm>
          <a:prstGeom prst="ellipse">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أكبر تكرار</a:t>
            </a:r>
            <a:endParaRPr lang="ar-SA" sz="2000" b="1" dirty="0">
              <a:solidFill>
                <a:schemeClr val="accent5">
                  <a:lumMod val="50000"/>
                </a:schemeClr>
              </a:solidFill>
            </a:endParaRPr>
          </a:p>
        </p:txBody>
      </p:sp>
      <p:sp>
        <p:nvSpPr>
          <p:cNvPr id="10" name="وسيلة شرح خطية 2 9"/>
          <p:cNvSpPr/>
          <p:nvPr/>
        </p:nvSpPr>
        <p:spPr>
          <a:xfrm>
            <a:off x="2536433" y="2549828"/>
            <a:ext cx="808323" cy="432048"/>
          </a:xfrm>
          <a:prstGeom prst="borderCallout2">
            <a:avLst>
              <a:gd name="adj1" fmla="val 18750"/>
              <a:gd name="adj2" fmla="val -8333"/>
              <a:gd name="adj3" fmla="val 69141"/>
              <a:gd name="adj4" fmla="val -28185"/>
              <a:gd name="adj5" fmla="val 31874"/>
              <a:gd name="adj6" fmla="val -181246"/>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rot="20044336" flipH="1">
            <a:off x="112520" y="2192842"/>
            <a:ext cx="1487934" cy="863715"/>
          </a:xfrm>
          <a:prstGeom prst="ellipse">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المنوال</a:t>
            </a:r>
            <a:endParaRPr lang="ar-SA" sz="2000" b="1" dirty="0">
              <a:solidFill>
                <a:schemeClr val="accent5">
                  <a:lumMod val="50000"/>
                </a:schemeClr>
              </a:solidFill>
            </a:endParaRPr>
          </a:p>
        </p:txBody>
      </p:sp>
    </p:spTree>
    <p:extLst>
      <p:ext uri="{BB962C8B-B14F-4D97-AF65-F5344CB8AC3E}">
        <p14:creationId xmlns:p14="http://schemas.microsoft.com/office/powerpoint/2010/main" val="188399401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7239218" y="404664"/>
            <a:ext cx="1656184" cy="10380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latin typeface="Hacen Samra" pitchFamily="2" charset="-78"/>
                <a:cs typeface="Hacen Samra" pitchFamily="2" charset="-78"/>
              </a:rPr>
              <a:t>أمثلة</a:t>
            </a:r>
            <a:endParaRPr lang="ar-SA" sz="12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323528" y="699020"/>
            <a:ext cx="662765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400" dirty="0" smtClean="0">
                <a:solidFill>
                  <a:schemeClr val="tx2">
                    <a:lumMod val="75000"/>
                  </a:schemeClr>
                </a:solidFill>
                <a:latin typeface="Hacen Lebanon" pitchFamily="2" charset="-78"/>
                <a:cs typeface="Hacen Lebanon" pitchFamily="2" charset="-78"/>
              </a:rPr>
              <a:t>الجدول التالي يمثل عدد أجهزة الهاتف النقال المباعة خلال شهر في أحد المحلات و المطلوب إيجاد المنوال</a:t>
            </a:r>
          </a:p>
        </p:txBody>
      </p:sp>
      <p:graphicFrame>
        <p:nvGraphicFramePr>
          <p:cNvPr id="4" name="جدول 3"/>
          <p:cNvGraphicFramePr>
            <a:graphicFrameLocks noGrp="1"/>
          </p:cNvGraphicFramePr>
          <p:nvPr>
            <p:extLst/>
          </p:nvPr>
        </p:nvGraphicFramePr>
        <p:xfrm>
          <a:off x="1355524" y="2103157"/>
          <a:ext cx="5595662" cy="2470443"/>
        </p:xfrm>
        <a:graphic>
          <a:graphicData uri="http://schemas.openxmlformats.org/drawingml/2006/table">
            <a:tbl>
              <a:tblPr rtl="1" firstRow="1" bandRow="1">
                <a:tableStyleId>{E269D01E-BC32-4049-B463-5C60D7B0CCD2}</a:tableStyleId>
              </a:tblPr>
              <a:tblGrid>
                <a:gridCol w="2797831"/>
                <a:gridCol w="2797831"/>
              </a:tblGrid>
              <a:tr h="489243">
                <a:tc>
                  <a:txBody>
                    <a:bodyPr/>
                    <a:lstStyle/>
                    <a:p>
                      <a:pPr algn="ctr" rtl="1"/>
                      <a:r>
                        <a:rPr lang="ar-SA" sz="2000" b="1" dirty="0" smtClean="0">
                          <a:effectLst>
                            <a:outerShdw blurRad="38100" dist="38100" dir="2700000" algn="tl">
                              <a:srgbClr val="000000">
                                <a:alpha val="43137"/>
                              </a:srgbClr>
                            </a:outerShdw>
                          </a:effectLst>
                        </a:rPr>
                        <a:t>التكرار</a:t>
                      </a:r>
                      <a:endParaRPr lang="ar-SA" sz="2000" b="1" dirty="0">
                        <a:effectLst>
                          <a:outerShdw blurRad="38100" dist="38100" dir="2700000" algn="tl">
                            <a:srgbClr val="000000">
                              <a:alpha val="43137"/>
                            </a:srgbClr>
                          </a:outerShdw>
                        </a:effectLst>
                      </a:endParaRPr>
                    </a:p>
                  </a:txBody>
                  <a:tcPr anchor="ctr"/>
                </a:tc>
                <a:tc>
                  <a:txBody>
                    <a:bodyPr/>
                    <a:lstStyle/>
                    <a:p>
                      <a:pPr algn="ctr" rtl="1"/>
                      <a:r>
                        <a:rPr lang="ar-SA" sz="2000" b="1" dirty="0" smtClean="0">
                          <a:effectLst>
                            <a:outerShdw blurRad="38100" dist="38100" dir="2700000" algn="tl">
                              <a:srgbClr val="000000">
                                <a:alpha val="43137"/>
                              </a:srgbClr>
                            </a:outerShdw>
                          </a:effectLst>
                        </a:rPr>
                        <a:t>عدد الأجهزة المباعة</a:t>
                      </a:r>
                      <a:endParaRPr lang="ar-SA" sz="2000" b="1" dirty="0">
                        <a:effectLst>
                          <a:outerShdw blurRad="38100" dist="38100" dir="2700000" algn="tl">
                            <a:srgbClr val="000000">
                              <a:alpha val="43137"/>
                            </a:srgbClr>
                          </a:outerShdw>
                        </a:effectLst>
                      </a:endParaRPr>
                    </a:p>
                  </a:txBody>
                  <a:tcPr anchor="ctr"/>
                </a:tc>
              </a:tr>
              <a:tr h="370840">
                <a:tc>
                  <a:txBody>
                    <a:bodyPr/>
                    <a:lstStyle/>
                    <a:p>
                      <a:pPr algn="ctr" rtl="1"/>
                      <a:r>
                        <a:rPr lang="en-US" sz="2000" b="1" dirty="0" smtClean="0">
                          <a:effectLst>
                            <a:outerShdw blurRad="38100" dist="38100" dir="2700000" algn="tl">
                              <a:srgbClr val="000000">
                                <a:alpha val="43137"/>
                              </a:srgbClr>
                            </a:outerShdw>
                          </a:effectLst>
                        </a:rPr>
                        <a:t>6</a:t>
                      </a:r>
                      <a:endParaRPr lang="ar-SA" sz="2000" b="1" dirty="0">
                        <a:effectLst>
                          <a:outerShdw blurRad="38100" dist="38100" dir="2700000" algn="tl">
                            <a:srgbClr val="000000">
                              <a:alpha val="43137"/>
                            </a:srgbClr>
                          </a:outerShdw>
                        </a:effectLst>
                      </a:endParaRPr>
                    </a:p>
                  </a:txBody>
                  <a:tcPr anchor="ctr"/>
                </a:tc>
                <a:tc>
                  <a:txBody>
                    <a:bodyPr/>
                    <a:lstStyle/>
                    <a:p>
                      <a:pPr algn="ctr" rtl="1"/>
                      <a:r>
                        <a:rPr lang="en-US" sz="2000" b="1" dirty="0" smtClean="0">
                          <a:effectLst>
                            <a:outerShdw blurRad="38100" dist="38100" dir="2700000" algn="tl">
                              <a:srgbClr val="000000">
                                <a:alpha val="43137"/>
                              </a:srgbClr>
                            </a:outerShdw>
                          </a:effectLst>
                        </a:rPr>
                        <a:t>0</a:t>
                      </a:r>
                      <a:endParaRPr lang="ar-SA" sz="2000" b="1" dirty="0">
                        <a:effectLst>
                          <a:outerShdw blurRad="38100" dist="38100" dir="2700000" algn="tl">
                            <a:srgbClr val="000000">
                              <a:alpha val="43137"/>
                            </a:srgbClr>
                          </a:outerShdw>
                        </a:effectLst>
                      </a:endParaRPr>
                    </a:p>
                  </a:txBody>
                  <a:tcPr anchor="ctr"/>
                </a:tc>
              </a:tr>
              <a:tr h="370840">
                <a:tc>
                  <a:txBody>
                    <a:bodyPr/>
                    <a:lstStyle/>
                    <a:p>
                      <a:pPr algn="ctr" rtl="1"/>
                      <a:r>
                        <a:rPr lang="en-US" sz="2000" b="1" dirty="0" smtClean="0">
                          <a:effectLst>
                            <a:outerShdw blurRad="38100" dist="38100" dir="2700000" algn="tl">
                              <a:srgbClr val="000000">
                                <a:alpha val="43137"/>
                              </a:srgbClr>
                            </a:outerShdw>
                          </a:effectLst>
                        </a:rPr>
                        <a:t>13</a:t>
                      </a:r>
                      <a:endParaRPr lang="ar-SA" sz="2000" b="1" dirty="0">
                        <a:effectLst>
                          <a:outerShdw blurRad="38100" dist="38100" dir="2700000" algn="tl">
                            <a:srgbClr val="000000">
                              <a:alpha val="43137"/>
                            </a:srgbClr>
                          </a:outerShdw>
                        </a:effectLst>
                      </a:endParaRPr>
                    </a:p>
                  </a:txBody>
                  <a:tcPr anchor="ctr"/>
                </a:tc>
                <a:tc>
                  <a:txBody>
                    <a:bodyPr/>
                    <a:lstStyle/>
                    <a:p>
                      <a:pPr algn="ctr" rtl="1"/>
                      <a:r>
                        <a:rPr lang="en-US" sz="2000" b="1" dirty="0" smtClean="0">
                          <a:effectLst>
                            <a:outerShdw blurRad="38100" dist="38100" dir="2700000" algn="tl">
                              <a:srgbClr val="000000">
                                <a:alpha val="43137"/>
                              </a:srgbClr>
                            </a:outerShdw>
                          </a:effectLst>
                        </a:rPr>
                        <a:t>1</a:t>
                      </a:r>
                      <a:endParaRPr lang="ar-SA" sz="2000" b="1" dirty="0">
                        <a:effectLst>
                          <a:outerShdw blurRad="38100" dist="38100" dir="2700000" algn="tl">
                            <a:srgbClr val="000000">
                              <a:alpha val="43137"/>
                            </a:srgbClr>
                          </a:outerShdw>
                        </a:effectLst>
                      </a:endParaRPr>
                    </a:p>
                  </a:txBody>
                  <a:tcPr anchor="ctr"/>
                </a:tc>
              </a:tr>
              <a:tr h="370840">
                <a:tc>
                  <a:txBody>
                    <a:bodyPr/>
                    <a:lstStyle/>
                    <a:p>
                      <a:pPr algn="ctr" rtl="1"/>
                      <a:r>
                        <a:rPr lang="en-US" sz="2000" b="1" dirty="0" smtClean="0">
                          <a:effectLst>
                            <a:outerShdw blurRad="38100" dist="38100" dir="2700000" algn="tl">
                              <a:srgbClr val="000000">
                                <a:alpha val="43137"/>
                              </a:srgbClr>
                            </a:outerShdw>
                          </a:effectLst>
                        </a:rPr>
                        <a:t>6</a:t>
                      </a:r>
                      <a:endParaRPr lang="ar-SA" sz="2000" b="1" dirty="0">
                        <a:effectLst>
                          <a:outerShdw blurRad="38100" dist="38100" dir="2700000" algn="tl">
                            <a:srgbClr val="000000">
                              <a:alpha val="43137"/>
                            </a:srgbClr>
                          </a:outerShdw>
                        </a:effectLst>
                      </a:endParaRPr>
                    </a:p>
                  </a:txBody>
                  <a:tcPr anchor="ctr"/>
                </a:tc>
                <a:tc>
                  <a:txBody>
                    <a:bodyPr/>
                    <a:lstStyle/>
                    <a:p>
                      <a:pPr algn="ctr" rtl="1"/>
                      <a:r>
                        <a:rPr lang="en-US" sz="2000" b="1" dirty="0" smtClean="0">
                          <a:effectLst>
                            <a:outerShdw blurRad="38100" dist="38100" dir="2700000" algn="tl">
                              <a:srgbClr val="000000">
                                <a:alpha val="43137"/>
                              </a:srgbClr>
                            </a:outerShdw>
                          </a:effectLst>
                        </a:rPr>
                        <a:t>2</a:t>
                      </a:r>
                      <a:endParaRPr lang="ar-SA" sz="2000" b="1" dirty="0">
                        <a:effectLst>
                          <a:outerShdw blurRad="38100" dist="38100" dir="2700000" algn="tl">
                            <a:srgbClr val="000000">
                              <a:alpha val="43137"/>
                            </a:srgbClr>
                          </a:outerShdw>
                        </a:effectLst>
                      </a:endParaRPr>
                    </a:p>
                  </a:txBody>
                  <a:tcPr anchor="ctr"/>
                </a:tc>
              </a:tr>
              <a:tr h="370840">
                <a:tc>
                  <a:txBody>
                    <a:bodyPr/>
                    <a:lstStyle/>
                    <a:p>
                      <a:pPr algn="ctr" rtl="1"/>
                      <a:r>
                        <a:rPr lang="en-US" sz="2000" b="1" dirty="0" smtClean="0">
                          <a:effectLst>
                            <a:outerShdw blurRad="38100" dist="38100" dir="2700000" algn="tl">
                              <a:srgbClr val="000000">
                                <a:alpha val="43137"/>
                              </a:srgbClr>
                            </a:outerShdw>
                          </a:effectLst>
                        </a:rPr>
                        <a:t>3</a:t>
                      </a:r>
                      <a:endParaRPr lang="ar-SA" sz="2000" b="1" dirty="0">
                        <a:effectLst>
                          <a:outerShdw blurRad="38100" dist="38100" dir="2700000" algn="tl">
                            <a:srgbClr val="000000">
                              <a:alpha val="43137"/>
                            </a:srgbClr>
                          </a:outerShdw>
                        </a:effectLst>
                      </a:endParaRPr>
                    </a:p>
                  </a:txBody>
                  <a:tcPr anchor="ctr"/>
                </a:tc>
                <a:tc>
                  <a:txBody>
                    <a:bodyPr/>
                    <a:lstStyle/>
                    <a:p>
                      <a:pPr algn="ctr" rtl="1"/>
                      <a:r>
                        <a:rPr lang="en-US" sz="2000" b="1" dirty="0" smtClean="0">
                          <a:effectLst>
                            <a:outerShdw blurRad="38100" dist="38100" dir="2700000" algn="tl">
                              <a:srgbClr val="000000">
                                <a:alpha val="43137"/>
                              </a:srgbClr>
                            </a:outerShdw>
                          </a:effectLst>
                        </a:rPr>
                        <a:t>3</a:t>
                      </a:r>
                      <a:endParaRPr lang="ar-SA" sz="2000" b="1" dirty="0">
                        <a:effectLst>
                          <a:outerShdw blurRad="38100" dist="38100" dir="2700000" algn="tl">
                            <a:srgbClr val="000000">
                              <a:alpha val="43137"/>
                            </a:srgbClr>
                          </a:outerShdw>
                        </a:effectLst>
                      </a:endParaRPr>
                    </a:p>
                  </a:txBody>
                  <a:tcPr anchor="ctr"/>
                </a:tc>
              </a:tr>
              <a:tr h="370840">
                <a:tc>
                  <a:txBody>
                    <a:bodyPr/>
                    <a:lstStyle/>
                    <a:p>
                      <a:pPr algn="ctr" rtl="1"/>
                      <a:r>
                        <a:rPr lang="en-US" sz="2000" b="1" dirty="0" smtClean="0">
                          <a:effectLst>
                            <a:outerShdw blurRad="38100" dist="38100" dir="2700000" algn="tl">
                              <a:srgbClr val="000000">
                                <a:alpha val="43137"/>
                              </a:srgbClr>
                            </a:outerShdw>
                          </a:effectLst>
                        </a:rPr>
                        <a:t>2</a:t>
                      </a:r>
                      <a:endParaRPr lang="ar-SA" sz="2000" b="1" dirty="0">
                        <a:effectLst>
                          <a:outerShdw blurRad="38100" dist="38100" dir="2700000" algn="tl">
                            <a:srgbClr val="000000">
                              <a:alpha val="43137"/>
                            </a:srgbClr>
                          </a:outerShdw>
                        </a:effectLst>
                      </a:endParaRPr>
                    </a:p>
                  </a:txBody>
                  <a:tcPr anchor="ctr"/>
                </a:tc>
                <a:tc>
                  <a:txBody>
                    <a:bodyPr/>
                    <a:lstStyle/>
                    <a:p>
                      <a:pPr algn="ctr" rtl="1"/>
                      <a:r>
                        <a:rPr lang="en-US" sz="2000" b="1" dirty="0" smtClean="0">
                          <a:effectLst>
                            <a:outerShdw blurRad="38100" dist="38100" dir="2700000" algn="tl">
                              <a:srgbClr val="000000">
                                <a:alpha val="43137"/>
                              </a:srgbClr>
                            </a:outerShdw>
                          </a:effectLst>
                        </a:rPr>
                        <a:t>4</a:t>
                      </a:r>
                      <a:endParaRPr lang="ar-SA" sz="2000" b="1" dirty="0">
                        <a:effectLst>
                          <a:outerShdw blurRad="38100" dist="38100" dir="2700000" algn="tl">
                            <a:srgbClr val="000000">
                              <a:alpha val="43137"/>
                            </a:srgbClr>
                          </a:outerShdw>
                        </a:effectLst>
                      </a:endParaRPr>
                    </a:p>
                  </a:txBody>
                  <a:tcPr anchor="ctr"/>
                </a:tc>
              </a:tr>
            </a:tbl>
          </a:graphicData>
        </a:graphic>
      </p:graphicFrame>
      <p:sp>
        <p:nvSpPr>
          <p:cNvPr id="5" name="سهم مخطط إلى اليمين 4"/>
          <p:cNvSpPr/>
          <p:nvPr/>
        </p:nvSpPr>
        <p:spPr>
          <a:xfrm flipH="1">
            <a:off x="6660232" y="4869160"/>
            <a:ext cx="1728192" cy="1224136"/>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المنوال</a:t>
            </a:r>
            <a:endParaRPr lang="ar-SA" sz="2400" b="1" dirty="0"/>
          </a:p>
        </p:txBody>
      </p:sp>
      <p:sp>
        <p:nvSpPr>
          <p:cNvPr id="6" name="شكل بيضاوي 5"/>
          <p:cNvSpPr/>
          <p:nvPr/>
        </p:nvSpPr>
        <p:spPr>
          <a:xfrm>
            <a:off x="2195736" y="5013176"/>
            <a:ext cx="3888432" cy="936104"/>
          </a:xfrm>
          <a:prstGeom prst="ellipse">
            <a:avLst/>
          </a:prstGeom>
          <a:solidFill>
            <a:schemeClr val="accent4">
              <a:lumMod val="20000"/>
              <a:lumOff val="80000"/>
            </a:schemeClr>
          </a:solidFill>
          <a:ln w="28575">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accent5">
                    <a:lumMod val="50000"/>
                  </a:schemeClr>
                </a:solidFill>
              </a:rPr>
              <a:t>1</a:t>
            </a:r>
            <a:endParaRPr lang="ar-SA" sz="2800" b="1" dirty="0">
              <a:solidFill>
                <a:schemeClr val="accent5">
                  <a:lumMod val="50000"/>
                </a:schemeClr>
              </a:solidFill>
            </a:endParaRPr>
          </a:p>
        </p:txBody>
      </p:sp>
      <p:sp>
        <p:nvSpPr>
          <p:cNvPr id="8" name="وسيلة شرح خطية 2 7"/>
          <p:cNvSpPr/>
          <p:nvPr/>
        </p:nvSpPr>
        <p:spPr>
          <a:xfrm flipH="1">
            <a:off x="5363673" y="2989700"/>
            <a:ext cx="504056" cy="432048"/>
          </a:xfrm>
          <a:prstGeom prst="borderCallout2">
            <a:avLst>
              <a:gd name="adj1" fmla="val 18750"/>
              <a:gd name="adj2" fmla="val -8333"/>
              <a:gd name="adj3" fmla="val 69141"/>
              <a:gd name="adj4" fmla="val -28185"/>
              <a:gd name="adj5" fmla="val 1639"/>
              <a:gd name="adj6" fmla="val -323099"/>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rot="2379214">
            <a:off x="6979027" y="2321862"/>
            <a:ext cx="1656184" cy="1137052"/>
          </a:xfrm>
          <a:prstGeom prst="ellipse">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أكبر تكرار</a:t>
            </a:r>
            <a:endParaRPr lang="ar-SA" sz="2000" b="1" dirty="0">
              <a:solidFill>
                <a:schemeClr val="accent5">
                  <a:lumMod val="50000"/>
                </a:schemeClr>
              </a:solidFill>
            </a:endParaRPr>
          </a:p>
        </p:txBody>
      </p:sp>
      <p:sp>
        <p:nvSpPr>
          <p:cNvPr id="10" name="وسيلة شرح خطية 2 9"/>
          <p:cNvSpPr/>
          <p:nvPr/>
        </p:nvSpPr>
        <p:spPr>
          <a:xfrm>
            <a:off x="2536433" y="2914828"/>
            <a:ext cx="595408" cy="432048"/>
          </a:xfrm>
          <a:prstGeom prst="borderCallout2">
            <a:avLst>
              <a:gd name="adj1" fmla="val 18750"/>
              <a:gd name="adj2" fmla="val -8333"/>
              <a:gd name="adj3" fmla="val 69141"/>
              <a:gd name="adj4" fmla="val -28185"/>
              <a:gd name="adj5" fmla="val 31874"/>
              <a:gd name="adj6" fmla="val -181246"/>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rot="20044336" flipH="1">
            <a:off x="112519" y="2557842"/>
            <a:ext cx="1487934" cy="863715"/>
          </a:xfrm>
          <a:prstGeom prst="ellipse">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accent5">
                    <a:lumMod val="50000"/>
                  </a:schemeClr>
                </a:solidFill>
              </a:rPr>
              <a:t>المنوال</a:t>
            </a:r>
            <a:endParaRPr lang="ar-SA" sz="2000" b="1" dirty="0">
              <a:solidFill>
                <a:schemeClr val="accent5">
                  <a:lumMod val="50000"/>
                </a:schemeClr>
              </a:solidFill>
            </a:endParaRPr>
          </a:p>
        </p:txBody>
      </p:sp>
    </p:spTree>
    <p:extLst>
      <p:ext uri="{BB962C8B-B14F-4D97-AF65-F5344CB8AC3E}">
        <p14:creationId xmlns:p14="http://schemas.microsoft.com/office/powerpoint/2010/main" val="193236015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مع سهم إلى اليسار 1"/>
          <p:cNvSpPr/>
          <p:nvPr/>
        </p:nvSpPr>
        <p:spPr>
          <a:xfrm>
            <a:off x="5940152" y="905024"/>
            <a:ext cx="2376264" cy="1440160"/>
          </a:xfrm>
          <a:prstGeom prst="leftArrowCallout">
            <a:avLst/>
          </a:prstGeom>
          <a:solidFill>
            <a:srgbClr val="FFCCCC"/>
          </a:solidFill>
          <a:ln>
            <a:solidFill>
              <a:srgbClr val="DD69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rgbClr val="BF2B9F"/>
                </a:solidFill>
              </a:rPr>
              <a:t>البيانات المتصلة</a:t>
            </a:r>
            <a:endParaRPr lang="ar-SA" sz="2000" b="1" dirty="0">
              <a:solidFill>
                <a:srgbClr val="BF2B9F"/>
              </a:solidFill>
            </a:endParaRPr>
          </a:p>
        </p:txBody>
      </p:sp>
      <p:sp>
        <p:nvSpPr>
          <p:cNvPr id="3" name="مستطيل مستدير الزوايا 2"/>
          <p:cNvSpPr/>
          <p:nvPr/>
        </p:nvSpPr>
        <p:spPr>
          <a:xfrm>
            <a:off x="778113" y="616992"/>
            <a:ext cx="4968552" cy="2016224"/>
          </a:xfrm>
          <a:prstGeom prst="roundRect">
            <a:avLst/>
          </a:prstGeom>
          <a:solidFill>
            <a:srgbClr val="BF2BA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effectLst>
                  <a:outerShdw blurRad="38100" dist="38100" dir="2700000" algn="tl">
                    <a:srgbClr val="000000">
                      <a:alpha val="43137"/>
                    </a:srgbClr>
                  </a:outerShdw>
                </a:effectLst>
              </a:rPr>
              <a:t>توجد عدة طرق تقريبية لحساب المنوال منها:</a:t>
            </a:r>
            <a:endParaRPr lang="ar-SA" sz="2400" b="1" dirty="0">
              <a:effectLst>
                <a:outerShdw blurRad="38100" dist="38100" dir="2700000" algn="tl">
                  <a:srgbClr val="000000">
                    <a:alpha val="43137"/>
                  </a:srgbClr>
                </a:outerShdw>
              </a:effectLst>
            </a:endParaRPr>
          </a:p>
        </p:txBody>
      </p:sp>
      <p:sp>
        <p:nvSpPr>
          <p:cNvPr id="4" name="مستطيل 3"/>
          <p:cNvSpPr/>
          <p:nvPr/>
        </p:nvSpPr>
        <p:spPr>
          <a:xfrm>
            <a:off x="1187624" y="3356992"/>
            <a:ext cx="6480720" cy="2808312"/>
          </a:xfrm>
          <a:prstGeom prst="rect">
            <a:avLst/>
          </a:prstGeom>
          <a:solidFill>
            <a:srgbClr val="E9F8FB"/>
          </a:solidFill>
          <a:ln w="38100">
            <a:solidFill>
              <a:srgbClr val="BF2B9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itchFamily="2" charset="2"/>
              <a:buChar char="v"/>
            </a:pPr>
            <a:r>
              <a:rPr lang="ar-SA" sz="2400" b="1" dirty="0" smtClean="0">
                <a:solidFill>
                  <a:srgbClr val="BF2B9F"/>
                </a:solidFill>
              </a:rPr>
              <a:t>أن يكون المنوال هو مركز الفئة </a:t>
            </a:r>
            <a:r>
              <a:rPr lang="ar-SA" sz="2400" b="1" dirty="0" err="1" smtClean="0">
                <a:solidFill>
                  <a:srgbClr val="BF2B9F"/>
                </a:solidFill>
              </a:rPr>
              <a:t>المنوالية</a:t>
            </a:r>
            <a:r>
              <a:rPr lang="ar-SA" sz="2400" b="1" dirty="0" smtClean="0">
                <a:solidFill>
                  <a:srgbClr val="BF2B9F"/>
                </a:solidFill>
              </a:rPr>
              <a:t>.</a:t>
            </a:r>
          </a:p>
          <a:p>
            <a:pPr marL="342900" indent="-342900">
              <a:buFont typeface="Wingdings" pitchFamily="2" charset="2"/>
              <a:buChar char="v"/>
            </a:pPr>
            <a:r>
              <a:rPr lang="ar-SA" sz="2400" b="1" dirty="0" smtClean="0">
                <a:solidFill>
                  <a:srgbClr val="BF2B9F"/>
                </a:solidFill>
              </a:rPr>
              <a:t>استخدام طريقة العزوم.</a:t>
            </a:r>
          </a:p>
          <a:p>
            <a:pPr marL="342900" indent="-342900">
              <a:buFont typeface="Wingdings" pitchFamily="2" charset="2"/>
              <a:buChar char="v"/>
            </a:pPr>
            <a:r>
              <a:rPr lang="ar-SA" sz="2400" b="1" dirty="0" smtClean="0">
                <a:solidFill>
                  <a:srgbClr val="BF2B9F"/>
                </a:solidFill>
              </a:rPr>
              <a:t>استخدام طريقة الفروق ( بيرسون)</a:t>
            </a:r>
            <a:endParaRPr lang="ar-SA" sz="2400" b="1" dirty="0">
              <a:solidFill>
                <a:srgbClr val="BF2B9F"/>
              </a:solidFill>
            </a:endParaRPr>
          </a:p>
        </p:txBody>
      </p:sp>
    </p:spTree>
    <p:extLst>
      <p:ext uri="{BB962C8B-B14F-4D97-AF65-F5344CB8AC3E}">
        <p14:creationId xmlns:p14="http://schemas.microsoft.com/office/powerpoint/2010/main" val="39908905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randombar(horizontal)">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جدول 4"/>
              <p:cNvGraphicFramePr>
                <a:graphicFrameLocks noGrp="1"/>
              </p:cNvGraphicFramePr>
              <p:nvPr>
                <p:extLst>
                  <p:ext uri="{D42A27DB-BD31-4B8C-83A1-F6EECF244321}">
                    <p14:modId xmlns:p14="http://schemas.microsoft.com/office/powerpoint/2010/main" val="2555063350"/>
                  </p:ext>
                </p:extLst>
              </p:nvPr>
            </p:nvGraphicFramePr>
            <p:xfrm>
              <a:off x="2043467" y="1276649"/>
              <a:ext cx="2620132" cy="4759844"/>
            </p:xfrm>
            <a:graphic>
              <a:graphicData uri="http://schemas.openxmlformats.org/drawingml/2006/table">
                <a:tbl>
                  <a:tblPr rtl="1" firstRow="1" bandRow="1">
                    <a:tableStyleId>{C4B1156A-380E-4F78-BDF5-A606A8083BF9}</a:tableStyleId>
                  </a:tblPr>
                  <a:tblGrid>
                    <a:gridCol w="1310066"/>
                    <a:gridCol w="1310066"/>
                  </a:tblGrid>
                  <a:tr h="747646">
                    <a:tc>
                      <a:txBody>
                        <a:bodyPr/>
                        <a:lstStyle/>
                        <a:p>
                          <a:pPr algn="ctr" rtl="1"/>
                          <a:r>
                            <a:rPr lang="ar-SA" sz="1600" dirty="0" smtClean="0"/>
                            <a:t>التكرار</a:t>
                          </a:r>
                        </a:p>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𝒊</m:t>
                                    </m:r>
                                  </m:sub>
                                </m:sSub>
                              </m:oMath>
                            </m:oMathPara>
                          </a14:m>
                          <a:endParaRPr lang="ar-SA" sz="1600" dirty="0"/>
                        </a:p>
                      </a:txBody>
                      <a:tcPr anchor="ctr"/>
                    </a:tc>
                    <a:tc>
                      <a:txBody>
                        <a:bodyPr/>
                        <a:lstStyle/>
                        <a:p>
                          <a:pPr algn="ctr" rtl="1"/>
                          <a:r>
                            <a:rPr lang="ar-SA" sz="1600" dirty="0" smtClean="0"/>
                            <a:t>الفئات</a:t>
                          </a:r>
                          <a:endParaRPr lang="ar-SA" sz="1600" dirty="0"/>
                        </a:p>
                      </a:txBody>
                      <a:tcPr anchor="ctr"/>
                    </a:tc>
                  </a:tr>
                  <a:tr h="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𝟏</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ar-SA" sz="1600" b="1" i="1" smtClean="0">
                                        <a:latin typeface="Cambria Math"/>
                                      </a:rPr>
                                      <m:t>𝟏</m:t>
                                    </m:r>
                                  </m:sub>
                                </m:sSub>
                                <m:r>
                                  <a:rPr lang="en-US" sz="1600" b="1" i="1" smtClean="0">
                                    <a:latin typeface="Cambria Math"/>
                                  </a:rPr>
                                  <m:t>−</m:t>
                                </m:r>
                              </m:oMath>
                            </m:oMathPara>
                          </a14:m>
                          <a:endParaRPr lang="ar-SA" sz="1600" b="1" dirty="0"/>
                        </a:p>
                      </a:txBody>
                      <a:tcPr anchor="ctr"/>
                    </a:tc>
                  </a:tr>
                  <a:tr h="560734">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𝟐</m:t>
                                    </m:r>
                                  </m:sub>
                                </m:sSub>
                              </m:oMath>
                            </m:oMathPara>
                          </a14:m>
                          <a:endParaRPr lang="ar-SA" sz="1600" dirty="0"/>
                        </a:p>
                      </a:txBody>
                      <a:tcPr anchor="ctr">
                        <a:solidFill>
                          <a:schemeClr val="bg2"/>
                        </a:solidFill>
                      </a:tcP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ar-SA" sz="1600" b="1" i="1" smtClean="0">
                                        <a:latin typeface="Cambria Math"/>
                                      </a:rPr>
                                      <m:t>𝟐</m:t>
                                    </m:r>
                                  </m:sub>
                                </m:sSub>
                                <m:r>
                                  <a:rPr lang="en-US" sz="1600" b="1" i="1" smtClean="0">
                                    <a:latin typeface="Cambria Math"/>
                                  </a:rPr>
                                  <m:t>−</m:t>
                                </m:r>
                              </m:oMath>
                            </m:oMathPara>
                          </a14:m>
                          <a:endParaRPr lang="ar-SA" sz="1600" b="1" dirty="0"/>
                        </a:p>
                      </a:txBody>
                      <a:tcPr anchor="ctr">
                        <a:solidFill>
                          <a:schemeClr val="bg2"/>
                        </a:solidFill>
                      </a:tcPr>
                    </a:tc>
                  </a:tr>
                  <a:tr h="477176">
                    <a:tc>
                      <a:txBody>
                        <a:bodyPr/>
                        <a:lstStyle/>
                        <a:p>
                          <a:pPr algn="ctr" rtl="1"/>
                          <a:endParaRPr lang="ar-SA" sz="1600" dirty="0"/>
                        </a:p>
                      </a:txBody>
                      <a:tcPr anchor="ctr">
                        <a:solidFill>
                          <a:schemeClr val="bg2"/>
                        </a:solidFill>
                      </a:tcPr>
                    </a:tc>
                    <a:tc>
                      <a:txBody>
                        <a:bodyPr/>
                        <a:lstStyle/>
                        <a:p>
                          <a:pPr algn="ctr" rtl="1"/>
                          <a:endParaRPr lang="ar-SA" sz="1600" b="1" dirty="0"/>
                        </a:p>
                      </a:txBody>
                      <a:tcPr anchor="ctr">
                        <a:solidFill>
                          <a:schemeClr val="bg2"/>
                        </a:solidFill>
                      </a:tcPr>
                    </a:tc>
                  </a:tr>
                  <a:tr h="47717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𝒏</m:t>
                                    </m:r>
                                  </m:sub>
                                </m:sSub>
                              </m:oMath>
                            </m:oMathPara>
                          </a14:m>
                          <a:endParaRPr lang="ar-SA" sz="1600" dirty="0"/>
                        </a:p>
                      </a:txBody>
                      <a:tcPr anchor="ctr">
                        <a:solidFill>
                          <a:schemeClr val="bg2"/>
                        </a:solidFill>
                      </a:tcP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𝒏</m:t>
                                    </m:r>
                                  </m:sub>
                                </m:sSub>
                                <m:r>
                                  <a:rPr lang="en-US" sz="1600" b="1" i="1" smtClean="0">
                                    <a:latin typeface="Cambria Math"/>
                                  </a:rPr>
                                  <m:t>−</m:t>
                                </m:r>
                              </m:oMath>
                            </m:oMathPara>
                          </a14:m>
                          <a:endParaRPr lang="ar-SA" sz="1600" b="1" dirty="0"/>
                        </a:p>
                      </a:txBody>
                      <a:tcPr anchor="ctr">
                        <a:solidFill>
                          <a:schemeClr val="bg2"/>
                        </a:solidFill>
                      </a:tcPr>
                    </a:tc>
                  </a:tr>
                  <a:tr h="55120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𝒌</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𝒌</m:t>
                                    </m:r>
                                  </m:sub>
                                </m:sSub>
                                <m:r>
                                  <a:rPr lang="en-US" sz="1600" b="1" i="1" smtClean="0">
                                    <a:latin typeface="Cambria Math"/>
                                  </a:rPr>
                                  <m:t>−</m:t>
                                </m:r>
                              </m:oMath>
                            </m:oMathPara>
                          </a14:m>
                          <a:endParaRPr lang="ar-SA" sz="1600" b="1" dirty="0"/>
                        </a:p>
                      </a:txBody>
                      <a:tcPr anchor="ctr"/>
                    </a:tc>
                  </a:tr>
                  <a:tr h="504056">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𝒎</m:t>
                                    </m:r>
                                  </m:sub>
                                </m:sSub>
                              </m:oMath>
                            </m:oMathPara>
                          </a14:m>
                          <a:endParaRPr lang="ar-SA" sz="1600" dirty="0"/>
                        </a:p>
                      </a:txBody>
                      <a:tcPr anchor="ctr">
                        <a:solidFill>
                          <a:schemeClr val="bg2"/>
                        </a:solidFill>
                      </a:tcP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𝒎</m:t>
                                    </m:r>
                                  </m:sub>
                                </m:sSub>
                                <m:r>
                                  <a:rPr lang="en-US" sz="1600" b="1" i="1" smtClean="0">
                                    <a:latin typeface="Cambria Math"/>
                                  </a:rPr>
                                  <m:t>−</m:t>
                                </m:r>
                              </m:oMath>
                            </m:oMathPara>
                          </a14:m>
                          <a:endParaRPr lang="ar-SA" sz="1600" b="1" dirty="0"/>
                        </a:p>
                      </a:txBody>
                      <a:tcPr anchor="ctr">
                        <a:solidFill>
                          <a:schemeClr val="bg2"/>
                        </a:solidFill>
                      </a:tcPr>
                    </a:tc>
                  </a:tr>
                  <a:tr h="498430">
                    <a:tc>
                      <a:txBody>
                        <a:bodyPr/>
                        <a:lstStyle/>
                        <a:p>
                          <a:pPr algn="ctr" rtl="1"/>
                          <a14:m>
                            <m:oMathPara xmlns:m="http://schemas.openxmlformats.org/officeDocument/2006/math">
                              <m:oMathParaPr>
                                <m:jc m:val="centerGroup"/>
                              </m:oMathParaPr>
                              <m:oMath xmlns:m="http://schemas.openxmlformats.org/officeDocument/2006/math">
                                <m:sSub>
                                  <m:sSubPr>
                                    <m:ctrlPr>
                                      <a:rPr lang="ar-SA" sz="1600" i="1" smtClean="0">
                                        <a:latin typeface="Cambria Math" panose="02040503050406030204" pitchFamily="18" charset="0"/>
                                      </a:rPr>
                                    </m:ctrlPr>
                                  </m:sSubPr>
                                  <m:e>
                                    <m:r>
                                      <a:rPr lang="en-US" sz="1600" b="1" i="1" smtClean="0">
                                        <a:latin typeface="Cambria Math"/>
                                      </a:rPr>
                                      <m:t>𝒇</m:t>
                                    </m:r>
                                  </m:e>
                                  <m:sub>
                                    <m:r>
                                      <a:rPr lang="en-US" sz="1600" b="1" i="1" smtClean="0">
                                        <a:latin typeface="Cambria Math"/>
                                      </a:rPr>
                                      <m:t>𝒉</m:t>
                                    </m:r>
                                  </m:sub>
                                </m:sSub>
                              </m:oMath>
                            </m:oMathPara>
                          </a14:m>
                          <a:endParaRPr lang="ar-SA" sz="1600" dirty="0"/>
                        </a:p>
                      </a:txBody>
                      <a:tcPr anchor="ctr"/>
                    </a:tc>
                    <a:tc>
                      <a:txBody>
                        <a:bodyPr/>
                        <a:lstStyle/>
                        <a:p>
                          <a:pPr algn="ctr" rtl="1"/>
                          <a14:m>
                            <m:oMathPara xmlns:m="http://schemas.openxmlformats.org/officeDocument/2006/math">
                              <m:oMathParaPr>
                                <m:jc m:val="centerGroup"/>
                              </m:oMathParaPr>
                              <m:oMath xmlns:m="http://schemas.openxmlformats.org/officeDocument/2006/math">
                                <m:sSub>
                                  <m:sSubPr>
                                    <m:ctrlPr>
                                      <a:rPr lang="ar-SA" sz="1600" b="1" i="1" smtClean="0">
                                        <a:latin typeface="Cambria Math" panose="02040503050406030204" pitchFamily="18" charset="0"/>
                                      </a:rPr>
                                    </m:ctrlPr>
                                  </m:sSubPr>
                                  <m:e>
                                    <m:r>
                                      <a:rPr lang="en-US" sz="1600" b="1" i="1" smtClean="0">
                                        <a:latin typeface="Cambria Math"/>
                                      </a:rPr>
                                      <m:t>𝒂</m:t>
                                    </m:r>
                                  </m:e>
                                  <m:sub>
                                    <m:r>
                                      <a:rPr lang="en-US" sz="1600" b="1" i="1" smtClean="0">
                                        <a:latin typeface="Cambria Math"/>
                                      </a:rPr>
                                      <m:t>𝒉</m:t>
                                    </m:r>
                                  </m:sub>
                                </m:sSub>
                                <m:r>
                                  <a:rPr lang="en-US" sz="1600" b="1" i="1" smtClean="0">
                                    <a:latin typeface="Cambria Math"/>
                                  </a:rPr>
                                  <m:t>−</m:t>
                                </m:r>
                              </m:oMath>
                            </m:oMathPara>
                          </a14:m>
                          <a:endParaRPr lang="ar-SA" sz="1600" b="1" dirty="0"/>
                        </a:p>
                      </a:txBody>
                      <a:tcPr anchor="ctr"/>
                    </a:tc>
                  </a:tr>
                  <a:tr h="477176">
                    <a:tc>
                      <a:txBody>
                        <a:bodyPr/>
                        <a:lstStyle/>
                        <a:p>
                          <a:pPr algn="ctr" rtl="1"/>
                          <a14:m>
                            <m:oMathPara xmlns:m="http://schemas.openxmlformats.org/officeDocument/2006/math">
                              <m:oMathParaPr>
                                <m:jc m:val="centerGroup"/>
                              </m:oMathParaPr>
                              <m:oMath xmlns:m="http://schemas.openxmlformats.org/officeDocument/2006/math">
                                <m:nary>
                                  <m:naryPr>
                                    <m:chr m:val="∑"/>
                                    <m:subHide m:val="on"/>
                                    <m:supHide m:val="on"/>
                                    <m:ctrlPr>
                                      <a:rPr lang="en-US" sz="1400" b="1" i="1" smtClean="0">
                                        <a:solidFill>
                                          <a:schemeClr val="tx2">
                                            <a:lumMod val="10000"/>
                                          </a:schemeClr>
                                        </a:solidFill>
                                        <a:latin typeface="Cambria Math" panose="02040503050406030204" pitchFamily="18" charset="0"/>
                                      </a:rPr>
                                    </m:ctrlPr>
                                  </m:naryPr>
                                  <m:sub/>
                                  <m:sup/>
                                  <m:e>
                                    <m:sSub>
                                      <m:sSubPr>
                                        <m:ctrlPr>
                                          <a:rPr lang="en-US" sz="1400" b="1" i="1" smtClean="0">
                                            <a:solidFill>
                                              <a:schemeClr val="tx2">
                                                <a:lumMod val="10000"/>
                                              </a:schemeClr>
                                            </a:solidFill>
                                            <a:latin typeface="Cambria Math" panose="02040503050406030204" pitchFamily="18" charset="0"/>
                                          </a:rPr>
                                        </m:ctrlPr>
                                      </m:sSubPr>
                                      <m:e>
                                        <m:r>
                                          <a:rPr lang="en-US" sz="1400" b="1" i="1" smtClean="0">
                                            <a:solidFill>
                                              <a:schemeClr val="tx2">
                                                <a:lumMod val="10000"/>
                                              </a:schemeClr>
                                            </a:solidFill>
                                            <a:latin typeface="Cambria Math"/>
                                          </a:rPr>
                                          <m:t>𝒇</m:t>
                                        </m:r>
                                      </m:e>
                                      <m:sub>
                                        <m:r>
                                          <a:rPr lang="en-US" sz="1400" b="1" i="1" smtClean="0">
                                            <a:solidFill>
                                              <a:schemeClr val="tx2">
                                                <a:lumMod val="10000"/>
                                              </a:schemeClr>
                                            </a:solidFill>
                                            <a:latin typeface="Cambria Math"/>
                                          </a:rPr>
                                          <m:t>𝒊</m:t>
                                        </m:r>
                                      </m:sub>
                                    </m:sSub>
                                  </m:e>
                                </m:nary>
                              </m:oMath>
                            </m:oMathPara>
                          </a14:m>
                          <a:endParaRPr lang="ar-SA" sz="1600" dirty="0"/>
                        </a:p>
                      </a:txBody>
                      <a:tcPr anchor="ctr">
                        <a:solidFill>
                          <a:schemeClr val="bg2"/>
                        </a:solidFill>
                      </a:tcPr>
                    </a:tc>
                    <a:tc>
                      <a:txBody>
                        <a:bodyPr/>
                        <a:lstStyle/>
                        <a:p>
                          <a:pPr algn="ctr" rtl="1"/>
                          <a:r>
                            <a:rPr lang="ar-SA" sz="1600" b="1" dirty="0" smtClean="0"/>
                            <a:t>المجموع</a:t>
                          </a:r>
                          <a:r>
                            <a:rPr lang="ar-SA" sz="1600" dirty="0" smtClean="0"/>
                            <a:t>  ∑</a:t>
                          </a:r>
                          <a:endParaRPr lang="ar-SA" sz="1600" dirty="0"/>
                        </a:p>
                      </a:txBody>
                      <a:tcPr anchor="ctr">
                        <a:solidFill>
                          <a:schemeClr val="bg2"/>
                        </a:solidFill>
                      </a:tcPr>
                    </a:tc>
                  </a:tr>
                </a:tbl>
              </a:graphicData>
            </a:graphic>
          </p:graphicFrame>
        </mc:Choice>
        <mc:Fallback xmlns="">
          <p:graphicFrame>
            <p:nvGraphicFramePr>
              <p:cNvPr id="5" name="جدول 4"/>
              <p:cNvGraphicFramePr>
                <a:graphicFrameLocks noGrp="1"/>
              </p:cNvGraphicFramePr>
              <p:nvPr>
                <p:extLst>
                  <p:ext uri="{D42A27DB-BD31-4B8C-83A1-F6EECF244321}">
                    <p14:modId xmlns:p14="http://schemas.microsoft.com/office/powerpoint/2010/main" val="2555063350"/>
                  </p:ext>
                </p:extLst>
              </p:nvPr>
            </p:nvGraphicFramePr>
            <p:xfrm>
              <a:off x="2043467" y="1276649"/>
              <a:ext cx="2620132" cy="4759844"/>
            </p:xfrm>
            <a:graphic>
              <a:graphicData uri="http://schemas.openxmlformats.org/drawingml/2006/table">
                <a:tbl>
                  <a:tblPr rtl="1" firstRow="1" bandRow="1">
                    <a:tableStyleId>{C4B1156A-380E-4F78-BDF5-A606A8083BF9}</a:tableStyleId>
                  </a:tblPr>
                  <a:tblGrid>
                    <a:gridCol w="1310066"/>
                    <a:gridCol w="1310066"/>
                  </a:tblGrid>
                  <a:tr h="747646">
                    <a:tc>
                      <a:txBody>
                        <a:bodyPr/>
                        <a:lstStyle/>
                        <a:p>
                          <a:endParaRPr lang="en-US"/>
                        </a:p>
                      </a:txBody>
                      <a:tcPr anchor="ctr">
                        <a:blipFill rotWithShape="0">
                          <a:blip r:embed="rId3"/>
                          <a:stretch>
                            <a:fillRect l="-463" t="-813" r="-100463" b="-672358"/>
                          </a:stretch>
                        </a:blipFill>
                      </a:tcPr>
                    </a:tc>
                    <a:tc>
                      <a:txBody>
                        <a:bodyPr/>
                        <a:lstStyle/>
                        <a:p>
                          <a:pPr algn="ctr" rtl="1"/>
                          <a:r>
                            <a:rPr lang="ar-SA" sz="1600" dirty="0" smtClean="0"/>
                            <a:t>الفئات</a:t>
                          </a:r>
                          <a:endParaRPr lang="ar-SA" sz="1600" dirty="0"/>
                        </a:p>
                      </a:txBody>
                      <a:tcPr anchor="ctr"/>
                    </a:tc>
                  </a:tr>
                  <a:tr h="335280">
                    <a:tc>
                      <a:txBody>
                        <a:bodyPr/>
                        <a:lstStyle/>
                        <a:p>
                          <a:endParaRPr lang="en-US"/>
                        </a:p>
                      </a:txBody>
                      <a:tcPr anchor="ctr">
                        <a:blipFill rotWithShape="0">
                          <a:blip r:embed="rId3"/>
                          <a:stretch>
                            <a:fillRect l="-463" t="-225455" r="-100463" b="-1403636"/>
                          </a:stretch>
                        </a:blipFill>
                      </a:tcPr>
                    </a:tc>
                    <a:tc>
                      <a:txBody>
                        <a:bodyPr/>
                        <a:lstStyle/>
                        <a:p>
                          <a:endParaRPr lang="en-US"/>
                        </a:p>
                      </a:txBody>
                      <a:tcPr anchor="ctr">
                        <a:blipFill rotWithShape="0">
                          <a:blip r:embed="rId3"/>
                          <a:stretch>
                            <a:fillRect l="-100930" t="-225455" r="-930" b="-1403636"/>
                          </a:stretch>
                        </a:blipFill>
                      </a:tcPr>
                    </a:tc>
                  </a:tr>
                  <a:tr h="560734">
                    <a:tc>
                      <a:txBody>
                        <a:bodyPr/>
                        <a:lstStyle/>
                        <a:p>
                          <a:endParaRPr lang="en-US"/>
                        </a:p>
                      </a:txBody>
                      <a:tcPr anchor="ctr">
                        <a:blipFill rotWithShape="0">
                          <a:blip r:embed="rId3"/>
                          <a:stretch>
                            <a:fillRect l="-463" t="-194565" r="-100463" b="-739130"/>
                          </a:stretch>
                        </a:blipFill>
                      </a:tcPr>
                    </a:tc>
                    <a:tc>
                      <a:txBody>
                        <a:bodyPr/>
                        <a:lstStyle/>
                        <a:p>
                          <a:endParaRPr lang="en-US"/>
                        </a:p>
                      </a:txBody>
                      <a:tcPr anchor="ctr">
                        <a:blipFill rotWithShape="0">
                          <a:blip r:embed="rId3"/>
                          <a:stretch>
                            <a:fillRect l="-100930" t="-194565" r="-930" b="-739130"/>
                          </a:stretch>
                        </a:blipFill>
                      </a:tcPr>
                    </a:tc>
                  </a:tr>
                  <a:tr h="477176">
                    <a:tc>
                      <a:txBody>
                        <a:bodyPr/>
                        <a:lstStyle/>
                        <a:p>
                          <a:pPr algn="ctr" rtl="1"/>
                          <a:endParaRPr lang="ar-SA" sz="1600" dirty="0"/>
                        </a:p>
                      </a:txBody>
                      <a:tcPr anchor="ctr">
                        <a:solidFill>
                          <a:schemeClr val="bg2"/>
                        </a:solidFill>
                      </a:tcPr>
                    </a:tc>
                    <a:tc>
                      <a:txBody>
                        <a:bodyPr/>
                        <a:lstStyle/>
                        <a:p>
                          <a:pPr algn="ctr" rtl="1"/>
                          <a:endParaRPr lang="ar-SA" sz="1600" b="1" dirty="0"/>
                        </a:p>
                      </a:txBody>
                      <a:tcPr anchor="ctr">
                        <a:solidFill>
                          <a:schemeClr val="bg2"/>
                        </a:solidFill>
                      </a:tcPr>
                    </a:tc>
                  </a:tr>
                  <a:tr h="477176">
                    <a:tc>
                      <a:txBody>
                        <a:bodyPr/>
                        <a:lstStyle/>
                        <a:p>
                          <a:endParaRPr lang="en-US"/>
                        </a:p>
                      </a:txBody>
                      <a:tcPr anchor="ctr">
                        <a:blipFill rotWithShape="0">
                          <a:blip r:embed="rId3"/>
                          <a:stretch>
                            <a:fillRect l="-463" t="-441772" r="-100463" b="-662025"/>
                          </a:stretch>
                        </a:blipFill>
                      </a:tcPr>
                    </a:tc>
                    <a:tc>
                      <a:txBody>
                        <a:bodyPr/>
                        <a:lstStyle/>
                        <a:p>
                          <a:endParaRPr lang="en-US"/>
                        </a:p>
                      </a:txBody>
                      <a:tcPr anchor="ctr">
                        <a:blipFill rotWithShape="0">
                          <a:blip r:embed="rId3"/>
                          <a:stretch>
                            <a:fillRect l="-100930" t="-441772" r="-930" b="-662025"/>
                          </a:stretch>
                        </a:blipFill>
                      </a:tcPr>
                    </a:tc>
                  </a:tr>
                  <a:tr h="551206">
                    <a:tc>
                      <a:txBody>
                        <a:bodyPr/>
                        <a:lstStyle/>
                        <a:p>
                          <a:endParaRPr lang="en-US"/>
                        </a:p>
                      </a:txBody>
                      <a:tcPr anchor="ctr">
                        <a:blipFill rotWithShape="0">
                          <a:blip r:embed="rId3"/>
                          <a:stretch>
                            <a:fillRect l="-463" t="-475556" r="-100463" b="-481111"/>
                          </a:stretch>
                        </a:blipFill>
                      </a:tcPr>
                    </a:tc>
                    <a:tc>
                      <a:txBody>
                        <a:bodyPr/>
                        <a:lstStyle/>
                        <a:p>
                          <a:endParaRPr lang="en-US"/>
                        </a:p>
                      </a:txBody>
                      <a:tcPr anchor="ctr">
                        <a:blipFill rotWithShape="0">
                          <a:blip r:embed="rId3"/>
                          <a:stretch>
                            <a:fillRect l="-100930" t="-475556" r="-930" b="-481111"/>
                          </a:stretch>
                        </a:blipFill>
                      </a:tcPr>
                    </a:tc>
                  </a:tr>
                  <a:tr h="504056">
                    <a:tc>
                      <a:txBody>
                        <a:bodyPr/>
                        <a:lstStyle/>
                        <a:p>
                          <a:endParaRPr lang="en-US"/>
                        </a:p>
                      </a:txBody>
                      <a:tcPr anchor="ctr">
                        <a:blipFill rotWithShape="0">
                          <a:blip r:embed="rId3"/>
                          <a:stretch>
                            <a:fillRect l="-463" t="-624096" r="-100463" b="-421687"/>
                          </a:stretch>
                        </a:blipFill>
                      </a:tcPr>
                    </a:tc>
                    <a:tc>
                      <a:txBody>
                        <a:bodyPr/>
                        <a:lstStyle/>
                        <a:p>
                          <a:endParaRPr lang="en-US"/>
                        </a:p>
                      </a:txBody>
                      <a:tcPr anchor="ctr">
                        <a:blipFill rotWithShape="0">
                          <a:blip r:embed="rId3"/>
                          <a:stretch>
                            <a:fillRect l="-100930" t="-624096" r="-930" b="-421687"/>
                          </a:stretch>
                        </a:blipFill>
                      </a:tcPr>
                    </a:tc>
                  </a:tr>
                  <a:tr h="498430">
                    <a:tc>
                      <a:txBody>
                        <a:bodyPr/>
                        <a:lstStyle/>
                        <a:p>
                          <a:endParaRPr lang="en-US"/>
                        </a:p>
                      </a:txBody>
                      <a:tcPr anchor="ctr">
                        <a:blipFill rotWithShape="0">
                          <a:blip r:embed="rId3"/>
                          <a:stretch>
                            <a:fillRect l="-463" t="-732927" r="-100463" b="-326829"/>
                          </a:stretch>
                        </a:blipFill>
                      </a:tcPr>
                    </a:tc>
                    <a:tc>
                      <a:txBody>
                        <a:bodyPr/>
                        <a:lstStyle/>
                        <a:p>
                          <a:endParaRPr lang="en-US"/>
                        </a:p>
                      </a:txBody>
                      <a:tcPr anchor="ctr">
                        <a:blipFill rotWithShape="0">
                          <a:blip r:embed="rId3"/>
                          <a:stretch>
                            <a:fillRect l="-100930" t="-732927" r="-930" b="-326829"/>
                          </a:stretch>
                        </a:blipFill>
                      </a:tcPr>
                    </a:tc>
                  </a:tr>
                  <a:tr h="608140">
                    <a:tc>
                      <a:txBody>
                        <a:bodyPr/>
                        <a:lstStyle/>
                        <a:p>
                          <a:endParaRPr lang="en-US"/>
                        </a:p>
                      </a:txBody>
                      <a:tcPr anchor="ctr">
                        <a:blipFill rotWithShape="0">
                          <a:blip r:embed="rId3"/>
                          <a:stretch>
                            <a:fillRect l="-463" t="-683000" r="-100463" b="-168000"/>
                          </a:stretch>
                        </a:blipFill>
                      </a:tcPr>
                    </a:tc>
                    <a:tc>
                      <a:txBody>
                        <a:bodyPr/>
                        <a:lstStyle/>
                        <a:p>
                          <a:pPr algn="ctr" rtl="1"/>
                          <a:r>
                            <a:rPr lang="ar-SA" sz="1600" b="1" dirty="0" smtClean="0"/>
                            <a:t>المجموع</a:t>
                          </a:r>
                          <a:r>
                            <a:rPr lang="ar-SA" sz="1600" dirty="0" smtClean="0"/>
                            <a:t>  ∑</a:t>
                          </a:r>
                          <a:endParaRPr lang="ar-SA" sz="1600" dirty="0"/>
                        </a:p>
                      </a:txBody>
                      <a:tcPr anchor="ctr">
                        <a:solidFill>
                          <a:schemeClr val="bg2"/>
                        </a:solidFill>
                      </a:tcPr>
                    </a:tc>
                  </a:tr>
                </a:tbl>
              </a:graphicData>
            </a:graphic>
          </p:graphicFrame>
        </mc:Fallback>
      </mc:AlternateContent>
      <mc:AlternateContent xmlns:mc="http://schemas.openxmlformats.org/markup-compatibility/2006" xmlns:a14="http://schemas.microsoft.com/office/drawing/2010/main">
        <mc:Choice Requires="a14">
          <p:sp>
            <p:nvSpPr>
              <p:cNvPr id="11" name="وسيلة شرح بيضاوية 10"/>
              <p:cNvSpPr/>
              <p:nvPr/>
            </p:nvSpPr>
            <p:spPr>
              <a:xfrm>
                <a:off x="290262" y="1554631"/>
                <a:ext cx="1607387" cy="1097230"/>
              </a:xfrm>
              <a:prstGeom prst="wedgeEllipseCallout">
                <a:avLst>
                  <a:gd name="adj1" fmla="val 68359"/>
                  <a:gd name="adj2" fmla="val 40015"/>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chemeClr val="bg1"/>
                    </a:solidFill>
                    <a:effectLst>
                      <a:outerShdw blurRad="38100" dist="38100" dir="2700000" algn="tl">
                        <a:srgbClr val="000000">
                          <a:alpha val="43137"/>
                        </a:srgbClr>
                      </a:outerShdw>
                    </a:effectLst>
                  </a:rPr>
                  <a:t>طول الفئة</a:t>
                </a:r>
              </a:p>
              <a:p>
                <a:pPr algn="ctr"/>
                <a14:m>
                  <m:oMathPara xmlns:m="http://schemas.openxmlformats.org/officeDocument/2006/math">
                    <m:oMathParaPr>
                      <m:jc m:val="left"/>
                    </m:oMathParaPr>
                    <m:oMath xmlns:m="http://schemas.openxmlformats.org/officeDocument/2006/math">
                      <m:sSub>
                        <m:sSubPr>
                          <m:ctrlPr>
                            <a:rPr lang="ar-SA" sz="1400" b="1" i="1">
                              <a:latin typeface="Cambria Math" panose="02040503050406030204" pitchFamily="18" charset="0"/>
                            </a:rPr>
                          </m:ctrlPr>
                        </m:sSubPr>
                        <m:e>
                          <m:r>
                            <a:rPr lang="en-US" sz="1400" b="1" i="1" smtClean="0">
                              <a:latin typeface="Cambria Math"/>
                            </a:rPr>
                            <m:t>𝒉</m:t>
                          </m:r>
                          <m:r>
                            <a:rPr lang="en-US" sz="1400" b="1" i="1" smtClean="0">
                              <a:latin typeface="Cambria Math"/>
                            </a:rPr>
                            <m:t>=</m:t>
                          </m:r>
                          <m:r>
                            <a:rPr lang="en-US" sz="1400" b="1" i="1">
                              <a:latin typeface="Cambria Math"/>
                            </a:rPr>
                            <m:t>𝒂</m:t>
                          </m:r>
                        </m:e>
                        <m:sub>
                          <m:r>
                            <a:rPr lang="ar-SA" sz="1400" b="1" i="1" smtClean="0">
                              <a:latin typeface="Cambria Math"/>
                            </a:rPr>
                            <m:t>𝟐</m:t>
                          </m:r>
                        </m:sub>
                      </m:sSub>
                      <m:r>
                        <a:rPr lang="ar-SA" sz="1400" b="1" i="1" smtClean="0">
                          <a:latin typeface="Cambria Math"/>
                        </a:rPr>
                        <m:t>−</m:t>
                      </m:r>
                      <m:sSub>
                        <m:sSubPr>
                          <m:ctrlPr>
                            <a:rPr lang="ar-SA" sz="1400" b="1" i="1" smtClean="0">
                              <a:latin typeface="Cambria Math" panose="02040503050406030204" pitchFamily="18" charset="0"/>
                            </a:rPr>
                          </m:ctrlPr>
                        </m:sSubPr>
                        <m:e>
                          <m:r>
                            <a:rPr lang="en-US" sz="1400" b="1" i="1" smtClean="0">
                              <a:latin typeface="Cambria Math"/>
                            </a:rPr>
                            <m:t>𝒂</m:t>
                          </m:r>
                        </m:e>
                        <m:sub>
                          <m:r>
                            <a:rPr lang="ar-SA" sz="1400" b="1" i="1" smtClean="0">
                              <a:latin typeface="Cambria Math"/>
                            </a:rPr>
                            <m:t>𝟏</m:t>
                          </m:r>
                        </m:sub>
                      </m:sSub>
                    </m:oMath>
                  </m:oMathPara>
                </a14:m>
                <a:endParaRPr lang="ar-SA" sz="1400" b="1" dirty="0"/>
              </a:p>
            </p:txBody>
          </p:sp>
        </mc:Choice>
        <mc:Fallback xmlns="">
          <p:sp>
            <p:nvSpPr>
              <p:cNvPr id="11" name="وسيلة شرح بيضاوية 10"/>
              <p:cNvSpPr>
                <a:spLocks noRot="1" noChangeAspect="1" noMove="1" noResize="1" noEditPoints="1" noAdjustHandles="1" noChangeArrowheads="1" noChangeShapeType="1" noTextEdit="1"/>
              </p:cNvSpPr>
              <p:nvPr/>
            </p:nvSpPr>
            <p:spPr>
              <a:xfrm>
                <a:off x="290262" y="1554631"/>
                <a:ext cx="1607387" cy="1097230"/>
              </a:xfrm>
              <a:prstGeom prst="wedgeEllipseCallout">
                <a:avLst>
                  <a:gd name="adj1" fmla="val 68359"/>
                  <a:gd name="adj2" fmla="val 40015"/>
                </a:avLst>
              </a:prstGeom>
              <a:blipFill rotWithShape="0">
                <a:blip r:embed="rId4"/>
                <a:stretch>
                  <a:fillRect/>
                </a:stretch>
              </a:blipFill>
              <a:ln>
                <a:solidFill>
                  <a:schemeClr val="accent2">
                    <a:lumMod val="50000"/>
                  </a:schemeClr>
                </a:solidFill>
              </a:ln>
            </p:spPr>
            <p:txBody>
              <a:bodyPr/>
              <a:lstStyle/>
              <a:p>
                <a:r>
                  <a:rPr lang="en-US">
                    <a:noFill/>
                  </a:rPr>
                  <a:t> </a:t>
                </a:r>
              </a:p>
            </p:txBody>
          </p:sp>
        </mc:Fallback>
      </mc:AlternateContent>
      <p:sp>
        <p:nvSpPr>
          <p:cNvPr id="9" name="سهم منحني إلى اليمين 8"/>
          <p:cNvSpPr/>
          <p:nvPr/>
        </p:nvSpPr>
        <p:spPr>
          <a:xfrm>
            <a:off x="2218984" y="2103246"/>
            <a:ext cx="216024"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xmlns:a14="http://schemas.microsoft.com/office/drawing/2010/main">
        <mc:Choice Requires="a14">
          <p:sp>
            <p:nvSpPr>
              <p:cNvPr id="13" name="وسيلة شرح بيضاوية 12"/>
              <p:cNvSpPr/>
              <p:nvPr/>
            </p:nvSpPr>
            <p:spPr>
              <a:xfrm>
                <a:off x="4986046" y="2672258"/>
                <a:ext cx="1980220" cy="1008113"/>
              </a:xfrm>
              <a:prstGeom prst="wedgeEllipseCallout">
                <a:avLst>
                  <a:gd name="adj1" fmla="val -83311"/>
                  <a:gd name="adj2" fmla="val 94099"/>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sSub>
                        <m:sSubPr>
                          <m:ctrlPr>
                            <a:rPr lang="ar-SA" sz="1600" b="1" i="1" smtClean="0">
                              <a:solidFill>
                                <a:schemeClr val="tx1"/>
                              </a:solidFill>
                              <a:latin typeface="Cambria Math" panose="02040503050406030204" pitchFamily="18" charset="0"/>
                            </a:rPr>
                          </m:ctrlPr>
                        </m:sSubPr>
                        <m:e>
                          <m:sSub>
                            <m:sSubPr>
                              <m:ctrlPr>
                                <a:rPr lang="ar-SA" sz="1600" b="1" i="1" smtClean="0">
                                  <a:solidFill>
                                    <a:schemeClr val="tx1"/>
                                  </a:solidFill>
                                  <a:latin typeface="Cambria Math" panose="02040503050406030204" pitchFamily="18" charset="0"/>
                                </a:rPr>
                              </m:ctrlPr>
                            </m:sSubPr>
                            <m:e>
                              <m:r>
                                <a:rPr lang="ar-SA" sz="1600" b="1" i="1" smtClean="0">
                                  <a:solidFill>
                                    <a:schemeClr val="tx1"/>
                                  </a:solidFill>
                                  <a:latin typeface="Cambria Math"/>
                                  <a:ea typeface="Cambria Math"/>
                                </a:rPr>
                                <m:t>∆</m:t>
                              </m:r>
                            </m:e>
                            <m:sub>
                              <m:r>
                                <a:rPr lang="ar-SA" sz="1600" b="1" i="1" smtClean="0">
                                  <a:solidFill>
                                    <a:schemeClr val="tx1"/>
                                  </a:solidFill>
                                  <a:latin typeface="Cambria Math"/>
                                </a:rPr>
                                <m:t>𝟏</m:t>
                              </m:r>
                            </m:sub>
                          </m:sSub>
                          <m:r>
                            <a:rPr lang="en-US" sz="1600" b="1" i="1" smtClean="0">
                              <a:solidFill>
                                <a:schemeClr val="tx1"/>
                              </a:solidFill>
                              <a:latin typeface="Cambria Math"/>
                            </a:rPr>
                            <m:t>=</m:t>
                          </m:r>
                          <m:r>
                            <a:rPr lang="en-US" sz="1600" b="1" i="1" smtClean="0">
                              <a:solidFill>
                                <a:schemeClr val="tx1"/>
                              </a:solidFill>
                              <a:latin typeface="Cambria Math"/>
                            </a:rPr>
                            <m:t>𝒇</m:t>
                          </m:r>
                        </m:e>
                        <m:sub>
                          <m:r>
                            <a:rPr lang="en-US" sz="1600" b="1" i="1" smtClean="0">
                              <a:solidFill>
                                <a:schemeClr val="tx1"/>
                              </a:solidFill>
                              <a:latin typeface="Cambria Math"/>
                            </a:rPr>
                            <m:t>𝒌</m:t>
                          </m:r>
                        </m:sub>
                      </m:sSub>
                      <m:r>
                        <a:rPr lang="ar-SA" sz="1600" b="1" i="1">
                          <a:solidFill>
                            <a:schemeClr val="tx1"/>
                          </a:solidFill>
                          <a:latin typeface="Cambria Math"/>
                        </a:rPr>
                        <m:t>−</m:t>
                      </m:r>
                      <m:sSub>
                        <m:sSubPr>
                          <m:ctrlPr>
                            <a:rPr lang="ar-SA" sz="1600" b="1" i="1">
                              <a:solidFill>
                                <a:schemeClr val="tx1"/>
                              </a:solidFill>
                              <a:latin typeface="Cambria Math" panose="02040503050406030204" pitchFamily="18" charset="0"/>
                            </a:rPr>
                          </m:ctrlPr>
                        </m:sSubPr>
                        <m:e>
                          <m:r>
                            <a:rPr lang="en-US" sz="1600" b="1" i="1" smtClean="0">
                              <a:solidFill>
                                <a:schemeClr val="tx1"/>
                              </a:solidFill>
                              <a:latin typeface="Cambria Math"/>
                            </a:rPr>
                            <m:t>𝒇</m:t>
                          </m:r>
                        </m:e>
                        <m:sub>
                          <m:r>
                            <a:rPr lang="en-US" sz="1600" b="1" i="1" smtClean="0">
                              <a:solidFill>
                                <a:schemeClr val="tx1"/>
                              </a:solidFill>
                              <a:latin typeface="Cambria Math"/>
                            </a:rPr>
                            <m:t>𝒏</m:t>
                          </m:r>
                        </m:sub>
                      </m:sSub>
                    </m:oMath>
                  </m:oMathPara>
                </a14:m>
                <a:endParaRPr lang="ar-SA" sz="1600" b="1" dirty="0">
                  <a:solidFill>
                    <a:schemeClr val="tx1"/>
                  </a:solidFill>
                </a:endParaRPr>
              </a:p>
            </p:txBody>
          </p:sp>
        </mc:Choice>
        <mc:Fallback xmlns="">
          <p:sp>
            <p:nvSpPr>
              <p:cNvPr id="13" name="وسيلة شرح بيضاوية 12"/>
              <p:cNvSpPr>
                <a:spLocks noRot="1" noChangeAspect="1" noMove="1" noResize="1" noEditPoints="1" noAdjustHandles="1" noChangeArrowheads="1" noChangeShapeType="1" noTextEdit="1"/>
              </p:cNvSpPr>
              <p:nvPr/>
            </p:nvSpPr>
            <p:spPr>
              <a:xfrm>
                <a:off x="4986046" y="2672258"/>
                <a:ext cx="1980220" cy="1008113"/>
              </a:xfrm>
              <a:prstGeom prst="wedgeEllipseCallout">
                <a:avLst>
                  <a:gd name="adj1" fmla="val -83311"/>
                  <a:gd name="adj2" fmla="val 94099"/>
                </a:avLst>
              </a:prstGeom>
              <a:blipFill rotWithShape="0">
                <a:blip r:embed="rId5"/>
                <a:stretch>
                  <a:fillRect/>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مستطيل مستدير الزوايا 14"/>
              <p:cNvSpPr/>
              <p:nvPr/>
            </p:nvSpPr>
            <p:spPr>
              <a:xfrm>
                <a:off x="5213311" y="4887393"/>
                <a:ext cx="2952328" cy="1779695"/>
              </a:xfrm>
              <a:prstGeom prst="roundRect">
                <a:avLst/>
              </a:prstGeom>
              <a:solidFill>
                <a:srgbClr val="FFCCC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r>
                        <a:rPr lang="en-US" b="1" i="1" smtClean="0">
                          <a:solidFill>
                            <a:schemeClr val="tx2">
                              <a:lumMod val="10000"/>
                            </a:schemeClr>
                          </a:solidFill>
                          <a:latin typeface="Cambria Math"/>
                        </a:rPr>
                        <m:t>𝑫</m:t>
                      </m:r>
                      <m:r>
                        <a:rPr lang="en-US" b="1" i="1" smtClean="0">
                          <a:solidFill>
                            <a:schemeClr val="tx2">
                              <a:lumMod val="10000"/>
                            </a:schemeClr>
                          </a:solidFill>
                          <a:latin typeface="Cambria Math"/>
                        </a:rPr>
                        <m:t>=</m:t>
                      </m:r>
                      <m:sSub>
                        <m:sSubPr>
                          <m:ctrlPr>
                            <a:rPr lang="ar-SA" b="1" i="1" smtClean="0">
                              <a:solidFill>
                                <a:schemeClr val="tx1"/>
                              </a:solidFill>
                              <a:latin typeface="Cambria Math" panose="02040503050406030204" pitchFamily="18" charset="0"/>
                            </a:rPr>
                          </m:ctrlPr>
                        </m:sSubPr>
                        <m:e>
                          <m:r>
                            <a:rPr lang="en-US" b="1" i="1">
                              <a:solidFill>
                                <a:schemeClr val="tx1"/>
                              </a:solidFill>
                              <a:latin typeface="Cambria Math"/>
                            </a:rPr>
                            <m:t>𝒂</m:t>
                          </m:r>
                        </m:e>
                        <m:sub>
                          <m:r>
                            <a:rPr lang="en-US" b="1" i="1">
                              <a:solidFill>
                                <a:schemeClr val="tx1"/>
                              </a:solidFill>
                              <a:latin typeface="Cambria Math"/>
                            </a:rPr>
                            <m:t>𝒌</m:t>
                          </m:r>
                        </m:sub>
                      </m:sSub>
                      <m:r>
                        <a:rPr lang="en-US" b="1" i="1" smtClean="0">
                          <a:solidFill>
                            <a:schemeClr val="tx2">
                              <a:lumMod val="10000"/>
                            </a:schemeClr>
                          </a:solidFill>
                          <a:latin typeface="Cambria Math"/>
                        </a:rPr>
                        <m:t>+ </m:t>
                      </m:r>
                      <m:d>
                        <m:dPr>
                          <m:ctrlPr>
                            <a:rPr lang="en-US" b="1" i="1" smtClean="0">
                              <a:solidFill>
                                <a:schemeClr val="tx2">
                                  <a:lumMod val="10000"/>
                                </a:schemeClr>
                              </a:solidFill>
                              <a:latin typeface="Cambria Math" panose="02040503050406030204" pitchFamily="18" charset="0"/>
                            </a:rPr>
                          </m:ctrlPr>
                        </m:dPr>
                        <m:e>
                          <m:f>
                            <m:fPr>
                              <m:ctrlPr>
                                <a:rPr lang="en-US" b="1" i="1" smtClean="0">
                                  <a:solidFill>
                                    <a:schemeClr val="tx2">
                                      <a:lumMod val="10000"/>
                                    </a:schemeClr>
                                  </a:solidFill>
                                  <a:latin typeface="Cambria Math" panose="02040503050406030204" pitchFamily="18" charset="0"/>
                                </a:rPr>
                              </m:ctrlPr>
                            </m:fPr>
                            <m:num>
                              <m:sSub>
                                <m:sSubPr>
                                  <m:ctrlPr>
                                    <a:rPr lang="ar-SA" b="1" i="1">
                                      <a:solidFill>
                                        <a:schemeClr val="tx1"/>
                                      </a:solidFill>
                                      <a:latin typeface="Cambria Math" panose="02040503050406030204" pitchFamily="18" charset="0"/>
                                    </a:rPr>
                                  </m:ctrlPr>
                                </m:sSubPr>
                                <m:e>
                                  <m:r>
                                    <a:rPr lang="ar-SA" b="1" i="1">
                                      <a:solidFill>
                                        <a:schemeClr val="tx1"/>
                                      </a:solidFill>
                                      <a:latin typeface="Cambria Math"/>
                                      <a:ea typeface="Cambria Math"/>
                                    </a:rPr>
                                    <m:t>∆</m:t>
                                  </m:r>
                                </m:e>
                                <m:sub>
                                  <m:r>
                                    <a:rPr lang="ar-SA" b="1" i="1">
                                      <a:solidFill>
                                        <a:schemeClr val="tx1"/>
                                      </a:solidFill>
                                      <a:latin typeface="Cambria Math"/>
                                    </a:rPr>
                                    <m:t>𝟏</m:t>
                                  </m:r>
                                </m:sub>
                              </m:sSub>
                            </m:num>
                            <m:den>
                              <m:sSub>
                                <m:sSubPr>
                                  <m:ctrlPr>
                                    <a:rPr lang="ar-SA" b="1" i="1">
                                      <a:solidFill>
                                        <a:schemeClr val="tx1"/>
                                      </a:solidFill>
                                      <a:latin typeface="Cambria Math" panose="02040503050406030204" pitchFamily="18" charset="0"/>
                                    </a:rPr>
                                  </m:ctrlPr>
                                </m:sSubPr>
                                <m:e>
                                  <m:r>
                                    <a:rPr lang="ar-SA" b="1" i="1">
                                      <a:solidFill>
                                        <a:schemeClr val="tx1"/>
                                      </a:solidFill>
                                      <a:latin typeface="Cambria Math"/>
                                      <a:ea typeface="Cambria Math"/>
                                    </a:rPr>
                                    <m:t>∆</m:t>
                                  </m:r>
                                </m:e>
                                <m:sub>
                                  <m:r>
                                    <a:rPr lang="ar-SA" b="1" i="1">
                                      <a:solidFill>
                                        <a:schemeClr val="tx1"/>
                                      </a:solidFill>
                                      <a:latin typeface="Cambria Math"/>
                                    </a:rPr>
                                    <m:t>𝟏</m:t>
                                  </m:r>
                                </m:sub>
                              </m:sSub>
                              <m:r>
                                <a:rPr lang="ar-SA" b="1" i="1" smtClean="0">
                                  <a:solidFill>
                                    <a:schemeClr val="tx1"/>
                                  </a:solidFill>
                                  <a:latin typeface="Cambria Math"/>
                                </a:rPr>
                                <m:t>+</m:t>
                              </m:r>
                              <m:sSub>
                                <m:sSubPr>
                                  <m:ctrlPr>
                                    <a:rPr lang="ar-SA" b="1" i="1">
                                      <a:solidFill>
                                        <a:schemeClr val="tx1"/>
                                      </a:solidFill>
                                      <a:latin typeface="Cambria Math" panose="02040503050406030204" pitchFamily="18" charset="0"/>
                                    </a:rPr>
                                  </m:ctrlPr>
                                </m:sSubPr>
                                <m:e>
                                  <m:r>
                                    <a:rPr lang="ar-SA" b="1" i="1">
                                      <a:solidFill>
                                        <a:schemeClr val="tx1"/>
                                      </a:solidFill>
                                      <a:latin typeface="Cambria Math"/>
                                      <a:ea typeface="Cambria Math"/>
                                    </a:rPr>
                                    <m:t>∆</m:t>
                                  </m:r>
                                </m:e>
                                <m:sub>
                                  <m:r>
                                    <a:rPr lang="ar-SA" b="1" i="1" smtClean="0">
                                      <a:solidFill>
                                        <a:schemeClr val="tx1"/>
                                      </a:solidFill>
                                      <a:latin typeface="Cambria Math"/>
                                    </a:rPr>
                                    <m:t>𝟐</m:t>
                                  </m:r>
                                </m:sub>
                              </m:sSub>
                            </m:den>
                          </m:f>
                        </m:e>
                      </m:d>
                      <m:r>
                        <a:rPr lang="en-US" b="1" i="1" smtClean="0">
                          <a:solidFill>
                            <a:schemeClr val="tx2">
                              <a:lumMod val="10000"/>
                            </a:schemeClr>
                          </a:solidFill>
                          <a:latin typeface="Cambria Math"/>
                          <a:ea typeface="Cambria Math"/>
                        </a:rPr>
                        <m:t>×</m:t>
                      </m:r>
                      <m:r>
                        <a:rPr lang="en-US" b="1" i="1" smtClean="0">
                          <a:solidFill>
                            <a:schemeClr val="tx2">
                              <a:lumMod val="10000"/>
                            </a:schemeClr>
                          </a:solidFill>
                          <a:latin typeface="Cambria Math"/>
                          <a:ea typeface="Cambria Math"/>
                        </a:rPr>
                        <m:t>𝒉</m:t>
                      </m:r>
                      <m:r>
                        <a:rPr lang="en-US" b="1" i="1" smtClean="0">
                          <a:solidFill>
                            <a:schemeClr val="tx2">
                              <a:lumMod val="10000"/>
                            </a:schemeClr>
                          </a:solidFill>
                          <a:latin typeface="Cambria Math"/>
                        </a:rPr>
                        <m:t> </m:t>
                      </m:r>
                    </m:oMath>
                  </m:oMathPara>
                </a14:m>
                <a:endParaRPr lang="ar-SA" b="1" dirty="0">
                  <a:solidFill>
                    <a:schemeClr val="tx2">
                      <a:lumMod val="10000"/>
                    </a:schemeClr>
                  </a:solidFill>
                </a:endParaRPr>
              </a:p>
            </p:txBody>
          </p:sp>
        </mc:Choice>
        <mc:Fallback xmlns="">
          <p:sp>
            <p:nvSpPr>
              <p:cNvPr id="15" name="مستطيل مستدير الزوايا 14"/>
              <p:cNvSpPr>
                <a:spLocks noRot="1" noChangeAspect="1" noMove="1" noResize="1" noEditPoints="1" noAdjustHandles="1" noChangeArrowheads="1" noChangeShapeType="1" noTextEdit="1"/>
              </p:cNvSpPr>
              <p:nvPr/>
            </p:nvSpPr>
            <p:spPr>
              <a:xfrm>
                <a:off x="5213311" y="4887393"/>
                <a:ext cx="2952328" cy="1779695"/>
              </a:xfrm>
              <a:prstGeom prst="roundRect">
                <a:avLst/>
              </a:prstGeom>
              <a:blipFill rotWithShape="0">
                <a:blip r:embed="rId6"/>
                <a:stretch>
                  <a:fillRect/>
                </a:stretch>
              </a:blipFill>
              <a:ln>
                <a:solidFill>
                  <a:schemeClr val="accent2">
                    <a:lumMod val="50000"/>
                  </a:schemeClr>
                </a:solidFill>
              </a:ln>
            </p:spPr>
            <p:txBody>
              <a:bodyPr/>
              <a:lstStyle/>
              <a:p>
                <a:r>
                  <a:rPr lang="en-US">
                    <a:noFill/>
                  </a:rPr>
                  <a:t> </a:t>
                </a:r>
              </a:p>
            </p:txBody>
          </p:sp>
        </mc:Fallback>
      </mc:AlternateContent>
      <p:sp>
        <p:nvSpPr>
          <p:cNvPr id="10" name="وسيلة شرح بيضاوية 9"/>
          <p:cNvSpPr/>
          <p:nvPr/>
        </p:nvSpPr>
        <p:spPr>
          <a:xfrm>
            <a:off x="228592" y="4619237"/>
            <a:ext cx="1603993" cy="924647"/>
          </a:xfrm>
          <a:prstGeom prst="wedgeEllipseCallout">
            <a:avLst>
              <a:gd name="adj1" fmla="val 69148"/>
              <a:gd name="adj2" fmla="val -46266"/>
            </a:avLst>
          </a:prstGeom>
          <a:solidFill>
            <a:srgbClr val="F73BB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tx2">
                    <a:lumMod val="10000"/>
                  </a:schemeClr>
                </a:solidFill>
              </a:rPr>
              <a:t>الفئة </a:t>
            </a:r>
            <a:r>
              <a:rPr lang="ar-SA" sz="1600" b="1" dirty="0" err="1" smtClean="0">
                <a:solidFill>
                  <a:schemeClr val="tx2">
                    <a:lumMod val="10000"/>
                  </a:schemeClr>
                </a:solidFill>
              </a:rPr>
              <a:t>المنوالية</a:t>
            </a:r>
            <a:endParaRPr lang="ar-SA" sz="1600" b="1" dirty="0">
              <a:solidFill>
                <a:schemeClr val="tx2">
                  <a:lumMod val="10000"/>
                </a:schemeClr>
              </a:solidFill>
            </a:endParaRPr>
          </a:p>
        </p:txBody>
      </p:sp>
      <p:sp>
        <p:nvSpPr>
          <p:cNvPr id="14" name="وسيلة شرح بيضاوية 13"/>
          <p:cNvSpPr/>
          <p:nvPr/>
        </p:nvSpPr>
        <p:spPr>
          <a:xfrm>
            <a:off x="466847" y="2733062"/>
            <a:ext cx="1622635" cy="1364876"/>
          </a:xfrm>
          <a:prstGeom prst="wedgeEllipseCallout">
            <a:avLst>
              <a:gd name="adj1" fmla="val 48458"/>
              <a:gd name="adj2" fmla="val 65138"/>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smtClean="0">
                <a:solidFill>
                  <a:srgbClr val="002060"/>
                </a:solidFill>
              </a:rPr>
              <a:t>الحد الأدنى للفئة </a:t>
            </a:r>
            <a:r>
              <a:rPr lang="ar-SA" sz="1400" b="1" dirty="0" err="1" smtClean="0">
                <a:solidFill>
                  <a:srgbClr val="002060"/>
                </a:solidFill>
              </a:rPr>
              <a:t>المنوالية</a:t>
            </a:r>
            <a:endParaRPr lang="ar-SA" sz="1400" b="1" dirty="0">
              <a:solidFill>
                <a:srgbClr val="002060"/>
              </a:solidFill>
            </a:endParaRPr>
          </a:p>
        </p:txBody>
      </p:sp>
      <p:sp>
        <p:nvSpPr>
          <p:cNvPr id="16" name="وسيلة شرح مع سهم إلى الأسفل 15"/>
          <p:cNvSpPr/>
          <p:nvPr/>
        </p:nvSpPr>
        <p:spPr>
          <a:xfrm>
            <a:off x="1547664" y="260648"/>
            <a:ext cx="5904656" cy="864096"/>
          </a:xfrm>
          <a:prstGeom prst="downArrowCallou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2800" b="1" dirty="0" smtClean="0">
                <a:solidFill>
                  <a:schemeClr val="bg1"/>
                </a:solidFill>
                <a:effectLst>
                  <a:outerShdw blurRad="38100" dist="38100" dir="2700000" algn="tl">
                    <a:srgbClr val="000000">
                      <a:alpha val="43137"/>
                    </a:srgbClr>
                  </a:outerShdw>
                </a:effectLst>
                <a:latin typeface="Hacen Sahafa" pitchFamily="2" charset="-78"/>
                <a:cs typeface="Hacen Sahafa" pitchFamily="2" charset="-78"/>
              </a:rPr>
              <a:t>طريقة  بيرسون لحساب المنوال </a:t>
            </a:r>
            <a:endParaRPr lang="ar-SA" sz="2800" b="1" dirty="0">
              <a:solidFill>
                <a:schemeClr val="bg1"/>
              </a:solidFill>
              <a:effectLst>
                <a:outerShdw blurRad="38100" dist="38100" dir="2700000" algn="tl">
                  <a:srgbClr val="000000">
                    <a:alpha val="43137"/>
                  </a:srgbClr>
                </a:outerShdw>
              </a:effectLst>
              <a:latin typeface="Hacen Sahafa" pitchFamily="2" charset="-78"/>
              <a:cs typeface="Hacen Sahafa" pitchFamily="2" charset="-78"/>
            </a:endParaRPr>
          </a:p>
        </p:txBody>
      </p:sp>
      <p:sp>
        <p:nvSpPr>
          <p:cNvPr id="17" name="مستطيل مستدير الزوايا 16"/>
          <p:cNvSpPr/>
          <p:nvPr/>
        </p:nvSpPr>
        <p:spPr>
          <a:xfrm>
            <a:off x="5436096" y="919875"/>
            <a:ext cx="2736304" cy="1614452"/>
          </a:xfrm>
          <a:prstGeom prst="roundRect">
            <a:avLst/>
          </a:prstGeom>
          <a:solidFill>
            <a:srgbClr val="FFCCC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2">
                    <a:lumMod val="10000"/>
                  </a:schemeClr>
                </a:solidFill>
              </a:rPr>
              <a:t>نحدد الفئة </a:t>
            </a:r>
            <a:r>
              <a:rPr lang="ar-SA" b="1" dirty="0" err="1" smtClean="0">
                <a:solidFill>
                  <a:schemeClr val="tx2">
                    <a:lumMod val="10000"/>
                  </a:schemeClr>
                </a:solidFill>
              </a:rPr>
              <a:t>المنوالية</a:t>
            </a:r>
            <a:endParaRPr lang="ar-SA" b="1" dirty="0" smtClean="0">
              <a:solidFill>
                <a:schemeClr val="tx2">
                  <a:lumMod val="10000"/>
                </a:schemeClr>
              </a:solidFill>
            </a:endParaRPr>
          </a:p>
          <a:p>
            <a:pPr algn="ctr"/>
            <a:r>
              <a:rPr lang="ar-SA" b="1" dirty="0" smtClean="0">
                <a:solidFill>
                  <a:schemeClr val="tx2">
                    <a:lumMod val="10000"/>
                  </a:schemeClr>
                </a:solidFill>
              </a:rPr>
              <a:t>و هي الفئة التي لها أكبر تكرار.</a:t>
            </a:r>
            <a:endParaRPr lang="ar-SA" b="1" dirty="0">
              <a:solidFill>
                <a:schemeClr val="tx2">
                  <a:lumMod val="10000"/>
                </a:schemeClr>
              </a:solidFill>
            </a:endParaRPr>
          </a:p>
        </p:txBody>
      </p:sp>
      <p:sp>
        <p:nvSpPr>
          <p:cNvPr id="4" name="مستطيل 3"/>
          <p:cNvSpPr/>
          <p:nvPr/>
        </p:nvSpPr>
        <p:spPr>
          <a:xfrm>
            <a:off x="2082826" y="3818981"/>
            <a:ext cx="2645066" cy="6120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سهم منحني إلى اليمين 17"/>
          <p:cNvSpPr/>
          <p:nvPr/>
        </p:nvSpPr>
        <p:spPr>
          <a:xfrm flipH="1" flipV="1">
            <a:off x="4110924" y="3728937"/>
            <a:ext cx="216024"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9" name="سهم منحني إلى اليمين 18"/>
          <p:cNvSpPr/>
          <p:nvPr/>
        </p:nvSpPr>
        <p:spPr>
          <a:xfrm>
            <a:off x="3635896" y="4311065"/>
            <a:ext cx="216024" cy="770495"/>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xmlns:a14="http://schemas.microsoft.com/office/drawing/2010/main">
        <mc:Choice Requires="a14">
          <p:sp>
            <p:nvSpPr>
              <p:cNvPr id="20" name="وسيلة شرح بيضاوية 19"/>
              <p:cNvSpPr/>
              <p:nvPr/>
            </p:nvSpPr>
            <p:spPr>
              <a:xfrm>
                <a:off x="5603863" y="3728937"/>
                <a:ext cx="1980220" cy="1008113"/>
              </a:xfrm>
              <a:prstGeom prst="wedgeEllipseCallout">
                <a:avLst>
                  <a:gd name="adj1" fmla="val -105299"/>
                  <a:gd name="adj2" fmla="val 27871"/>
                </a:avLst>
              </a:prstGeom>
              <a:solidFill>
                <a:schemeClr val="accent5">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sSub>
                        <m:sSubPr>
                          <m:ctrlPr>
                            <a:rPr lang="ar-SA" sz="1600" b="1" i="1" smtClean="0">
                              <a:solidFill>
                                <a:schemeClr val="tx1"/>
                              </a:solidFill>
                              <a:latin typeface="Cambria Math" panose="02040503050406030204" pitchFamily="18" charset="0"/>
                            </a:rPr>
                          </m:ctrlPr>
                        </m:sSubPr>
                        <m:e>
                          <m:sSub>
                            <m:sSubPr>
                              <m:ctrlPr>
                                <a:rPr lang="ar-SA" sz="1600" b="1" i="1" smtClean="0">
                                  <a:solidFill>
                                    <a:schemeClr val="tx1"/>
                                  </a:solidFill>
                                  <a:latin typeface="Cambria Math" panose="02040503050406030204" pitchFamily="18" charset="0"/>
                                </a:rPr>
                              </m:ctrlPr>
                            </m:sSubPr>
                            <m:e>
                              <m:r>
                                <a:rPr lang="ar-SA" sz="1600" b="1" i="1" smtClean="0">
                                  <a:solidFill>
                                    <a:schemeClr val="tx1"/>
                                  </a:solidFill>
                                  <a:latin typeface="Cambria Math"/>
                                  <a:ea typeface="Cambria Math"/>
                                </a:rPr>
                                <m:t>∆</m:t>
                              </m:r>
                            </m:e>
                            <m:sub>
                              <m:r>
                                <a:rPr lang="en-US" sz="1600" b="1" i="1" smtClean="0">
                                  <a:solidFill>
                                    <a:schemeClr val="tx1"/>
                                  </a:solidFill>
                                  <a:latin typeface="Cambria Math"/>
                                </a:rPr>
                                <m:t>𝟐</m:t>
                              </m:r>
                            </m:sub>
                          </m:sSub>
                          <m:r>
                            <a:rPr lang="en-US" sz="1600" b="1" i="1" smtClean="0">
                              <a:solidFill>
                                <a:schemeClr val="tx1"/>
                              </a:solidFill>
                              <a:latin typeface="Cambria Math"/>
                            </a:rPr>
                            <m:t>=</m:t>
                          </m:r>
                          <m:r>
                            <a:rPr lang="en-US" sz="1600" b="1" i="1" smtClean="0">
                              <a:solidFill>
                                <a:schemeClr val="tx1"/>
                              </a:solidFill>
                              <a:latin typeface="Cambria Math"/>
                            </a:rPr>
                            <m:t>𝒇</m:t>
                          </m:r>
                        </m:e>
                        <m:sub>
                          <m:r>
                            <a:rPr lang="en-US" sz="1600" b="1" i="1" smtClean="0">
                              <a:solidFill>
                                <a:schemeClr val="tx1"/>
                              </a:solidFill>
                              <a:latin typeface="Cambria Math"/>
                            </a:rPr>
                            <m:t>𝒌</m:t>
                          </m:r>
                        </m:sub>
                      </m:sSub>
                      <m:r>
                        <a:rPr lang="ar-SA" sz="1600" b="1" i="1">
                          <a:solidFill>
                            <a:schemeClr val="tx1"/>
                          </a:solidFill>
                          <a:latin typeface="Cambria Math"/>
                        </a:rPr>
                        <m:t>−</m:t>
                      </m:r>
                      <m:sSub>
                        <m:sSubPr>
                          <m:ctrlPr>
                            <a:rPr lang="ar-SA" sz="1600" b="1" i="1">
                              <a:solidFill>
                                <a:schemeClr val="tx1"/>
                              </a:solidFill>
                              <a:latin typeface="Cambria Math" panose="02040503050406030204" pitchFamily="18" charset="0"/>
                            </a:rPr>
                          </m:ctrlPr>
                        </m:sSubPr>
                        <m:e>
                          <m:r>
                            <a:rPr lang="en-US" sz="1600" b="1" i="1" smtClean="0">
                              <a:solidFill>
                                <a:schemeClr val="tx1"/>
                              </a:solidFill>
                              <a:latin typeface="Cambria Math"/>
                            </a:rPr>
                            <m:t>𝒇</m:t>
                          </m:r>
                        </m:e>
                        <m:sub>
                          <m:r>
                            <a:rPr lang="en-US" sz="1600" b="1" i="1" smtClean="0">
                              <a:solidFill>
                                <a:schemeClr val="tx1"/>
                              </a:solidFill>
                              <a:latin typeface="Cambria Math"/>
                            </a:rPr>
                            <m:t>𝒎</m:t>
                          </m:r>
                        </m:sub>
                      </m:sSub>
                    </m:oMath>
                  </m:oMathPara>
                </a14:m>
                <a:endParaRPr lang="ar-SA" sz="1600" b="1" dirty="0">
                  <a:solidFill>
                    <a:schemeClr val="tx1"/>
                  </a:solidFill>
                </a:endParaRPr>
              </a:p>
            </p:txBody>
          </p:sp>
        </mc:Choice>
        <mc:Fallback xmlns="">
          <p:sp>
            <p:nvSpPr>
              <p:cNvPr id="20" name="وسيلة شرح بيضاوية 19"/>
              <p:cNvSpPr>
                <a:spLocks noRot="1" noChangeAspect="1" noMove="1" noResize="1" noEditPoints="1" noAdjustHandles="1" noChangeArrowheads="1" noChangeShapeType="1" noTextEdit="1"/>
              </p:cNvSpPr>
              <p:nvPr/>
            </p:nvSpPr>
            <p:spPr>
              <a:xfrm>
                <a:off x="5603863" y="3728937"/>
                <a:ext cx="1980220" cy="1008113"/>
              </a:xfrm>
              <a:prstGeom prst="wedgeEllipseCallout">
                <a:avLst>
                  <a:gd name="adj1" fmla="val -105299"/>
                  <a:gd name="adj2" fmla="val 27871"/>
                </a:avLst>
              </a:prstGeom>
              <a:blipFill rotWithShape="0">
                <a:blip r:embed="rId7"/>
                <a:stretch>
                  <a:fillRect/>
                </a:stretch>
              </a:blipFill>
              <a:ln>
                <a:solidFill>
                  <a:schemeClr val="accent4">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31858747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fltVal val="0.5"/>
                                          </p:val>
                                        </p:tav>
                                        <p:tav tm="100000">
                                          <p:val>
                                            <p:strVal val="#ppt_x"/>
                                          </p:val>
                                        </p:tav>
                                      </p:tavLst>
                                    </p:anim>
                                    <p:anim calcmode="lin" valueType="num">
                                      <p:cBhvr>
                                        <p:cTn id="32"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anim calcmode="lin" valueType="num">
                                      <p:cBhvr>
                                        <p:cTn id="75" dur="500" fill="hold"/>
                                        <p:tgtEl>
                                          <p:spTgt spid="15"/>
                                        </p:tgtEl>
                                        <p:attrNameLst>
                                          <p:attrName>ppt_x</p:attrName>
                                        </p:attrNameLst>
                                      </p:cBhvr>
                                      <p:tavLst>
                                        <p:tav tm="0">
                                          <p:val>
                                            <p:fltVal val="0.5"/>
                                          </p:val>
                                        </p:tav>
                                        <p:tav tm="100000">
                                          <p:val>
                                            <p:strVal val="#ppt_x"/>
                                          </p:val>
                                        </p:tav>
                                      </p:tavLst>
                                    </p:anim>
                                    <p:anim calcmode="lin" valueType="num">
                                      <p:cBhvr>
                                        <p:cTn id="76"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P spid="15" grpId="0" animBg="1"/>
      <p:bldP spid="10" grpId="0" animBg="1"/>
      <p:bldP spid="14" grpId="0" animBg="1"/>
      <p:bldP spid="16" grpId="0" animBg="1"/>
      <p:bldP spid="17" grpId="0" animBg="1"/>
      <p:bldP spid="4" grpId="0" animBg="1"/>
      <p:bldP spid="18" grpId="0" animBg="1"/>
      <p:bldP spid="19" grpId="0" animBg="1"/>
      <p:bldP spid="2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شرح على شكل سحابة 2"/>
          <p:cNvSpPr/>
          <p:nvPr/>
        </p:nvSpPr>
        <p:spPr>
          <a:xfrm>
            <a:off x="7236296" y="88573"/>
            <a:ext cx="1513328" cy="11801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effectLst>
                  <a:outerShdw blurRad="38100" dist="38100" dir="2700000" algn="tl">
                    <a:srgbClr val="000000">
                      <a:alpha val="43137"/>
                    </a:srgbClr>
                  </a:outerShdw>
                </a:effectLst>
                <a:latin typeface="Hacen Samra" pitchFamily="2" charset="-78"/>
                <a:cs typeface="Hacen Samra" pitchFamily="2" charset="-78"/>
              </a:rPr>
              <a:t>مثال</a:t>
            </a:r>
            <a:endParaRPr lang="ar-SA" sz="1400"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4" name="مربع نص 3"/>
          <p:cNvSpPr txBox="1"/>
          <p:nvPr/>
        </p:nvSpPr>
        <p:spPr>
          <a:xfrm>
            <a:off x="473043" y="412618"/>
            <a:ext cx="6552728" cy="830997"/>
          </a:xfrm>
          <a:prstGeom prst="rect">
            <a:avLst/>
          </a:prstGeom>
          <a:noFill/>
        </p:spPr>
        <p:txBody>
          <a:bodyPr wrap="square" rtlCol="1">
            <a:spAutoFit/>
          </a:bodyPr>
          <a:lstStyle/>
          <a:p>
            <a:r>
              <a:rPr lang="ar-SA" sz="2400" b="1" dirty="0" smtClean="0">
                <a:solidFill>
                  <a:schemeClr val="tx2">
                    <a:lumMod val="75000"/>
                  </a:schemeClr>
                </a:solidFill>
                <a:latin typeface="Hacen Lebanon" pitchFamily="2" charset="-78"/>
                <a:cs typeface="Hacen Lebanon" pitchFamily="2" charset="-78"/>
              </a:rPr>
              <a:t>أوجدي المنوال لعدد الساعات التي قضاها </a:t>
            </a:r>
            <a:r>
              <a:rPr lang="en-US" sz="2400" b="1" dirty="0" smtClean="0">
                <a:solidFill>
                  <a:schemeClr val="tx2">
                    <a:lumMod val="75000"/>
                  </a:schemeClr>
                </a:solidFill>
                <a:latin typeface="Hacen Lebanon" pitchFamily="2" charset="-78"/>
                <a:cs typeface="Hacen Lebanon" pitchFamily="2" charset="-78"/>
              </a:rPr>
              <a:t>33</a:t>
            </a:r>
            <a:r>
              <a:rPr lang="ar-SA" sz="2400" b="1" dirty="0" smtClean="0">
                <a:solidFill>
                  <a:schemeClr val="tx2">
                    <a:lumMod val="75000"/>
                  </a:schemeClr>
                </a:solidFill>
                <a:latin typeface="Hacen Lebanon" pitchFamily="2" charset="-78"/>
                <a:cs typeface="Hacen Lebanon" pitchFamily="2" charset="-78"/>
              </a:rPr>
              <a:t>. متطوعاً في العمل التطوعي كما هو موضح بالجدول:</a:t>
            </a:r>
            <a:endParaRPr lang="ar-SA" sz="2400" b="1" dirty="0">
              <a:solidFill>
                <a:schemeClr val="tx2">
                  <a:lumMod val="75000"/>
                </a:schemeClr>
              </a:solidFill>
              <a:latin typeface="Hacen Lebanon" pitchFamily="2" charset="-78"/>
              <a:cs typeface="Hacen Lebanon" pitchFamily="2" charset="-78"/>
            </a:endParaRPr>
          </a:p>
        </p:txBody>
      </p:sp>
      <p:graphicFrame>
        <p:nvGraphicFramePr>
          <p:cNvPr id="5" name="جدول 4"/>
          <p:cNvGraphicFramePr>
            <a:graphicFrameLocks noGrp="1"/>
          </p:cNvGraphicFramePr>
          <p:nvPr>
            <p:extLst/>
          </p:nvPr>
        </p:nvGraphicFramePr>
        <p:xfrm>
          <a:off x="473043" y="1700808"/>
          <a:ext cx="8136905" cy="802888"/>
        </p:xfrm>
        <a:graphic>
          <a:graphicData uri="http://schemas.openxmlformats.org/drawingml/2006/table">
            <a:tbl>
              <a:tblPr rtl="1" firstRow="1" bandRow="1">
                <a:tableStyleId>{21E4AEA4-8DFA-4A89-87EB-49C32662AFE0}</a:tableStyleId>
              </a:tblPr>
              <a:tblGrid>
                <a:gridCol w="1162415"/>
                <a:gridCol w="1162415"/>
                <a:gridCol w="1162415"/>
                <a:gridCol w="1162415"/>
                <a:gridCol w="1162415"/>
                <a:gridCol w="982685"/>
                <a:gridCol w="1342145"/>
              </a:tblGrid>
              <a:tr h="432048">
                <a:tc>
                  <a:txBody>
                    <a:bodyPr/>
                    <a:lstStyle/>
                    <a:p>
                      <a:pPr algn="ctr" rtl="1"/>
                      <a:r>
                        <a:rPr lang="en-US" sz="1800" b="1" dirty="0" smtClean="0"/>
                        <a:t>11 -13</a:t>
                      </a:r>
                      <a:endParaRPr lang="ar-SA" sz="1800" b="1" dirty="0"/>
                    </a:p>
                  </a:txBody>
                  <a:tcPr anchor="ctr"/>
                </a:tc>
                <a:tc>
                  <a:txBody>
                    <a:bodyPr/>
                    <a:lstStyle/>
                    <a:p>
                      <a:pPr algn="ctr" rtl="1"/>
                      <a:r>
                        <a:rPr lang="en-US" sz="1800" b="1" dirty="0" smtClean="0"/>
                        <a:t>9 -</a:t>
                      </a:r>
                      <a:endParaRPr lang="ar-SA" sz="1800" b="1" dirty="0"/>
                    </a:p>
                  </a:txBody>
                  <a:tcPr anchor="ctr"/>
                </a:tc>
                <a:tc>
                  <a:txBody>
                    <a:bodyPr/>
                    <a:lstStyle/>
                    <a:p>
                      <a:pPr algn="ctr" rtl="1"/>
                      <a:r>
                        <a:rPr lang="en-US" sz="1800" b="1" dirty="0" smtClean="0"/>
                        <a:t>7 -</a:t>
                      </a:r>
                      <a:endParaRPr lang="ar-SA" sz="1800" b="1" dirty="0"/>
                    </a:p>
                  </a:txBody>
                  <a:tcPr anchor="ctr"/>
                </a:tc>
                <a:tc>
                  <a:txBody>
                    <a:bodyPr/>
                    <a:lstStyle/>
                    <a:p>
                      <a:pPr algn="ctr" rtl="1"/>
                      <a:r>
                        <a:rPr lang="en-US" sz="1800" b="1" dirty="0" smtClean="0"/>
                        <a:t> 5 -</a:t>
                      </a:r>
                      <a:endParaRPr lang="ar-SA" sz="1800" b="1" dirty="0"/>
                    </a:p>
                  </a:txBody>
                  <a:tcPr anchor="ctr"/>
                </a:tc>
                <a:tc>
                  <a:txBody>
                    <a:bodyPr/>
                    <a:lstStyle/>
                    <a:p>
                      <a:pPr algn="ctr" rtl="1"/>
                      <a:r>
                        <a:rPr lang="en-US" sz="1800" b="1" dirty="0" smtClean="0"/>
                        <a:t>3 -</a:t>
                      </a:r>
                      <a:endParaRPr lang="ar-SA" sz="1800" b="1" dirty="0"/>
                    </a:p>
                  </a:txBody>
                  <a:tcPr anchor="ctr"/>
                </a:tc>
                <a:tc>
                  <a:txBody>
                    <a:bodyPr/>
                    <a:lstStyle/>
                    <a:p>
                      <a:pPr algn="ctr" rtl="1"/>
                      <a:r>
                        <a:rPr lang="en-US" sz="1800" b="1" dirty="0" smtClean="0"/>
                        <a:t>1 -</a:t>
                      </a:r>
                      <a:endParaRPr lang="ar-SA" sz="1800" b="1" dirty="0"/>
                    </a:p>
                  </a:txBody>
                  <a:tcPr anchor="ctr"/>
                </a:tc>
                <a:tc>
                  <a:txBody>
                    <a:bodyPr/>
                    <a:lstStyle/>
                    <a:p>
                      <a:pPr algn="ctr" rtl="1"/>
                      <a:r>
                        <a:rPr lang="ar-SA" sz="1800" b="1" smtClean="0"/>
                        <a:t>عدد الساعات</a:t>
                      </a:r>
                      <a:endParaRPr lang="ar-SA" sz="1800" b="1" dirty="0"/>
                    </a:p>
                  </a:txBody>
                  <a:tcPr anchor="ctr"/>
                </a:tc>
              </a:tr>
              <a:tr h="370840">
                <a:tc>
                  <a:txBody>
                    <a:bodyPr/>
                    <a:lstStyle/>
                    <a:p>
                      <a:pPr algn="ctr" rtl="1"/>
                      <a:r>
                        <a:rPr lang="en-US" sz="1800" b="1" dirty="0" smtClean="0"/>
                        <a:t>3</a:t>
                      </a:r>
                      <a:endParaRPr lang="ar-SA" sz="1800" b="1" dirty="0"/>
                    </a:p>
                  </a:txBody>
                  <a:tcPr anchor="ctr"/>
                </a:tc>
                <a:tc>
                  <a:txBody>
                    <a:bodyPr/>
                    <a:lstStyle/>
                    <a:p>
                      <a:pPr algn="ctr" rtl="1"/>
                      <a:r>
                        <a:rPr lang="en-US" sz="1800" b="1" dirty="0" smtClean="0"/>
                        <a:t>1</a:t>
                      </a:r>
                      <a:endParaRPr lang="ar-SA" sz="1800" b="1" dirty="0"/>
                    </a:p>
                  </a:txBody>
                  <a:tcPr anchor="ctr"/>
                </a:tc>
                <a:tc>
                  <a:txBody>
                    <a:bodyPr/>
                    <a:lstStyle/>
                    <a:p>
                      <a:pPr algn="ctr" rtl="1"/>
                      <a:r>
                        <a:rPr lang="en-US" sz="1800" b="1" dirty="0" smtClean="0"/>
                        <a:t>10</a:t>
                      </a:r>
                      <a:endParaRPr lang="ar-SA" sz="1800" b="1" dirty="0"/>
                    </a:p>
                  </a:txBody>
                  <a:tcPr anchor="ctr"/>
                </a:tc>
                <a:tc>
                  <a:txBody>
                    <a:bodyPr/>
                    <a:lstStyle/>
                    <a:p>
                      <a:pPr algn="ctr" rtl="1"/>
                      <a:r>
                        <a:rPr lang="en-US" sz="1800" b="1" dirty="0" smtClean="0"/>
                        <a:t>7</a:t>
                      </a:r>
                      <a:endParaRPr lang="ar-SA" sz="1800" b="1" dirty="0"/>
                    </a:p>
                  </a:txBody>
                  <a:tcPr anchor="ctr"/>
                </a:tc>
                <a:tc>
                  <a:txBody>
                    <a:bodyPr/>
                    <a:lstStyle/>
                    <a:p>
                      <a:pPr algn="ctr" rtl="1"/>
                      <a:r>
                        <a:rPr lang="en-US" sz="1800" b="1" dirty="0" smtClean="0"/>
                        <a:t>9</a:t>
                      </a:r>
                      <a:endParaRPr lang="ar-SA" sz="1800" b="1" dirty="0"/>
                    </a:p>
                  </a:txBody>
                  <a:tcPr anchor="ctr"/>
                </a:tc>
                <a:tc>
                  <a:txBody>
                    <a:bodyPr/>
                    <a:lstStyle/>
                    <a:p>
                      <a:pPr algn="ctr" rtl="1"/>
                      <a:r>
                        <a:rPr lang="en-US" sz="1800" b="1" dirty="0" smtClean="0"/>
                        <a:t>3</a:t>
                      </a:r>
                      <a:endParaRPr lang="ar-SA" sz="1800" b="1" dirty="0"/>
                    </a:p>
                  </a:txBody>
                  <a:tcPr anchor="ctr"/>
                </a:tc>
                <a:tc>
                  <a:txBody>
                    <a:bodyPr/>
                    <a:lstStyle/>
                    <a:p>
                      <a:pPr algn="ctr" rtl="1"/>
                      <a:r>
                        <a:rPr lang="ar-SA" sz="1800" b="1" dirty="0" smtClean="0"/>
                        <a:t>عدد المتطوعين</a:t>
                      </a:r>
                      <a:endParaRPr lang="ar-SA" sz="1800" b="1" dirty="0"/>
                    </a:p>
                  </a:txBody>
                  <a:tcPr anchor="ctr"/>
                </a:tc>
              </a:tr>
            </a:tbl>
          </a:graphicData>
        </a:graphic>
      </p:graphicFrame>
      <p:sp>
        <p:nvSpPr>
          <p:cNvPr id="2" name="مستطيل 1"/>
          <p:cNvSpPr/>
          <p:nvPr/>
        </p:nvSpPr>
        <p:spPr>
          <a:xfrm>
            <a:off x="5076056" y="1700808"/>
            <a:ext cx="1224136" cy="1296144"/>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وسيلة شرح بيضاوية 7"/>
          <p:cNvSpPr/>
          <p:nvPr/>
        </p:nvSpPr>
        <p:spPr>
          <a:xfrm>
            <a:off x="4611194" y="3356992"/>
            <a:ext cx="1688998" cy="924647"/>
          </a:xfrm>
          <a:prstGeom prst="wedgeEllipseCallout">
            <a:avLst>
              <a:gd name="adj1" fmla="val 32196"/>
              <a:gd name="adj2" fmla="val -91787"/>
            </a:avLst>
          </a:prstGeom>
          <a:solidFill>
            <a:srgbClr val="F73BB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chemeClr val="tx2">
                    <a:lumMod val="10000"/>
                  </a:schemeClr>
                </a:solidFill>
              </a:rPr>
              <a:t>الفئة </a:t>
            </a:r>
            <a:r>
              <a:rPr lang="ar-SA" sz="1600" b="1" dirty="0" err="1" smtClean="0">
                <a:solidFill>
                  <a:schemeClr val="tx2">
                    <a:lumMod val="10000"/>
                  </a:schemeClr>
                </a:solidFill>
              </a:rPr>
              <a:t>المنوالية</a:t>
            </a:r>
            <a:endParaRPr lang="ar-SA" sz="1600" b="1" dirty="0">
              <a:solidFill>
                <a:schemeClr val="tx2">
                  <a:lumMod val="10000"/>
                </a:schemeClr>
              </a:solidFill>
            </a:endParaRPr>
          </a:p>
        </p:txBody>
      </p:sp>
      <mc:AlternateContent xmlns:mc="http://schemas.openxmlformats.org/markup-compatibility/2006" xmlns:a14="http://schemas.microsoft.com/office/drawing/2010/main">
        <mc:Choice Requires="a14">
          <p:sp>
            <p:nvSpPr>
              <p:cNvPr id="9" name="وسيلة شرح بيضاوية 8"/>
              <p:cNvSpPr/>
              <p:nvPr/>
            </p:nvSpPr>
            <p:spPr>
              <a:xfrm>
                <a:off x="3747152" y="1243615"/>
                <a:ext cx="1423797" cy="805776"/>
              </a:xfrm>
              <a:prstGeom prst="wedgeEllipseCallout">
                <a:avLst>
                  <a:gd name="adj1" fmla="val 70867"/>
                  <a:gd name="adj2" fmla="val 32220"/>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ar-SA" sz="1600" b="1" i="1" smtClean="0">
                              <a:solidFill>
                                <a:schemeClr val="tx2">
                                  <a:lumMod val="10000"/>
                                </a:schemeClr>
                              </a:solidFill>
                              <a:latin typeface="Cambria Math" panose="02040503050406030204" pitchFamily="18" charset="0"/>
                            </a:rPr>
                          </m:ctrlPr>
                        </m:sSubPr>
                        <m:e>
                          <m:r>
                            <a:rPr lang="en-US" sz="1600" b="1" i="1" smtClean="0">
                              <a:solidFill>
                                <a:schemeClr val="tx2">
                                  <a:lumMod val="10000"/>
                                </a:schemeClr>
                              </a:solidFill>
                              <a:latin typeface="Cambria Math"/>
                            </a:rPr>
                            <m:t>𝒂</m:t>
                          </m:r>
                        </m:e>
                        <m:sub>
                          <m:r>
                            <a:rPr lang="en-US" sz="1600" b="1" i="1" smtClean="0">
                              <a:solidFill>
                                <a:schemeClr val="tx2">
                                  <a:lumMod val="10000"/>
                                </a:schemeClr>
                              </a:solidFill>
                              <a:latin typeface="Cambria Math"/>
                            </a:rPr>
                            <m:t>𝒌</m:t>
                          </m:r>
                        </m:sub>
                      </m:sSub>
                      <m:r>
                        <a:rPr lang="en-US" sz="1600" b="1" i="1" smtClean="0">
                          <a:solidFill>
                            <a:schemeClr val="tx2">
                              <a:lumMod val="10000"/>
                            </a:schemeClr>
                          </a:solidFill>
                          <a:latin typeface="Cambria Math"/>
                        </a:rPr>
                        <m:t>=</m:t>
                      </m:r>
                      <m:r>
                        <a:rPr lang="en-US" sz="1600" b="1" i="1" smtClean="0">
                          <a:solidFill>
                            <a:schemeClr val="tx2">
                              <a:lumMod val="10000"/>
                            </a:schemeClr>
                          </a:solidFill>
                          <a:latin typeface="Cambria Math"/>
                        </a:rPr>
                        <m:t>𝟕</m:t>
                      </m:r>
                    </m:oMath>
                  </m:oMathPara>
                </a14:m>
                <a:endParaRPr lang="ar-SA" sz="1600" b="1" dirty="0">
                  <a:solidFill>
                    <a:schemeClr val="tx2">
                      <a:lumMod val="10000"/>
                    </a:schemeClr>
                  </a:solidFill>
                </a:endParaRPr>
              </a:p>
            </p:txBody>
          </p:sp>
        </mc:Choice>
        <mc:Fallback xmlns="">
          <p:sp>
            <p:nvSpPr>
              <p:cNvPr id="9" name="وسيلة شرح بيضاوية 8"/>
              <p:cNvSpPr>
                <a:spLocks noRot="1" noChangeAspect="1" noMove="1" noResize="1" noEditPoints="1" noAdjustHandles="1" noChangeArrowheads="1" noChangeShapeType="1" noTextEdit="1"/>
              </p:cNvSpPr>
              <p:nvPr/>
            </p:nvSpPr>
            <p:spPr>
              <a:xfrm>
                <a:off x="3747152" y="1243615"/>
                <a:ext cx="1423797" cy="805776"/>
              </a:xfrm>
              <a:prstGeom prst="wedgeEllipseCallout">
                <a:avLst>
                  <a:gd name="adj1" fmla="val 70867"/>
                  <a:gd name="adj2" fmla="val 32220"/>
                </a:avLst>
              </a:prstGeom>
              <a:blipFill rotWithShape="0">
                <a:blip r:embed="rId2"/>
                <a:stretch>
                  <a:fillRect/>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وسيلة شرح بيضاوية 9"/>
              <p:cNvSpPr/>
              <p:nvPr/>
            </p:nvSpPr>
            <p:spPr>
              <a:xfrm>
                <a:off x="1331640" y="3142529"/>
                <a:ext cx="2521137" cy="790528"/>
              </a:xfrm>
              <a:prstGeom prst="wedgeEllipseCallout">
                <a:avLst>
                  <a:gd name="adj1" fmla="val 89668"/>
                  <a:gd name="adj2" fmla="val -61394"/>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sSub>
                        <m:sSubPr>
                          <m:ctrlPr>
                            <a:rPr lang="ar-SA" sz="1600" b="1" i="1" smtClean="0">
                              <a:solidFill>
                                <a:schemeClr val="tx1"/>
                              </a:solidFill>
                              <a:latin typeface="Cambria Math" panose="02040503050406030204" pitchFamily="18" charset="0"/>
                            </a:rPr>
                          </m:ctrlPr>
                        </m:sSubPr>
                        <m:e>
                          <m:r>
                            <a:rPr lang="ar-SA" sz="1600" b="1" i="1" smtClean="0">
                              <a:solidFill>
                                <a:schemeClr val="tx1"/>
                              </a:solidFill>
                              <a:latin typeface="Cambria Math"/>
                              <a:ea typeface="Cambria Math"/>
                            </a:rPr>
                            <m:t>∆</m:t>
                          </m:r>
                        </m:e>
                        <m:sub>
                          <m:r>
                            <a:rPr lang="ar-SA" sz="1600" b="1" i="1" smtClean="0">
                              <a:solidFill>
                                <a:schemeClr val="tx1"/>
                              </a:solidFill>
                              <a:latin typeface="Cambria Math"/>
                            </a:rPr>
                            <m:t>𝟏</m:t>
                          </m:r>
                        </m:sub>
                      </m:sSub>
                      <m:r>
                        <a:rPr lang="ar-SA" sz="1600" b="1" i="1" smtClean="0">
                          <a:solidFill>
                            <a:schemeClr val="tx1"/>
                          </a:solidFill>
                          <a:latin typeface="Cambria Math"/>
                        </a:rPr>
                        <m:t>=</m:t>
                      </m:r>
                      <m:r>
                        <a:rPr lang="ar-SA" sz="1600" b="1" i="1" smtClean="0">
                          <a:solidFill>
                            <a:schemeClr val="tx1"/>
                          </a:solidFill>
                          <a:latin typeface="Cambria Math"/>
                        </a:rPr>
                        <m:t>𝟏𝟎</m:t>
                      </m:r>
                      <m:r>
                        <a:rPr lang="ar-SA" sz="1600" b="1" i="1" smtClean="0">
                          <a:solidFill>
                            <a:schemeClr val="tx1"/>
                          </a:solidFill>
                          <a:latin typeface="Cambria Math"/>
                        </a:rPr>
                        <m:t>−</m:t>
                      </m:r>
                      <m:r>
                        <a:rPr lang="en-US" sz="1600" b="1" i="1" smtClean="0">
                          <a:solidFill>
                            <a:schemeClr val="tx1"/>
                          </a:solidFill>
                          <a:latin typeface="Cambria Math"/>
                        </a:rPr>
                        <m:t>𝟕</m:t>
                      </m:r>
                      <m:r>
                        <a:rPr lang="en-US" sz="1600" b="1" i="1" smtClean="0">
                          <a:solidFill>
                            <a:schemeClr val="tx1"/>
                          </a:solidFill>
                          <a:latin typeface="Cambria Math"/>
                        </a:rPr>
                        <m:t>=</m:t>
                      </m:r>
                      <m:r>
                        <a:rPr lang="en-US" sz="1600" b="1" i="1" smtClean="0">
                          <a:solidFill>
                            <a:schemeClr val="tx1"/>
                          </a:solidFill>
                          <a:latin typeface="Cambria Math"/>
                        </a:rPr>
                        <m:t>𝟑</m:t>
                      </m:r>
                    </m:oMath>
                  </m:oMathPara>
                </a14:m>
                <a:endParaRPr lang="ar-SA" sz="1600" b="1" dirty="0">
                  <a:solidFill>
                    <a:schemeClr val="tx1"/>
                  </a:solidFill>
                </a:endParaRPr>
              </a:p>
            </p:txBody>
          </p:sp>
        </mc:Choice>
        <mc:Fallback xmlns="">
          <p:sp>
            <p:nvSpPr>
              <p:cNvPr id="10" name="وسيلة شرح بيضاوية 9"/>
              <p:cNvSpPr>
                <a:spLocks noRot="1" noChangeAspect="1" noMove="1" noResize="1" noEditPoints="1" noAdjustHandles="1" noChangeArrowheads="1" noChangeShapeType="1" noTextEdit="1"/>
              </p:cNvSpPr>
              <p:nvPr/>
            </p:nvSpPr>
            <p:spPr>
              <a:xfrm>
                <a:off x="1331640" y="3142529"/>
                <a:ext cx="2521137" cy="790528"/>
              </a:xfrm>
              <a:prstGeom prst="wedgeEllipseCallout">
                <a:avLst>
                  <a:gd name="adj1" fmla="val 89668"/>
                  <a:gd name="adj2" fmla="val -61394"/>
                </a:avLst>
              </a:prstGeom>
              <a:blipFill rotWithShape="0">
                <a:blip r:embed="rId3"/>
                <a:stretch>
                  <a:fillRect/>
                </a:stretch>
              </a:blipFill>
              <a:ln>
                <a:solidFill>
                  <a:schemeClr val="accent1">
                    <a:lumMod val="75000"/>
                  </a:schemeClr>
                </a:solidFill>
              </a:ln>
            </p:spPr>
            <p:txBody>
              <a:bodyPr/>
              <a:lstStyle/>
              <a:p>
                <a:r>
                  <a:rPr lang="en-US">
                    <a:noFill/>
                  </a:rPr>
                  <a:t> </a:t>
                </a:r>
              </a:p>
            </p:txBody>
          </p:sp>
        </mc:Fallback>
      </mc:AlternateContent>
      <p:sp>
        <p:nvSpPr>
          <p:cNvPr id="11" name="سهم منحني إلى اليمين 10"/>
          <p:cNvSpPr/>
          <p:nvPr/>
        </p:nvSpPr>
        <p:spPr>
          <a:xfrm rot="16200000" flipV="1">
            <a:off x="4893566" y="2346410"/>
            <a:ext cx="360041" cy="12290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2" name="سهم منحني إلى اليمين 11"/>
          <p:cNvSpPr/>
          <p:nvPr/>
        </p:nvSpPr>
        <p:spPr>
          <a:xfrm rot="16200000">
            <a:off x="6206563" y="2357761"/>
            <a:ext cx="360039" cy="1278382"/>
          </a:xfrm>
          <a:prstGeom prst="curv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xmlns:a14="http://schemas.microsoft.com/office/drawing/2010/main">
        <mc:Choice Requires="a14">
          <p:sp>
            <p:nvSpPr>
              <p:cNvPr id="13" name="وسيلة شرح بيضاوية 12"/>
              <p:cNvSpPr/>
              <p:nvPr/>
            </p:nvSpPr>
            <p:spPr>
              <a:xfrm>
                <a:off x="6516216" y="3176972"/>
                <a:ext cx="2520280" cy="756085"/>
              </a:xfrm>
              <a:prstGeom prst="wedgeEllipseCallout">
                <a:avLst>
                  <a:gd name="adj1" fmla="val -56242"/>
                  <a:gd name="adj2" fmla="val -52755"/>
                </a:avLst>
              </a:prstGeom>
              <a:solidFill>
                <a:schemeClr val="accent5">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sSub>
                        <m:sSubPr>
                          <m:ctrlPr>
                            <a:rPr lang="ar-SA" sz="1600" b="1" i="1" smtClean="0">
                              <a:solidFill>
                                <a:schemeClr val="tx1"/>
                              </a:solidFill>
                              <a:latin typeface="Cambria Math" panose="02040503050406030204" pitchFamily="18" charset="0"/>
                            </a:rPr>
                          </m:ctrlPr>
                        </m:sSubPr>
                        <m:e>
                          <m:r>
                            <a:rPr lang="ar-SA" sz="1600" b="1" i="1">
                              <a:solidFill>
                                <a:schemeClr val="tx1"/>
                              </a:solidFill>
                              <a:latin typeface="Cambria Math"/>
                              <a:ea typeface="Cambria Math"/>
                            </a:rPr>
                            <m:t>∆</m:t>
                          </m:r>
                        </m:e>
                        <m:sub>
                          <m:r>
                            <a:rPr lang="en-US" sz="1600" b="1" i="1">
                              <a:solidFill>
                                <a:schemeClr val="tx1"/>
                              </a:solidFill>
                              <a:latin typeface="Cambria Math"/>
                            </a:rPr>
                            <m:t>𝟐</m:t>
                          </m:r>
                        </m:sub>
                      </m:sSub>
                      <m:r>
                        <a:rPr lang="ar-SA" sz="1600" b="1" i="1" smtClean="0">
                          <a:solidFill>
                            <a:schemeClr val="tx1"/>
                          </a:solidFill>
                          <a:latin typeface="Cambria Math"/>
                        </a:rPr>
                        <m:t>=</m:t>
                      </m:r>
                      <m:r>
                        <a:rPr lang="ar-SA" sz="1600" b="1" i="1" smtClean="0">
                          <a:solidFill>
                            <a:schemeClr val="tx1"/>
                          </a:solidFill>
                          <a:latin typeface="Cambria Math"/>
                        </a:rPr>
                        <m:t>𝟏𝟎</m:t>
                      </m:r>
                      <m:r>
                        <a:rPr lang="ar-SA" sz="1600" b="1" i="1">
                          <a:solidFill>
                            <a:schemeClr val="tx1"/>
                          </a:solidFill>
                          <a:latin typeface="Cambria Math"/>
                        </a:rPr>
                        <m:t>−</m:t>
                      </m:r>
                      <m:r>
                        <a:rPr lang="en-US" sz="1600" b="1" i="1" smtClean="0">
                          <a:solidFill>
                            <a:schemeClr val="tx1"/>
                          </a:solidFill>
                          <a:latin typeface="Cambria Math"/>
                        </a:rPr>
                        <m:t>𝟏</m:t>
                      </m:r>
                      <m:r>
                        <a:rPr lang="en-US" sz="1600" b="1" i="1" smtClean="0">
                          <a:solidFill>
                            <a:schemeClr val="tx1"/>
                          </a:solidFill>
                          <a:latin typeface="Cambria Math"/>
                        </a:rPr>
                        <m:t>=</m:t>
                      </m:r>
                      <m:r>
                        <a:rPr lang="en-US" sz="1600" b="1" i="1" smtClean="0">
                          <a:solidFill>
                            <a:schemeClr val="tx1"/>
                          </a:solidFill>
                          <a:latin typeface="Cambria Math"/>
                        </a:rPr>
                        <m:t>𝟗</m:t>
                      </m:r>
                    </m:oMath>
                  </m:oMathPara>
                </a14:m>
                <a:endParaRPr lang="ar-SA" sz="1600" b="1" dirty="0">
                  <a:solidFill>
                    <a:schemeClr val="tx1"/>
                  </a:solidFill>
                </a:endParaRPr>
              </a:p>
            </p:txBody>
          </p:sp>
        </mc:Choice>
        <mc:Fallback xmlns="">
          <p:sp>
            <p:nvSpPr>
              <p:cNvPr id="13" name="وسيلة شرح بيضاوية 12"/>
              <p:cNvSpPr>
                <a:spLocks noRot="1" noChangeAspect="1" noMove="1" noResize="1" noEditPoints="1" noAdjustHandles="1" noChangeArrowheads="1" noChangeShapeType="1" noTextEdit="1"/>
              </p:cNvSpPr>
              <p:nvPr/>
            </p:nvSpPr>
            <p:spPr>
              <a:xfrm>
                <a:off x="6516216" y="3176972"/>
                <a:ext cx="2520280" cy="756085"/>
              </a:xfrm>
              <a:prstGeom prst="wedgeEllipseCallout">
                <a:avLst>
                  <a:gd name="adj1" fmla="val -56242"/>
                  <a:gd name="adj2" fmla="val -52755"/>
                </a:avLst>
              </a:prstGeom>
              <a:blipFill rotWithShape="0">
                <a:blip r:embed="rId4"/>
                <a:stretch>
                  <a:fillRect/>
                </a:stretch>
              </a:blipFill>
              <a:ln>
                <a:solidFill>
                  <a:schemeClr val="accent4">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وسيلة شرح بيضاوية 13"/>
              <p:cNvSpPr/>
              <p:nvPr/>
            </p:nvSpPr>
            <p:spPr>
              <a:xfrm>
                <a:off x="246899" y="980728"/>
                <a:ext cx="2169481" cy="707965"/>
              </a:xfrm>
              <a:prstGeom prst="wedgeEllipseCallout">
                <a:avLst>
                  <a:gd name="adj1" fmla="val 58893"/>
                  <a:gd name="adj2" fmla="val 29629"/>
                </a:avLst>
              </a:prstGeom>
              <a:solidFill>
                <a:srgbClr val="FFCC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left"/>
                    </m:oMathParaPr>
                    <m:oMath xmlns:m="http://schemas.openxmlformats.org/officeDocument/2006/math">
                      <m:r>
                        <a:rPr lang="en-US" sz="1600" b="1" i="1" smtClean="0">
                          <a:solidFill>
                            <a:schemeClr val="tx1"/>
                          </a:solidFill>
                          <a:latin typeface="Cambria Math"/>
                        </a:rPr>
                        <m:t>𝒉</m:t>
                      </m:r>
                      <m:r>
                        <a:rPr lang="ar-SA" sz="1600" b="1" i="1" smtClean="0">
                          <a:solidFill>
                            <a:schemeClr val="tx1"/>
                          </a:solidFill>
                          <a:latin typeface="Cambria Math"/>
                        </a:rPr>
                        <m:t>=</m:t>
                      </m:r>
                      <m:r>
                        <a:rPr lang="ar-SA" sz="1600" b="1" i="1" smtClean="0">
                          <a:solidFill>
                            <a:schemeClr val="tx1"/>
                          </a:solidFill>
                          <a:latin typeface="Cambria Math"/>
                        </a:rPr>
                        <m:t>𝟑</m:t>
                      </m:r>
                      <m:r>
                        <a:rPr lang="ar-SA" sz="1600" b="1" i="1" smtClean="0">
                          <a:solidFill>
                            <a:schemeClr val="tx1"/>
                          </a:solidFill>
                          <a:latin typeface="Cambria Math"/>
                        </a:rPr>
                        <m:t>−</m:t>
                      </m:r>
                      <m:r>
                        <a:rPr lang="en-US" sz="1600" b="1" i="1" smtClean="0">
                          <a:solidFill>
                            <a:schemeClr val="tx1"/>
                          </a:solidFill>
                          <a:latin typeface="Cambria Math"/>
                        </a:rPr>
                        <m:t>𝟏</m:t>
                      </m:r>
                      <m:r>
                        <a:rPr lang="en-US" sz="1600" b="1" i="1" smtClean="0">
                          <a:solidFill>
                            <a:schemeClr val="tx1"/>
                          </a:solidFill>
                          <a:latin typeface="Cambria Math"/>
                        </a:rPr>
                        <m:t>=</m:t>
                      </m:r>
                      <m:r>
                        <a:rPr lang="en-US" sz="1600" b="1" i="1" smtClean="0">
                          <a:solidFill>
                            <a:schemeClr val="tx1"/>
                          </a:solidFill>
                          <a:latin typeface="Cambria Math"/>
                        </a:rPr>
                        <m:t>𝟐</m:t>
                      </m:r>
                    </m:oMath>
                  </m:oMathPara>
                </a14:m>
                <a:endParaRPr lang="ar-SA" sz="1600" b="1" dirty="0">
                  <a:solidFill>
                    <a:schemeClr val="tx1"/>
                  </a:solidFill>
                </a:endParaRPr>
              </a:p>
            </p:txBody>
          </p:sp>
        </mc:Choice>
        <mc:Fallback xmlns="">
          <p:sp>
            <p:nvSpPr>
              <p:cNvPr id="14" name="وسيلة شرح بيضاوية 13"/>
              <p:cNvSpPr>
                <a:spLocks noRot="1" noChangeAspect="1" noMove="1" noResize="1" noEditPoints="1" noAdjustHandles="1" noChangeArrowheads="1" noChangeShapeType="1" noTextEdit="1"/>
              </p:cNvSpPr>
              <p:nvPr/>
            </p:nvSpPr>
            <p:spPr>
              <a:xfrm>
                <a:off x="246899" y="980728"/>
                <a:ext cx="2169481" cy="707965"/>
              </a:xfrm>
              <a:prstGeom prst="wedgeEllipseCallout">
                <a:avLst>
                  <a:gd name="adj1" fmla="val 58893"/>
                  <a:gd name="adj2" fmla="val 29629"/>
                </a:avLst>
              </a:prstGeom>
              <a:blipFill rotWithShape="0">
                <a:blip r:embed="rId5"/>
                <a:stretch>
                  <a:fillRect/>
                </a:stretch>
              </a:blipFill>
              <a:ln>
                <a:solidFill>
                  <a:schemeClr val="accent1">
                    <a:lumMod val="75000"/>
                  </a:schemeClr>
                </a:solidFill>
              </a:ln>
            </p:spPr>
            <p:txBody>
              <a:bodyPr/>
              <a:lstStyle/>
              <a:p>
                <a:r>
                  <a:rPr lang="en-US">
                    <a:noFill/>
                  </a:rPr>
                  <a:t> </a:t>
                </a:r>
              </a:p>
            </p:txBody>
          </p:sp>
        </mc:Fallback>
      </mc:AlternateContent>
      <p:sp>
        <p:nvSpPr>
          <p:cNvPr id="15" name="سهم منحني إلى اليمين 14"/>
          <p:cNvSpPr/>
          <p:nvPr/>
        </p:nvSpPr>
        <p:spPr>
          <a:xfrm rot="5400000">
            <a:off x="2564586" y="1086271"/>
            <a:ext cx="360041" cy="12290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xmlns:a14="http://schemas.microsoft.com/office/drawing/2010/main">
        <mc:Choice Requires="a14">
          <p:sp>
            <p:nvSpPr>
              <p:cNvPr id="16" name="مستطيل مستدير الزوايا 15"/>
              <p:cNvSpPr/>
              <p:nvPr/>
            </p:nvSpPr>
            <p:spPr>
              <a:xfrm>
                <a:off x="1150229" y="4581128"/>
                <a:ext cx="6894456" cy="184482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bg1"/>
                    </a:solidFill>
                    <a:effectLst>
                      <a:outerShdw blurRad="38100" dist="38100" dir="2700000" algn="tl">
                        <a:srgbClr val="000000">
                          <a:alpha val="43137"/>
                        </a:srgbClr>
                      </a:outerShdw>
                    </a:effectLst>
                  </a:rPr>
                  <a:t>نحسب المنوال</a:t>
                </a:r>
                <a:endParaRPr lang="ar-SA" b="1" dirty="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b="1" i="1" smtClean="0">
                          <a:solidFill>
                            <a:schemeClr val="bg1"/>
                          </a:solidFill>
                          <a:effectLst>
                            <a:outerShdw blurRad="38100" dist="38100" dir="2700000" algn="tl">
                              <a:srgbClr val="000000">
                                <a:alpha val="43137"/>
                              </a:srgbClr>
                            </a:outerShdw>
                          </a:effectLst>
                          <a:latin typeface="Cambria Math"/>
                        </a:rPr>
                        <m:t>𝑫</m:t>
                      </m:r>
                      <m:r>
                        <a:rPr lang="en-US" b="1" i="1" smtClean="0">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en-US" b="1" i="1">
                              <a:solidFill>
                                <a:schemeClr val="bg1"/>
                              </a:solidFill>
                              <a:effectLst>
                                <a:outerShdw blurRad="38100" dist="38100" dir="2700000" algn="tl">
                                  <a:srgbClr val="000000">
                                    <a:alpha val="43137"/>
                                  </a:srgbClr>
                                </a:outerShdw>
                              </a:effectLst>
                              <a:latin typeface="Cambria Math"/>
                            </a:rPr>
                            <m:t>𝒂</m:t>
                          </m:r>
                        </m:e>
                        <m:sub>
                          <m:r>
                            <a:rPr lang="en-US" b="1" i="1">
                              <a:solidFill>
                                <a:schemeClr val="bg1"/>
                              </a:solidFill>
                              <a:effectLst>
                                <a:outerShdw blurRad="38100" dist="38100" dir="2700000" algn="tl">
                                  <a:srgbClr val="000000">
                                    <a:alpha val="43137"/>
                                  </a:srgbClr>
                                </a:outerShdw>
                              </a:effectLst>
                              <a:latin typeface="Cambria Math"/>
                            </a:rPr>
                            <m:t>𝒌</m:t>
                          </m:r>
                        </m:sub>
                      </m:sSub>
                      <m:r>
                        <a:rPr lang="en-US" b="1" i="1">
                          <a:solidFill>
                            <a:schemeClr val="bg1"/>
                          </a:solidFill>
                          <a:effectLst>
                            <a:outerShdw blurRad="38100" dist="38100" dir="2700000" algn="tl">
                              <a:srgbClr val="000000">
                                <a:alpha val="43137"/>
                              </a:srgbClr>
                            </a:outerShdw>
                          </a:effectLst>
                          <a:latin typeface="Cambria Math"/>
                        </a:rPr>
                        <m:t>+ </m:t>
                      </m:r>
                      <m:d>
                        <m:dPr>
                          <m:ctrlPr>
                            <a:rPr lang="en-US" b="1"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en-US" b="1"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ar-SA" b="1" i="1">
                                      <a:solidFill>
                                        <a:schemeClr val="bg1"/>
                                      </a:solidFill>
                                      <a:effectLst>
                                        <a:outerShdw blurRad="38100" dist="38100" dir="2700000" algn="tl">
                                          <a:srgbClr val="000000">
                                            <a:alpha val="43137"/>
                                          </a:srgbClr>
                                        </a:outerShdw>
                                      </a:effectLst>
                                      <a:latin typeface="Cambria Math"/>
                                      <a:ea typeface="Cambria Math"/>
                                    </a:rPr>
                                    <m:t>∆</m:t>
                                  </m:r>
                                </m:e>
                                <m:sub>
                                  <m:r>
                                    <a:rPr lang="ar-SA" b="1" i="1">
                                      <a:solidFill>
                                        <a:schemeClr val="bg1"/>
                                      </a:solidFill>
                                      <a:effectLst>
                                        <a:outerShdw blurRad="38100" dist="38100" dir="2700000" algn="tl">
                                          <a:srgbClr val="000000">
                                            <a:alpha val="43137"/>
                                          </a:srgbClr>
                                        </a:outerShdw>
                                      </a:effectLst>
                                      <a:latin typeface="Cambria Math"/>
                                    </a:rPr>
                                    <m:t>𝟏</m:t>
                                  </m:r>
                                </m:sub>
                              </m:sSub>
                            </m:num>
                            <m:den>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ar-SA" b="1" i="1">
                                      <a:solidFill>
                                        <a:schemeClr val="bg1"/>
                                      </a:solidFill>
                                      <a:effectLst>
                                        <a:outerShdw blurRad="38100" dist="38100" dir="2700000" algn="tl">
                                          <a:srgbClr val="000000">
                                            <a:alpha val="43137"/>
                                          </a:srgbClr>
                                        </a:outerShdw>
                                      </a:effectLst>
                                      <a:latin typeface="Cambria Math"/>
                                      <a:ea typeface="Cambria Math"/>
                                    </a:rPr>
                                    <m:t>∆</m:t>
                                  </m:r>
                                </m:e>
                                <m:sub>
                                  <m:r>
                                    <a:rPr lang="ar-SA" b="1" i="1">
                                      <a:solidFill>
                                        <a:schemeClr val="bg1"/>
                                      </a:solidFill>
                                      <a:effectLst>
                                        <a:outerShdw blurRad="38100" dist="38100" dir="2700000" algn="tl">
                                          <a:srgbClr val="000000">
                                            <a:alpha val="43137"/>
                                          </a:srgbClr>
                                        </a:outerShdw>
                                      </a:effectLst>
                                      <a:latin typeface="Cambria Math"/>
                                    </a:rPr>
                                    <m:t>𝟏</m:t>
                                  </m:r>
                                </m:sub>
                              </m:sSub>
                              <m:r>
                                <a:rPr lang="ar-SA" b="1" i="1">
                                  <a:solidFill>
                                    <a:schemeClr val="bg1"/>
                                  </a:solidFill>
                                  <a:effectLst>
                                    <a:outerShdw blurRad="38100" dist="38100" dir="2700000" algn="tl">
                                      <a:srgbClr val="000000">
                                        <a:alpha val="43137"/>
                                      </a:srgbClr>
                                    </a:outerShdw>
                                  </a:effectLst>
                                  <a:latin typeface="Cambria Math"/>
                                </a:rPr>
                                <m:t>+</m:t>
                              </m:r>
                              <m:sSub>
                                <m:sSubPr>
                                  <m:ctrlPr>
                                    <a:rPr lang="ar-SA"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ar-SA" b="1" i="1">
                                      <a:solidFill>
                                        <a:schemeClr val="bg1"/>
                                      </a:solidFill>
                                      <a:effectLst>
                                        <a:outerShdw blurRad="38100" dist="38100" dir="2700000" algn="tl">
                                          <a:srgbClr val="000000">
                                            <a:alpha val="43137"/>
                                          </a:srgbClr>
                                        </a:outerShdw>
                                      </a:effectLst>
                                      <a:latin typeface="Cambria Math"/>
                                      <a:ea typeface="Cambria Math"/>
                                    </a:rPr>
                                    <m:t>∆</m:t>
                                  </m:r>
                                </m:e>
                                <m:sub>
                                  <m:r>
                                    <a:rPr lang="ar-SA" b="1" i="1">
                                      <a:solidFill>
                                        <a:schemeClr val="bg1"/>
                                      </a:solidFill>
                                      <a:effectLst>
                                        <a:outerShdw blurRad="38100" dist="38100" dir="2700000" algn="tl">
                                          <a:srgbClr val="000000">
                                            <a:alpha val="43137"/>
                                          </a:srgbClr>
                                        </a:outerShdw>
                                      </a:effectLst>
                                      <a:latin typeface="Cambria Math"/>
                                    </a:rPr>
                                    <m:t>𝟐</m:t>
                                  </m:r>
                                </m:sub>
                              </m:sSub>
                            </m:den>
                          </m:f>
                        </m:e>
                      </m:d>
                      <m:r>
                        <a:rPr lang="en-US" b="1" i="1">
                          <a:solidFill>
                            <a:schemeClr val="bg1"/>
                          </a:solidFill>
                          <a:effectLst>
                            <a:outerShdw blurRad="38100" dist="38100" dir="2700000" algn="tl">
                              <a:srgbClr val="000000">
                                <a:alpha val="43137"/>
                              </a:srgbClr>
                            </a:outerShdw>
                          </a:effectLst>
                          <a:latin typeface="Cambria Math"/>
                          <a:ea typeface="Cambria Math"/>
                        </a:rPr>
                        <m:t>×</m:t>
                      </m:r>
                      <m:r>
                        <a:rPr lang="en-US" b="1" i="1">
                          <a:solidFill>
                            <a:schemeClr val="bg1"/>
                          </a:solidFill>
                          <a:effectLst>
                            <a:outerShdw blurRad="38100" dist="38100" dir="2700000" algn="tl">
                              <a:srgbClr val="000000">
                                <a:alpha val="43137"/>
                              </a:srgbClr>
                            </a:outerShdw>
                          </a:effectLst>
                          <a:latin typeface="Cambria Math"/>
                          <a:ea typeface="Cambria Math"/>
                        </a:rPr>
                        <m:t>𝒉</m:t>
                      </m:r>
                      <m:r>
                        <a:rPr lang="en-US" b="1" i="1">
                          <a:solidFill>
                            <a:schemeClr val="bg1"/>
                          </a:solidFill>
                          <a:effectLst>
                            <a:outerShdw blurRad="38100" dist="38100" dir="2700000" algn="tl">
                              <a:srgbClr val="000000">
                                <a:alpha val="43137"/>
                              </a:srgbClr>
                            </a:outerShdw>
                          </a:effectLst>
                          <a:latin typeface="Cambria Math"/>
                        </a:rPr>
                        <m:t> </m:t>
                      </m:r>
                    </m:oMath>
                  </m:oMathPara>
                </a14:m>
                <a:endParaRPr lang="ar-SA" b="1" dirty="0">
                  <a:solidFill>
                    <a:schemeClr val="bg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b="1" i="1" dirty="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𝟕</m:t>
                      </m:r>
                      <m:r>
                        <a:rPr lang="en-US" b="1" i="1" dirty="0">
                          <a:solidFill>
                            <a:schemeClr val="bg1"/>
                          </a:solidFill>
                          <a:effectLst>
                            <a:outerShdw blurRad="38100" dist="38100" dir="2700000" algn="tl">
                              <a:srgbClr val="000000">
                                <a:alpha val="43137"/>
                              </a:srgbClr>
                            </a:outerShdw>
                          </a:effectLst>
                          <a:latin typeface="Cambria Math"/>
                        </a:rPr>
                        <m:t>+</m:t>
                      </m:r>
                      <m:d>
                        <m:dPr>
                          <m:ctrlPr>
                            <a:rPr lang="en-US" b="1" i="1" dirty="0">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en-US" b="1" i="1" dirty="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en-US" b="1" i="1" dirty="0" smtClean="0">
                                  <a:solidFill>
                                    <a:schemeClr val="bg1"/>
                                  </a:solidFill>
                                  <a:effectLst>
                                    <a:outerShdw blurRad="38100" dist="38100" dir="2700000" algn="tl">
                                      <a:srgbClr val="000000">
                                        <a:alpha val="43137"/>
                                      </a:srgbClr>
                                    </a:outerShdw>
                                  </a:effectLst>
                                  <a:latin typeface="Cambria Math"/>
                                </a:rPr>
                                <m:t>𝟑</m:t>
                              </m:r>
                            </m:num>
                            <m:den>
                              <m:r>
                                <a:rPr lang="en-US" b="1" i="1" dirty="0" smtClean="0">
                                  <a:solidFill>
                                    <a:schemeClr val="bg1"/>
                                  </a:solidFill>
                                  <a:effectLst>
                                    <a:outerShdw blurRad="38100" dist="38100" dir="2700000" algn="tl">
                                      <a:srgbClr val="000000">
                                        <a:alpha val="43137"/>
                                      </a:srgbClr>
                                    </a:outerShdw>
                                  </a:effectLst>
                                  <a:latin typeface="Cambria Math"/>
                                </a:rPr>
                                <m:t>𝟑</m:t>
                              </m:r>
                              <m:r>
                                <a:rPr lang="en-US" b="1" i="1" dirty="0" smtClean="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𝟗</m:t>
                              </m:r>
                            </m:den>
                          </m:f>
                        </m:e>
                      </m:d>
                      <m:r>
                        <a:rPr lang="en-US" b="1" i="1" dirty="0">
                          <a:solidFill>
                            <a:schemeClr val="bg1"/>
                          </a:solidFill>
                          <a:effectLst>
                            <a:outerShdw blurRad="38100" dist="38100" dir="2700000" algn="tl">
                              <a:srgbClr val="000000">
                                <a:alpha val="43137"/>
                              </a:srgbClr>
                            </a:outerShdw>
                          </a:effectLst>
                          <a:latin typeface="Cambria Math"/>
                          <a:ea typeface="Cambria Math"/>
                        </a:rPr>
                        <m:t>×</m:t>
                      </m:r>
                      <m:r>
                        <a:rPr lang="en-US" b="1" i="1" dirty="0" smtClean="0">
                          <a:solidFill>
                            <a:schemeClr val="bg1"/>
                          </a:solidFill>
                          <a:effectLst>
                            <a:outerShdw blurRad="38100" dist="38100" dir="2700000" algn="tl">
                              <a:srgbClr val="000000">
                                <a:alpha val="43137"/>
                              </a:srgbClr>
                            </a:outerShdw>
                          </a:effectLst>
                          <a:latin typeface="Cambria Math"/>
                          <a:ea typeface="Cambria Math"/>
                        </a:rPr>
                        <m:t>𝟐</m:t>
                      </m:r>
                      <m:r>
                        <a:rPr lang="en-US" b="1" i="1" dirty="0">
                          <a:solidFill>
                            <a:schemeClr val="bg1"/>
                          </a:solidFill>
                          <a:effectLst>
                            <a:outerShdw blurRad="38100" dist="38100" dir="2700000" algn="tl">
                              <a:srgbClr val="000000">
                                <a:alpha val="43137"/>
                              </a:srgbClr>
                            </a:outerShdw>
                          </a:effectLst>
                          <a:latin typeface="Cambria Math"/>
                          <a:ea typeface="Cambria Math"/>
                        </a:rPr>
                        <m:t>=</m:t>
                      </m:r>
                      <m:r>
                        <a:rPr lang="en-US" b="1" i="1" dirty="0" smtClean="0">
                          <a:solidFill>
                            <a:schemeClr val="bg1"/>
                          </a:solidFill>
                          <a:effectLst>
                            <a:outerShdw blurRad="38100" dist="38100" dir="2700000" algn="tl">
                              <a:srgbClr val="000000">
                                <a:alpha val="43137"/>
                              </a:srgbClr>
                            </a:outerShdw>
                          </a:effectLst>
                          <a:latin typeface="Cambria Math"/>
                          <a:ea typeface="Cambria Math"/>
                        </a:rPr>
                        <m:t>𝟕</m:t>
                      </m:r>
                      <m:r>
                        <a:rPr lang="en-US" b="1" i="1" dirty="0">
                          <a:solidFill>
                            <a:schemeClr val="bg1"/>
                          </a:solidFill>
                          <a:effectLst>
                            <a:outerShdw blurRad="38100" dist="38100" dir="2700000" algn="tl">
                              <a:srgbClr val="000000">
                                <a:alpha val="43137"/>
                              </a:srgbClr>
                            </a:outerShdw>
                          </a:effectLst>
                          <a:latin typeface="Cambria Math"/>
                          <a:ea typeface="Cambria Math"/>
                        </a:rPr>
                        <m:t>+</m:t>
                      </m:r>
                      <m:f>
                        <m:fPr>
                          <m:ctrlPr>
                            <a:rPr lang="en-US" b="1" i="1"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a:rPr>
                          </m:ctrlPr>
                        </m:fPr>
                        <m:num>
                          <m:r>
                            <a:rPr lang="en-US" b="1" i="1" dirty="0" smtClean="0">
                              <a:solidFill>
                                <a:schemeClr val="bg1"/>
                              </a:solidFill>
                              <a:effectLst>
                                <a:outerShdw blurRad="38100" dist="38100" dir="2700000" algn="tl">
                                  <a:srgbClr val="000000">
                                    <a:alpha val="43137"/>
                                  </a:srgbClr>
                                </a:outerShdw>
                              </a:effectLst>
                              <a:latin typeface="Cambria Math"/>
                              <a:ea typeface="Cambria Math"/>
                            </a:rPr>
                            <m:t>𝟑</m:t>
                          </m:r>
                        </m:num>
                        <m:den>
                          <m:r>
                            <a:rPr lang="en-US" b="1" i="1" dirty="0" smtClean="0">
                              <a:solidFill>
                                <a:schemeClr val="bg1"/>
                              </a:solidFill>
                              <a:effectLst>
                                <a:outerShdw blurRad="38100" dist="38100" dir="2700000" algn="tl">
                                  <a:srgbClr val="000000">
                                    <a:alpha val="43137"/>
                                  </a:srgbClr>
                                </a:outerShdw>
                              </a:effectLst>
                              <a:latin typeface="Cambria Math"/>
                              <a:ea typeface="Cambria Math"/>
                            </a:rPr>
                            <m:t>𝟏𝟐</m:t>
                          </m:r>
                        </m:den>
                      </m:f>
                      <m:r>
                        <a:rPr lang="en-US" b="1" i="1" dirty="0" smtClean="0">
                          <a:solidFill>
                            <a:schemeClr val="bg1"/>
                          </a:solidFill>
                          <a:effectLst>
                            <a:outerShdw blurRad="38100" dist="38100" dir="2700000" algn="tl">
                              <a:srgbClr val="000000">
                                <a:alpha val="43137"/>
                              </a:srgbClr>
                            </a:outerShdw>
                          </a:effectLst>
                          <a:latin typeface="Cambria Math"/>
                          <a:ea typeface="Cambria Math"/>
                        </a:rPr>
                        <m:t>×</m:t>
                      </m:r>
                      <m:r>
                        <a:rPr lang="en-US" b="1" i="1" dirty="0" smtClean="0">
                          <a:solidFill>
                            <a:schemeClr val="bg1"/>
                          </a:solidFill>
                          <a:effectLst>
                            <a:outerShdw blurRad="38100" dist="38100" dir="2700000" algn="tl">
                              <a:srgbClr val="000000">
                                <a:alpha val="43137"/>
                              </a:srgbClr>
                            </a:outerShdw>
                          </a:effectLst>
                          <a:latin typeface="Cambria Math"/>
                          <a:ea typeface="Cambria Math"/>
                        </a:rPr>
                        <m:t>𝟐</m:t>
                      </m:r>
                      <m:r>
                        <a:rPr lang="en-US" b="1" i="1" dirty="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𝟕</m:t>
                      </m:r>
                      <m:r>
                        <a:rPr lang="en-US" b="1" i="1" dirty="0" smtClean="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𝟎</m:t>
                      </m:r>
                      <m:r>
                        <a:rPr lang="en-US" b="1" i="1" dirty="0" smtClean="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𝟓</m:t>
                      </m:r>
                      <m:r>
                        <a:rPr lang="en-US" b="1" i="1" dirty="0" smtClean="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𝟕</m:t>
                      </m:r>
                      <m:r>
                        <a:rPr lang="en-US" b="1" i="1" dirty="0" smtClean="0">
                          <a:solidFill>
                            <a:schemeClr val="bg1"/>
                          </a:solidFill>
                          <a:effectLst>
                            <a:outerShdw blurRad="38100" dist="38100" dir="2700000" algn="tl">
                              <a:srgbClr val="000000">
                                <a:alpha val="43137"/>
                              </a:srgbClr>
                            </a:outerShdw>
                          </a:effectLst>
                          <a:latin typeface="Cambria Math"/>
                        </a:rPr>
                        <m:t>.</m:t>
                      </m:r>
                      <m:r>
                        <a:rPr lang="en-US" b="1" i="1" dirty="0" smtClean="0">
                          <a:solidFill>
                            <a:schemeClr val="bg1"/>
                          </a:solidFill>
                          <a:effectLst>
                            <a:outerShdw blurRad="38100" dist="38100" dir="2700000" algn="tl">
                              <a:srgbClr val="000000">
                                <a:alpha val="43137"/>
                              </a:srgbClr>
                            </a:outerShdw>
                          </a:effectLst>
                          <a:latin typeface="Cambria Math"/>
                        </a:rPr>
                        <m:t>𝟓</m:t>
                      </m:r>
                      <m:r>
                        <a:rPr lang="ar-SA" b="1" i="1" dirty="0" smtClean="0">
                          <a:solidFill>
                            <a:schemeClr val="bg1"/>
                          </a:solidFill>
                          <a:effectLst>
                            <a:outerShdw blurRad="38100" dist="38100" dir="2700000" algn="tl">
                              <a:srgbClr val="000000">
                                <a:alpha val="43137"/>
                              </a:srgbClr>
                            </a:outerShdw>
                          </a:effectLst>
                          <a:latin typeface="Cambria Math"/>
                        </a:rPr>
                        <m:t>   </m:t>
                      </m:r>
                      <m:r>
                        <a:rPr lang="ar-SA" b="1" i="1" dirty="0" smtClean="0">
                          <a:solidFill>
                            <a:schemeClr val="bg1"/>
                          </a:solidFill>
                          <a:effectLst>
                            <a:outerShdw blurRad="38100" dist="38100" dir="2700000" algn="tl">
                              <a:srgbClr val="000000">
                                <a:alpha val="43137"/>
                              </a:srgbClr>
                            </a:outerShdw>
                          </a:effectLst>
                          <a:latin typeface="Cambria Math"/>
                        </a:rPr>
                        <m:t>ساعة</m:t>
                      </m:r>
                    </m:oMath>
                  </m:oMathPara>
                </a14:m>
                <a:endParaRPr lang="ar-SA" b="1" dirty="0">
                  <a:solidFill>
                    <a:schemeClr val="bg1"/>
                  </a:solidFill>
                  <a:effectLst>
                    <a:outerShdw blurRad="38100" dist="38100" dir="2700000" algn="tl">
                      <a:srgbClr val="000000">
                        <a:alpha val="43137"/>
                      </a:srgbClr>
                    </a:outerShdw>
                  </a:effectLst>
                </a:endParaRPr>
              </a:p>
            </p:txBody>
          </p:sp>
        </mc:Choice>
        <mc:Fallback xmlns="">
          <p:sp>
            <p:nvSpPr>
              <p:cNvPr id="16" name="مستطيل مستدير الزوايا 15"/>
              <p:cNvSpPr>
                <a:spLocks noRot="1" noChangeAspect="1" noMove="1" noResize="1" noEditPoints="1" noAdjustHandles="1" noChangeArrowheads="1" noChangeShapeType="1" noTextEdit="1"/>
              </p:cNvSpPr>
              <p:nvPr/>
            </p:nvSpPr>
            <p:spPr>
              <a:xfrm>
                <a:off x="1150229" y="4581128"/>
                <a:ext cx="6894456" cy="1844824"/>
              </a:xfrm>
              <a:prstGeom prst="round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054302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6">
                                            <p:bg/>
                                          </p:spTgt>
                                        </p:tgtEl>
                                        <p:attrNameLst>
                                          <p:attrName>style.visibility</p:attrName>
                                        </p:attrNameLst>
                                      </p:cBhvr>
                                      <p:to>
                                        <p:strVal val="visible"/>
                                      </p:to>
                                    </p:set>
                                    <p:animEffect transition="in" filter="randombar(horizontal)">
                                      <p:cBhvr>
                                        <p:cTn id="64" dur="500"/>
                                        <p:tgtEl>
                                          <p:spTgt spid="16">
                                            <p:bg/>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4" dur="500"/>
                                        <p:tgtEl>
                                          <p:spTgt spid="1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7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11" grpId="0" animBg="1"/>
      <p:bldP spid="12" grpId="0" animBg="1"/>
      <p:bldP spid="13" grpId="0" animBg="1"/>
      <p:bldP spid="14" grpId="0" animBg="1"/>
      <p:bldP spid="15" grpId="0" animBg="1"/>
      <p:bldP spid="1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6857</TotalTime>
  <Words>4714</Words>
  <Application>Microsoft Office PowerPoint</Application>
  <PresentationFormat>On-screen Show (4:3)</PresentationFormat>
  <Paragraphs>1662</Paragraphs>
  <Slides>100</Slides>
  <Notes>35</Notes>
  <HiddenSlides>4</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100</vt:i4>
      </vt:variant>
    </vt:vector>
  </HeadingPairs>
  <TitlesOfParts>
    <vt:vector size="121" baseType="lpstr">
      <vt:lpstr>Arial Unicode MS</vt:lpstr>
      <vt:lpstr>A_Nefel_Botan</vt:lpstr>
      <vt:lpstr>A_Nefel_Sereke</vt:lpstr>
      <vt:lpstr>Aldhabi</vt:lpstr>
      <vt:lpstr>Arabic Typesetting</vt:lpstr>
      <vt:lpstr>Arial</vt:lpstr>
      <vt:lpstr>Calibri</vt:lpstr>
      <vt:lpstr>Calibri Light</vt:lpstr>
      <vt:lpstr>Cambria Math</vt:lpstr>
      <vt:lpstr>Courier New</vt:lpstr>
      <vt:lpstr>Garamond</vt:lpstr>
      <vt:lpstr>Georgia</vt:lpstr>
      <vt:lpstr>Hacen Casablanca Heavy</vt:lpstr>
      <vt:lpstr>Hacen Lebanon</vt:lpstr>
      <vt:lpstr>Hacen Sahafa</vt:lpstr>
      <vt:lpstr>Hacen Samra</vt:lpstr>
      <vt:lpstr>PT Simple Bold Ruled</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مقارنة بين التوزيعات التكرارية               </vt:lpstr>
      <vt:lpstr>تدريب: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Consolidation</dc:title>
  <dc:creator>Flash Tech</dc:creator>
  <cp:lastModifiedBy>Shaker Nazmy</cp:lastModifiedBy>
  <cp:revision>865</cp:revision>
  <cp:lastPrinted>2013-11-28T07:51:08Z</cp:lastPrinted>
  <dcterms:created xsi:type="dcterms:W3CDTF">2007-11-29T17:03:49Z</dcterms:created>
  <dcterms:modified xsi:type="dcterms:W3CDTF">2014-06-26T11:39:39Z</dcterms:modified>
</cp:coreProperties>
</file>